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Lst>
  <p:notesMasterIdLst>
    <p:notesMasterId r:id="rId41"/>
  </p:notesMasterIdLst>
  <p:handoutMasterIdLst>
    <p:handoutMasterId r:id="rId42"/>
  </p:handoutMasterIdLst>
  <p:sldIdLst>
    <p:sldId id="259" r:id="rId5"/>
    <p:sldId id="257" r:id="rId6"/>
    <p:sldId id="757" r:id="rId7"/>
    <p:sldId id="758" r:id="rId8"/>
    <p:sldId id="759" r:id="rId9"/>
    <p:sldId id="760" r:id="rId10"/>
    <p:sldId id="762" r:id="rId11"/>
    <p:sldId id="763" r:id="rId12"/>
    <p:sldId id="764" r:id="rId13"/>
    <p:sldId id="765" r:id="rId14"/>
    <p:sldId id="766" r:id="rId15"/>
    <p:sldId id="767" r:id="rId16"/>
    <p:sldId id="768" r:id="rId17"/>
    <p:sldId id="769" r:id="rId18"/>
    <p:sldId id="771" r:id="rId19"/>
    <p:sldId id="772" r:id="rId20"/>
    <p:sldId id="773" r:id="rId21"/>
    <p:sldId id="774" r:id="rId22"/>
    <p:sldId id="776" r:id="rId23"/>
    <p:sldId id="784" r:id="rId24"/>
    <p:sldId id="777" r:id="rId25"/>
    <p:sldId id="778" r:id="rId26"/>
    <p:sldId id="779" r:id="rId27"/>
    <p:sldId id="780" r:id="rId28"/>
    <p:sldId id="781" r:id="rId29"/>
    <p:sldId id="782" r:id="rId30"/>
    <p:sldId id="789" r:id="rId31"/>
    <p:sldId id="790" r:id="rId32"/>
    <p:sldId id="783" r:id="rId33"/>
    <p:sldId id="785" r:id="rId34"/>
    <p:sldId id="786" r:id="rId35"/>
    <p:sldId id="787" r:id="rId36"/>
    <p:sldId id="788" r:id="rId37"/>
    <p:sldId id="761" r:id="rId38"/>
    <p:sldId id="770" r:id="rId39"/>
    <p:sldId id="753" r:id="rId40"/>
  </p:sldIdLst>
  <p:sldSz cx="12192000" cy="6858000"/>
  <p:notesSz cx="6888163" cy="10018713"/>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BF5"/>
    <a:srgbClr val="FF3300"/>
    <a:srgbClr val="0000FF"/>
    <a:srgbClr val="FFC000"/>
    <a:srgbClr val="D9EAD3"/>
    <a:srgbClr val="008000"/>
    <a:srgbClr val="BDD7EE"/>
    <a:srgbClr val="D2691E"/>
    <a:srgbClr val="FFA500"/>
    <a:srgbClr val="FDEF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72" autoAdjust="0"/>
    <p:restoredTop sz="94089" autoAdjust="0"/>
  </p:normalViewPr>
  <p:slideViewPr>
    <p:cSldViewPr snapToGrid="0">
      <p:cViewPr varScale="1">
        <p:scale>
          <a:sx n="108" d="100"/>
          <a:sy n="108" d="100"/>
        </p:scale>
        <p:origin x="930"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152"/>
    </p:cViewPr>
  </p:sorterViewPr>
  <p:notesViewPr>
    <p:cSldViewPr snapToGrid="0">
      <p:cViewPr varScale="1">
        <p:scale>
          <a:sx n="79" d="100"/>
          <a:sy n="79" d="100"/>
        </p:scale>
        <p:origin x="395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2CEC13-4197-42FC-B0F5-2701FB8BD5B5}" type="doc">
      <dgm:prSet loTypeId="urn:microsoft.com/office/officeart/2005/8/layout/list1" loCatId="list" qsTypeId="urn:microsoft.com/office/officeart/2005/8/quickstyle/3d3" qsCatId="3D" csTypeId="urn:microsoft.com/office/officeart/2005/8/colors/colorful1" csCatId="colorful" phldr="1"/>
      <dgm:spPr/>
      <dgm:t>
        <a:bodyPr/>
        <a:lstStyle/>
        <a:p>
          <a:endParaRPr lang="zh-TW" altLang="en-US"/>
        </a:p>
      </dgm:t>
    </dgm:pt>
    <dgm:pt modelId="{D9D1FE4C-6FB3-4D7E-BE03-9BBE85402911}">
      <dgm:prSet phldrT="[文字]"/>
      <dgm:spPr/>
      <dgm:t>
        <a:bodyPr/>
        <a:lstStyle/>
        <a:p>
          <a:pPr algn="ctr"/>
          <a:r>
            <a:rPr lang="zh-TW" b="1" dirty="0">
              <a:latin typeface="微軟正黑體" panose="020B0604030504040204" pitchFamily="34" charset="-120"/>
              <a:ea typeface="微軟正黑體" panose="020B0604030504040204" pitchFamily="34" charset="-120"/>
            </a:rPr>
            <a:t>我的優勢力</a:t>
          </a:r>
          <a:r>
            <a:rPr lang="en-US" b="1" dirty="0">
              <a:latin typeface="微軟正黑體" panose="020B0604030504040204" pitchFamily="34" charset="-120"/>
              <a:ea typeface="微軟正黑體" panose="020B0604030504040204" pitchFamily="34" charset="-120"/>
            </a:rPr>
            <a:t>-</a:t>
          </a:r>
          <a:r>
            <a:rPr lang="zh-TW" b="1" dirty="0">
              <a:latin typeface="微軟正黑體" panose="020B0604030504040204" pitchFamily="34" charset="-120"/>
              <a:ea typeface="微軟正黑體" panose="020B0604030504040204" pitchFamily="34" charset="-120"/>
            </a:rPr>
            <a:t>實習前的心態建立和準備</a:t>
          </a:r>
          <a:endParaRPr lang="zh-TW" altLang="en-US" b="1" dirty="0">
            <a:latin typeface="微軟正黑體" panose="020B0604030504040204" pitchFamily="34" charset="-120"/>
            <a:ea typeface="微軟正黑體" panose="020B0604030504040204" pitchFamily="34" charset="-120"/>
          </a:endParaRPr>
        </a:p>
      </dgm:t>
    </dgm:pt>
    <dgm:pt modelId="{085E0BEE-FCDB-417E-9D40-C591A77B7BC3}" type="parTrans" cxnId="{6FB8E3B8-5D24-410D-82FA-5C360A04C31B}">
      <dgm:prSet/>
      <dgm:spPr/>
      <dgm:t>
        <a:bodyPr/>
        <a:lstStyle/>
        <a:p>
          <a:pPr algn="ctr"/>
          <a:endParaRPr lang="zh-TW" altLang="en-US">
            <a:latin typeface="微軟正黑體" panose="020B0604030504040204" pitchFamily="34" charset="-120"/>
            <a:ea typeface="微軟正黑體" panose="020B0604030504040204" pitchFamily="34" charset="-120"/>
          </a:endParaRPr>
        </a:p>
      </dgm:t>
    </dgm:pt>
    <dgm:pt modelId="{6976D079-1359-47FB-982D-DF36304AFF73}" type="sibTrans" cxnId="{6FB8E3B8-5D24-410D-82FA-5C360A04C31B}">
      <dgm:prSet/>
      <dgm:spPr/>
      <dgm:t>
        <a:bodyPr/>
        <a:lstStyle/>
        <a:p>
          <a:pPr algn="ctr"/>
          <a:endParaRPr lang="zh-TW" altLang="en-US">
            <a:latin typeface="微軟正黑體" panose="020B0604030504040204" pitchFamily="34" charset="-120"/>
            <a:ea typeface="微軟正黑體" panose="020B0604030504040204" pitchFamily="34" charset="-120"/>
          </a:endParaRPr>
        </a:p>
      </dgm:t>
    </dgm:pt>
    <dgm:pt modelId="{08C545E4-A8A4-438C-BD28-7000BB08FE8B}">
      <dgm:prSet phldrT="[文字]"/>
      <dgm:spPr/>
      <dgm:t>
        <a:bodyPr/>
        <a:lstStyle/>
        <a:p>
          <a:pPr algn="ctr"/>
          <a:r>
            <a:rPr lang="zh-TW" b="1" dirty="0">
              <a:latin typeface="微軟正黑體" panose="020B0604030504040204" pitchFamily="34" charset="-120"/>
              <a:ea typeface="微軟正黑體" panose="020B0604030504040204" pitchFamily="34" charset="-120"/>
            </a:rPr>
            <a:t>求職面試實戰技巧</a:t>
          </a:r>
          <a:r>
            <a:rPr lang="en-US" b="1" dirty="0">
              <a:latin typeface="微軟正黑體" panose="020B0604030504040204" pitchFamily="34" charset="-120"/>
              <a:ea typeface="微軟正黑體" panose="020B0604030504040204" pitchFamily="34" charset="-120"/>
            </a:rPr>
            <a:t>-</a:t>
          </a:r>
          <a:r>
            <a:rPr lang="zh-TW" b="1" dirty="0">
              <a:latin typeface="微軟正黑體" panose="020B0604030504040204" pitchFamily="34" charset="-120"/>
              <a:ea typeface="微軟正黑體" panose="020B0604030504040204" pitchFamily="34" charset="-120"/>
            </a:rPr>
            <a:t>面試技巧和注意事項</a:t>
          </a:r>
          <a:endParaRPr lang="zh-TW" altLang="en-US" b="1" dirty="0">
            <a:latin typeface="微軟正黑體" panose="020B0604030504040204" pitchFamily="34" charset="-120"/>
            <a:ea typeface="微軟正黑體" panose="020B0604030504040204" pitchFamily="34" charset="-120"/>
          </a:endParaRPr>
        </a:p>
      </dgm:t>
    </dgm:pt>
    <dgm:pt modelId="{F40DBBBB-76E8-430E-A936-E609A085C9BF}" type="parTrans" cxnId="{8878D599-14A6-4093-BCE3-D6E81BED97CB}">
      <dgm:prSet/>
      <dgm:spPr/>
      <dgm:t>
        <a:bodyPr/>
        <a:lstStyle/>
        <a:p>
          <a:pPr algn="ctr"/>
          <a:endParaRPr lang="zh-TW" altLang="en-US">
            <a:latin typeface="微軟正黑體" panose="020B0604030504040204" pitchFamily="34" charset="-120"/>
            <a:ea typeface="微軟正黑體" panose="020B0604030504040204" pitchFamily="34" charset="-120"/>
          </a:endParaRPr>
        </a:p>
      </dgm:t>
    </dgm:pt>
    <dgm:pt modelId="{7D103BEC-F3D4-4C7F-B01D-B8E49D4849E6}" type="sibTrans" cxnId="{8878D599-14A6-4093-BCE3-D6E81BED97CB}">
      <dgm:prSet/>
      <dgm:spPr/>
      <dgm:t>
        <a:bodyPr/>
        <a:lstStyle/>
        <a:p>
          <a:pPr algn="ctr"/>
          <a:endParaRPr lang="zh-TW" altLang="en-US">
            <a:latin typeface="微軟正黑體" panose="020B0604030504040204" pitchFamily="34" charset="-120"/>
            <a:ea typeface="微軟正黑體" panose="020B0604030504040204" pitchFamily="34" charset="-120"/>
          </a:endParaRPr>
        </a:p>
      </dgm:t>
    </dgm:pt>
    <dgm:pt modelId="{2CDDBF77-A277-4D63-AB3F-D428CA4EED51}">
      <dgm:prSet/>
      <dgm:spPr/>
      <dgm:t>
        <a:bodyPr/>
        <a:lstStyle/>
        <a:p>
          <a:pPr algn="ctr"/>
          <a:r>
            <a:rPr lang="zh-TW" b="1" dirty="0">
              <a:latin typeface="微軟正黑體" panose="020B0604030504040204" pitchFamily="34" charset="-120"/>
              <a:ea typeface="微軟正黑體" panose="020B0604030504040204" pitchFamily="34" charset="-120"/>
            </a:rPr>
            <a:t>求職履歷撰寫的畫龍點睛術</a:t>
          </a:r>
          <a:r>
            <a:rPr lang="en-US" b="1" dirty="0">
              <a:latin typeface="微軟正黑體" panose="020B0604030504040204" pitchFamily="34" charset="-120"/>
              <a:ea typeface="微軟正黑體" panose="020B0604030504040204" pitchFamily="34" charset="-120"/>
            </a:rPr>
            <a:t>-</a:t>
          </a:r>
          <a:r>
            <a:rPr lang="zh-TW" b="1" dirty="0">
              <a:latin typeface="微軟正黑體" panose="020B0604030504040204" pitchFamily="34" charset="-120"/>
              <a:ea typeface="微軟正黑體" panose="020B0604030504040204" pitchFamily="34" charset="-120"/>
            </a:rPr>
            <a:t>履歷撰寫技</a:t>
          </a:r>
          <a:r>
            <a:rPr lang="zh-TW" altLang="en-US" b="1" dirty="0">
              <a:latin typeface="微軟正黑體" panose="020B0604030504040204" pitchFamily="34" charset="-120"/>
              <a:ea typeface="微軟正黑體" panose="020B0604030504040204" pitchFamily="34" charset="-120"/>
            </a:rPr>
            <a:t>巧</a:t>
          </a:r>
        </a:p>
      </dgm:t>
    </dgm:pt>
    <dgm:pt modelId="{05FE6556-DB6B-45E4-A3C4-ED05E1EDF7B6}" type="parTrans" cxnId="{F0F5EAF8-1BB8-4048-872D-2311A5B04643}">
      <dgm:prSet/>
      <dgm:spPr/>
      <dgm:t>
        <a:bodyPr/>
        <a:lstStyle/>
        <a:p>
          <a:pPr algn="ctr"/>
          <a:endParaRPr lang="zh-TW" altLang="en-US">
            <a:latin typeface="微軟正黑體" panose="020B0604030504040204" pitchFamily="34" charset="-120"/>
            <a:ea typeface="微軟正黑體" panose="020B0604030504040204" pitchFamily="34" charset="-120"/>
          </a:endParaRPr>
        </a:p>
      </dgm:t>
    </dgm:pt>
    <dgm:pt modelId="{6E2ED2BE-B0A7-4FCF-8FD2-A8E720BD93D2}" type="sibTrans" cxnId="{F0F5EAF8-1BB8-4048-872D-2311A5B04643}">
      <dgm:prSet/>
      <dgm:spPr/>
      <dgm:t>
        <a:bodyPr/>
        <a:lstStyle/>
        <a:p>
          <a:pPr algn="ctr"/>
          <a:endParaRPr lang="zh-TW" altLang="en-US">
            <a:latin typeface="微軟正黑體" panose="020B0604030504040204" pitchFamily="34" charset="-120"/>
            <a:ea typeface="微軟正黑體" panose="020B0604030504040204" pitchFamily="34" charset="-120"/>
          </a:endParaRPr>
        </a:p>
      </dgm:t>
    </dgm:pt>
    <dgm:pt modelId="{A9FC23C5-4631-4146-910E-1F995705EB14}" type="pres">
      <dgm:prSet presAssocID="{832CEC13-4197-42FC-B0F5-2701FB8BD5B5}" presName="linear" presStyleCnt="0">
        <dgm:presLayoutVars>
          <dgm:dir/>
          <dgm:animLvl val="lvl"/>
          <dgm:resizeHandles val="exact"/>
        </dgm:presLayoutVars>
      </dgm:prSet>
      <dgm:spPr/>
    </dgm:pt>
    <dgm:pt modelId="{0D49AF31-AD01-4B9E-9EDB-B36937276332}" type="pres">
      <dgm:prSet presAssocID="{D9D1FE4C-6FB3-4D7E-BE03-9BBE85402911}" presName="parentLin" presStyleCnt="0"/>
      <dgm:spPr/>
    </dgm:pt>
    <dgm:pt modelId="{A233D9FC-FCD5-41FB-8851-8B5BA7F756ED}" type="pres">
      <dgm:prSet presAssocID="{D9D1FE4C-6FB3-4D7E-BE03-9BBE85402911}" presName="parentLeftMargin" presStyleLbl="node1" presStyleIdx="0" presStyleCnt="3"/>
      <dgm:spPr/>
    </dgm:pt>
    <dgm:pt modelId="{7325FF03-B39F-4E52-9058-5A8796F57F6F}" type="pres">
      <dgm:prSet presAssocID="{D9D1FE4C-6FB3-4D7E-BE03-9BBE85402911}" presName="parentText" presStyleLbl="node1" presStyleIdx="0" presStyleCnt="3" custLinFactNeighborY="-2347">
        <dgm:presLayoutVars>
          <dgm:chMax val="0"/>
          <dgm:bulletEnabled val="1"/>
        </dgm:presLayoutVars>
      </dgm:prSet>
      <dgm:spPr/>
    </dgm:pt>
    <dgm:pt modelId="{38CC2A3F-8121-4AB1-8A8C-E1809A1941C5}" type="pres">
      <dgm:prSet presAssocID="{D9D1FE4C-6FB3-4D7E-BE03-9BBE85402911}" presName="negativeSpace" presStyleCnt="0"/>
      <dgm:spPr/>
    </dgm:pt>
    <dgm:pt modelId="{D92154C2-81BC-44E3-87D8-B10719354328}" type="pres">
      <dgm:prSet presAssocID="{D9D1FE4C-6FB3-4D7E-BE03-9BBE85402911}" presName="childText" presStyleLbl="conFgAcc1" presStyleIdx="0" presStyleCnt="3">
        <dgm:presLayoutVars>
          <dgm:bulletEnabled val="1"/>
        </dgm:presLayoutVars>
      </dgm:prSet>
      <dgm:spPr/>
    </dgm:pt>
    <dgm:pt modelId="{F68B957F-043B-4C5F-A027-B75405BCBEB7}" type="pres">
      <dgm:prSet presAssocID="{6976D079-1359-47FB-982D-DF36304AFF73}" presName="spaceBetweenRectangles" presStyleCnt="0"/>
      <dgm:spPr/>
    </dgm:pt>
    <dgm:pt modelId="{38177F63-9FF6-4E76-8E46-A83D28D02D05}" type="pres">
      <dgm:prSet presAssocID="{08C545E4-A8A4-438C-BD28-7000BB08FE8B}" presName="parentLin" presStyleCnt="0"/>
      <dgm:spPr/>
    </dgm:pt>
    <dgm:pt modelId="{AEB4DBF8-B453-49C8-A54E-253F8B142774}" type="pres">
      <dgm:prSet presAssocID="{08C545E4-A8A4-438C-BD28-7000BB08FE8B}" presName="parentLeftMargin" presStyleLbl="node1" presStyleIdx="0" presStyleCnt="3"/>
      <dgm:spPr/>
    </dgm:pt>
    <dgm:pt modelId="{A9DFEA39-3044-4579-9951-C2FB4B739BA9}" type="pres">
      <dgm:prSet presAssocID="{08C545E4-A8A4-438C-BD28-7000BB08FE8B}" presName="parentText" presStyleLbl="node1" presStyleIdx="1" presStyleCnt="3">
        <dgm:presLayoutVars>
          <dgm:chMax val="0"/>
          <dgm:bulletEnabled val="1"/>
        </dgm:presLayoutVars>
      </dgm:prSet>
      <dgm:spPr/>
    </dgm:pt>
    <dgm:pt modelId="{BEF9A4A1-6476-4A57-A96A-25CE5FBE77BD}" type="pres">
      <dgm:prSet presAssocID="{08C545E4-A8A4-438C-BD28-7000BB08FE8B}" presName="negativeSpace" presStyleCnt="0"/>
      <dgm:spPr/>
    </dgm:pt>
    <dgm:pt modelId="{54B38F1B-B4F2-4815-8FA0-8F6F664B2571}" type="pres">
      <dgm:prSet presAssocID="{08C545E4-A8A4-438C-BD28-7000BB08FE8B}" presName="childText" presStyleLbl="conFgAcc1" presStyleIdx="1" presStyleCnt="3">
        <dgm:presLayoutVars>
          <dgm:bulletEnabled val="1"/>
        </dgm:presLayoutVars>
      </dgm:prSet>
      <dgm:spPr/>
    </dgm:pt>
    <dgm:pt modelId="{85CA66AE-B82B-4892-A2A4-86A88F66A394}" type="pres">
      <dgm:prSet presAssocID="{7D103BEC-F3D4-4C7F-B01D-B8E49D4849E6}" presName="spaceBetweenRectangles" presStyleCnt="0"/>
      <dgm:spPr/>
    </dgm:pt>
    <dgm:pt modelId="{80176619-B927-4D33-9333-0468C18FD54E}" type="pres">
      <dgm:prSet presAssocID="{2CDDBF77-A277-4D63-AB3F-D428CA4EED51}" presName="parentLin" presStyleCnt="0"/>
      <dgm:spPr/>
    </dgm:pt>
    <dgm:pt modelId="{0AADC50C-1B6C-431F-A5C4-5391854203D8}" type="pres">
      <dgm:prSet presAssocID="{2CDDBF77-A277-4D63-AB3F-D428CA4EED51}" presName="parentLeftMargin" presStyleLbl="node1" presStyleIdx="1" presStyleCnt="3"/>
      <dgm:spPr/>
    </dgm:pt>
    <dgm:pt modelId="{0EEE8E49-061C-445F-8FFC-035C1C3D177F}" type="pres">
      <dgm:prSet presAssocID="{2CDDBF77-A277-4D63-AB3F-D428CA4EED51}" presName="parentText" presStyleLbl="node1" presStyleIdx="2" presStyleCnt="3">
        <dgm:presLayoutVars>
          <dgm:chMax val="0"/>
          <dgm:bulletEnabled val="1"/>
        </dgm:presLayoutVars>
      </dgm:prSet>
      <dgm:spPr/>
    </dgm:pt>
    <dgm:pt modelId="{4FC719DC-4DCB-4CB6-A261-EDF720B0C869}" type="pres">
      <dgm:prSet presAssocID="{2CDDBF77-A277-4D63-AB3F-D428CA4EED51}" presName="negativeSpace" presStyleCnt="0"/>
      <dgm:spPr/>
    </dgm:pt>
    <dgm:pt modelId="{9238C2A7-3982-43E0-B2D8-72AD43D06394}" type="pres">
      <dgm:prSet presAssocID="{2CDDBF77-A277-4D63-AB3F-D428CA4EED51}" presName="childText" presStyleLbl="conFgAcc1" presStyleIdx="2" presStyleCnt="3">
        <dgm:presLayoutVars>
          <dgm:bulletEnabled val="1"/>
        </dgm:presLayoutVars>
      </dgm:prSet>
      <dgm:spPr/>
    </dgm:pt>
  </dgm:ptLst>
  <dgm:cxnLst>
    <dgm:cxn modelId="{0B9B9D0F-E409-4BB8-B76C-A2FBD6BF446F}" type="presOf" srcId="{2CDDBF77-A277-4D63-AB3F-D428CA4EED51}" destId="{0EEE8E49-061C-445F-8FFC-035C1C3D177F}" srcOrd="1" destOrd="0" presId="urn:microsoft.com/office/officeart/2005/8/layout/list1"/>
    <dgm:cxn modelId="{84F79B14-6ACF-41C2-9801-B1D4F96EA5B2}" type="presOf" srcId="{832CEC13-4197-42FC-B0F5-2701FB8BD5B5}" destId="{A9FC23C5-4631-4146-910E-1F995705EB14}" srcOrd="0" destOrd="0" presId="urn:microsoft.com/office/officeart/2005/8/layout/list1"/>
    <dgm:cxn modelId="{4F662D18-B07B-4FAC-9CEE-5966F4F3EC1F}" type="presOf" srcId="{2CDDBF77-A277-4D63-AB3F-D428CA4EED51}" destId="{0AADC50C-1B6C-431F-A5C4-5391854203D8}" srcOrd="0" destOrd="0" presId="urn:microsoft.com/office/officeart/2005/8/layout/list1"/>
    <dgm:cxn modelId="{46C51E58-B4D8-461A-A32E-B8C68C88EF8C}" type="presOf" srcId="{08C545E4-A8A4-438C-BD28-7000BB08FE8B}" destId="{A9DFEA39-3044-4579-9951-C2FB4B739BA9}" srcOrd="1" destOrd="0" presId="urn:microsoft.com/office/officeart/2005/8/layout/list1"/>
    <dgm:cxn modelId="{ED60CB99-3196-468B-B80C-E741F7BB0C00}" type="presOf" srcId="{D9D1FE4C-6FB3-4D7E-BE03-9BBE85402911}" destId="{7325FF03-B39F-4E52-9058-5A8796F57F6F}" srcOrd="1" destOrd="0" presId="urn:microsoft.com/office/officeart/2005/8/layout/list1"/>
    <dgm:cxn modelId="{8878D599-14A6-4093-BCE3-D6E81BED97CB}" srcId="{832CEC13-4197-42FC-B0F5-2701FB8BD5B5}" destId="{08C545E4-A8A4-438C-BD28-7000BB08FE8B}" srcOrd="1" destOrd="0" parTransId="{F40DBBBB-76E8-430E-A936-E609A085C9BF}" sibTransId="{7D103BEC-F3D4-4C7F-B01D-B8E49D4849E6}"/>
    <dgm:cxn modelId="{BDAEAE9C-F08F-4D8B-8DB3-3569B0F27F11}" type="presOf" srcId="{D9D1FE4C-6FB3-4D7E-BE03-9BBE85402911}" destId="{A233D9FC-FCD5-41FB-8851-8B5BA7F756ED}" srcOrd="0" destOrd="0" presId="urn:microsoft.com/office/officeart/2005/8/layout/list1"/>
    <dgm:cxn modelId="{84AF2DAE-BF6D-4671-877F-4FD19AF7541E}" type="presOf" srcId="{08C545E4-A8A4-438C-BD28-7000BB08FE8B}" destId="{AEB4DBF8-B453-49C8-A54E-253F8B142774}" srcOrd="0" destOrd="0" presId="urn:microsoft.com/office/officeart/2005/8/layout/list1"/>
    <dgm:cxn modelId="{6FB8E3B8-5D24-410D-82FA-5C360A04C31B}" srcId="{832CEC13-4197-42FC-B0F5-2701FB8BD5B5}" destId="{D9D1FE4C-6FB3-4D7E-BE03-9BBE85402911}" srcOrd="0" destOrd="0" parTransId="{085E0BEE-FCDB-417E-9D40-C591A77B7BC3}" sibTransId="{6976D079-1359-47FB-982D-DF36304AFF73}"/>
    <dgm:cxn modelId="{F0F5EAF8-1BB8-4048-872D-2311A5B04643}" srcId="{832CEC13-4197-42FC-B0F5-2701FB8BD5B5}" destId="{2CDDBF77-A277-4D63-AB3F-D428CA4EED51}" srcOrd="2" destOrd="0" parTransId="{05FE6556-DB6B-45E4-A3C4-ED05E1EDF7B6}" sibTransId="{6E2ED2BE-B0A7-4FCF-8FD2-A8E720BD93D2}"/>
    <dgm:cxn modelId="{A1F8CEFA-2E56-471A-93CB-74AEA1791C34}" type="presParOf" srcId="{A9FC23C5-4631-4146-910E-1F995705EB14}" destId="{0D49AF31-AD01-4B9E-9EDB-B36937276332}" srcOrd="0" destOrd="0" presId="urn:microsoft.com/office/officeart/2005/8/layout/list1"/>
    <dgm:cxn modelId="{E960E1BE-1EEC-4061-A1F8-B3FB183D4937}" type="presParOf" srcId="{0D49AF31-AD01-4B9E-9EDB-B36937276332}" destId="{A233D9FC-FCD5-41FB-8851-8B5BA7F756ED}" srcOrd="0" destOrd="0" presId="urn:microsoft.com/office/officeart/2005/8/layout/list1"/>
    <dgm:cxn modelId="{3B7D744D-5304-4DCD-B969-516B4E88B0DF}" type="presParOf" srcId="{0D49AF31-AD01-4B9E-9EDB-B36937276332}" destId="{7325FF03-B39F-4E52-9058-5A8796F57F6F}" srcOrd="1" destOrd="0" presId="urn:microsoft.com/office/officeart/2005/8/layout/list1"/>
    <dgm:cxn modelId="{E4AE28A8-6B57-40BD-BA11-2360DF15CFD0}" type="presParOf" srcId="{A9FC23C5-4631-4146-910E-1F995705EB14}" destId="{38CC2A3F-8121-4AB1-8A8C-E1809A1941C5}" srcOrd="1" destOrd="0" presId="urn:microsoft.com/office/officeart/2005/8/layout/list1"/>
    <dgm:cxn modelId="{2242AC1A-22B9-4C8F-89E2-E6B5510881B3}" type="presParOf" srcId="{A9FC23C5-4631-4146-910E-1F995705EB14}" destId="{D92154C2-81BC-44E3-87D8-B10719354328}" srcOrd="2" destOrd="0" presId="urn:microsoft.com/office/officeart/2005/8/layout/list1"/>
    <dgm:cxn modelId="{EFE028DD-C68B-42A8-80A9-FBA25EB74FA4}" type="presParOf" srcId="{A9FC23C5-4631-4146-910E-1F995705EB14}" destId="{F68B957F-043B-4C5F-A027-B75405BCBEB7}" srcOrd="3" destOrd="0" presId="urn:microsoft.com/office/officeart/2005/8/layout/list1"/>
    <dgm:cxn modelId="{6812C5B6-B7CF-440E-8D70-AEF740DD7D92}" type="presParOf" srcId="{A9FC23C5-4631-4146-910E-1F995705EB14}" destId="{38177F63-9FF6-4E76-8E46-A83D28D02D05}" srcOrd="4" destOrd="0" presId="urn:microsoft.com/office/officeart/2005/8/layout/list1"/>
    <dgm:cxn modelId="{80528436-292E-45C5-8388-4CA8495C10DA}" type="presParOf" srcId="{38177F63-9FF6-4E76-8E46-A83D28D02D05}" destId="{AEB4DBF8-B453-49C8-A54E-253F8B142774}" srcOrd="0" destOrd="0" presId="urn:microsoft.com/office/officeart/2005/8/layout/list1"/>
    <dgm:cxn modelId="{63BDB307-D551-4CF0-AE8C-670CFD786C43}" type="presParOf" srcId="{38177F63-9FF6-4E76-8E46-A83D28D02D05}" destId="{A9DFEA39-3044-4579-9951-C2FB4B739BA9}" srcOrd="1" destOrd="0" presId="urn:microsoft.com/office/officeart/2005/8/layout/list1"/>
    <dgm:cxn modelId="{637CF648-2860-4EAF-A9D0-770EC4362F17}" type="presParOf" srcId="{A9FC23C5-4631-4146-910E-1F995705EB14}" destId="{BEF9A4A1-6476-4A57-A96A-25CE5FBE77BD}" srcOrd="5" destOrd="0" presId="urn:microsoft.com/office/officeart/2005/8/layout/list1"/>
    <dgm:cxn modelId="{8A9ED9EF-65F8-445A-8D78-36FC8D3C6FD8}" type="presParOf" srcId="{A9FC23C5-4631-4146-910E-1F995705EB14}" destId="{54B38F1B-B4F2-4815-8FA0-8F6F664B2571}" srcOrd="6" destOrd="0" presId="urn:microsoft.com/office/officeart/2005/8/layout/list1"/>
    <dgm:cxn modelId="{3B12DD95-79B8-46E5-BEC6-02892E8EB0A5}" type="presParOf" srcId="{A9FC23C5-4631-4146-910E-1F995705EB14}" destId="{85CA66AE-B82B-4892-A2A4-86A88F66A394}" srcOrd="7" destOrd="0" presId="urn:microsoft.com/office/officeart/2005/8/layout/list1"/>
    <dgm:cxn modelId="{B6A83278-58FC-498B-9B28-321F4AD10310}" type="presParOf" srcId="{A9FC23C5-4631-4146-910E-1F995705EB14}" destId="{80176619-B927-4D33-9333-0468C18FD54E}" srcOrd="8" destOrd="0" presId="urn:microsoft.com/office/officeart/2005/8/layout/list1"/>
    <dgm:cxn modelId="{CF3BC545-03F8-4E20-ACA1-C061B81A65F4}" type="presParOf" srcId="{80176619-B927-4D33-9333-0468C18FD54E}" destId="{0AADC50C-1B6C-431F-A5C4-5391854203D8}" srcOrd="0" destOrd="0" presId="urn:microsoft.com/office/officeart/2005/8/layout/list1"/>
    <dgm:cxn modelId="{7123C206-A353-45AF-B8A2-0C126CA661BA}" type="presParOf" srcId="{80176619-B927-4D33-9333-0468C18FD54E}" destId="{0EEE8E49-061C-445F-8FFC-035C1C3D177F}" srcOrd="1" destOrd="0" presId="urn:microsoft.com/office/officeart/2005/8/layout/list1"/>
    <dgm:cxn modelId="{CCD44E9F-1FAE-437F-A089-382FB5657DB1}" type="presParOf" srcId="{A9FC23C5-4631-4146-910E-1F995705EB14}" destId="{4FC719DC-4DCB-4CB6-A261-EDF720B0C869}" srcOrd="9" destOrd="0" presId="urn:microsoft.com/office/officeart/2005/8/layout/list1"/>
    <dgm:cxn modelId="{ADCFD6F3-3334-4661-ACD7-C890DCFFE7E5}" type="presParOf" srcId="{A9FC23C5-4631-4146-910E-1F995705EB14}" destId="{9238C2A7-3982-43E0-B2D8-72AD43D0639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2154C2-81BC-44E3-87D8-B10719354328}">
      <dsp:nvSpPr>
        <dsp:cNvPr id="0" name=""/>
        <dsp:cNvSpPr/>
      </dsp:nvSpPr>
      <dsp:spPr>
        <a:xfrm>
          <a:off x="0" y="835357"/>
          <a:ext cx="7317452" cy="478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325FF03-B39F-4E52-9058-5A8796F57F6F}">
      <dsp:nvSpPr>
        <dsp:cNvPr id="0" name=""/>
        <dsp:cNvSpPr/>
      </dsp:nvSpPr>
      <dsp:spPr>
        <a:xfrm>
          <a:off x="365872" y="541754"/>
          <a:ext cx="5122216" cy="560880"/>
        </a:xfrm>
        <a:prstGeom prst="roundRect">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3608" tIns="0" rIns="193608" bIns="0" numCol="1" spcCol="1270" anchor="ctr" anchorCtr="0">
          <a:noAutofit/>
        </a:bodyPr>
        <a:lstStyle/>
        <a:p>
          <a:pPr marL="0" lvl="0" indent="0" algn="ctr" defTabSz="844550">
            <a:lnSpc>
              <a:spcPct val="90000"/>
            </a:lnSpc>
            <a:spcBef>
              <a:spcPct val="0"/>
            </a:spcBef>
            <a:spcAft>
              <a:spcPct val="35000"/>
            </a:spcAft>
            <a:buNone/>
          </a:pPr>
          <a:r>
            <a:rPr lang="zh-TW" sz="1900" b="1" kern="1200" dirty="0">
              <a:latin typeface="微軟正黑體" panose="020B0604030504040204" pitchFamily="34" charset="-120"/>
              <a:ea typeface="微軟正黑體" panose="020B0604030504040204" pitchFamily="34" charset="-120"/>
            </a:rPr>
            <a:t>我的優勢力</a:t>
          </a:r>
          <a:r>
            <a:rPr lang="en-US" sz="1900" b="1" kern="1200" dirty="0">
              <a:latin typeface="微軟正黑體" panose="020B0604030504040204" pitchFamily="34" charset="-120"/>
              <a:ea typeface="微軟正黑體" panose="020B0604030504040204" pitchFamily="34" charset="-120"/>
            </a:rPr>
            <a:t>-</a:t>
          </a:r>
          <a:r>
            <a:rPr lang="zh-TW" sz="1900" b="1" kern="1200" dirty="0">
              <a:latin typeface="微軟正黑體" panose="020B0604030504040204" pitchFamily="34" charset="-120"/>
              <a:ea typeface="微軟正黑體" panose="020B0604030504040204" pitchFamily="34" charset="-120"/>
            </a:rPr>
            <a:t>實習前的心態建立和準備</a:t>
          </a:r>
          <a:endParaRPr lang="zh-TW" altLang="en-US" sz="1900" b="1" kern="1200" dirty="0">
            <a:latin typeface="微軟正黑體" panose="020B0604030504040204" pitchFamily="34" charset="-120"/>
            <a:ea typeface="微軟正黑體" panose="020B0604030504040204" pitchFamily="34" charset="-120"/>
          </a:endParaRPr>
        </a:p>
      </dsp:txBody>
      <dsp:txXfrm>
        <a:off x="393252" y="569134"/>
        <a:ext cx="5067456" cy="506120"/>
      </dsp:txXfrm>
    </dsp:sp>
    <dsp:sp modelId="{54B38F1B-B4F2-4815-8FA0-8F6F664B2571}">
      <dsp:nvSpPr>
        <dsp:cNvPr id="0" name=""/>
        <dsp:cNvSpPr/>
      </dsp:nvSpPr>
      <dsp:spPr>
        <a:xfrm>
          <a:off x="0" y="1697197"/>
          <a:ext cx="7317452" cy="478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9DFEA39-3044-4579-9951-C2FB4B739BA9}">
      <dsp:nvSpPr>
        <dsp:cNvPr id="0" name=""/>
        <dsp:cNvSpPr/>
      </dsp:nvSpPr>
      <dsp:spPr>
        <a:xfrm>
          <a:off x="365872" y="1416757"/>
          <a:ext cx="5122216" cy="560880"/>
        </a:xfrm>
        <a:prstGeom prst="roundRect">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3608" tIns="0" rIns="193608" bIns="0" numCol="1" spcCol="1270" anchor="ctr" anchorCtr="0">
          <a:noAutofit/>
        </a:bodyPr>
        <a:lstStyle/>
        <a:p>
          <a:pPr marL="0" lvl="0" indent="0" algn="ctr" defTabSz="844550">
            <a:lnSpc>
              <a:spcPct val="90000"/>
            </a:lnSpc>
            <a:spcBef>
              <a:spcPct val="0"/>
            </a:spcBef>
            <a:spcAft>
              <a:spcPct val="35000"/>
            </a:spcAft>
            <a:buNone/>
          </a:pPr>
          <a:r>
            <a:rPr lang="zh-TW" sz="1900" b="1" kern="1200" dirty="0">
              <a:latin typeface="微軟正黑體" panose="020B0604030504040204" pitchFamily="34" charset="-120"/>
              <a:ea typeface="微軟正黑體" panose="020B0604030504040204" pitchFamily="34" charset="-120"/>
            </a:rPr>
            <a:t>求職面試實戰技巧</a:t>
          </a:r>
          <a:r>
            <a:rPr lang="en-US" sz="1900" b="1" kern="1200" dirty="0">
              <a:latin typeface="微軟正黑體" panose="020B0604030504040204" pitchFamily="34" charset="-120"/>
              <a:ea typeface="微軟正黑體" panose="020B0604030504040204" pitchFamily="34" charset="-120"/>
            </a:rPr>
            <a:t>-</a:t>
          </a:r>
          <a:r>
            <a:rPr lang="zh-TW" sz="1900" b="1" kern="1200" dirty="0">
              <a:latin typeface="微軟正黑體" panose="020B0604030504040204" pitchFamily="34" charset="-120"/>
              <a:ea typeface="微軟正黑體" panose="020B0604030504040204" pitchFamily="34" charset="-120"/>
            </a:rPr>
            <a:t>面試技巧和注意事項</a:t>
          </a:r>
          <a:endParaRPr lang="zh-TW" altLang="en-US" sz="1900" b="1" kern="1200" dirty="0">
            <a:latin typeface="微軟正黑體" panose="020B0604030504040204" pitchFamily="34" charset="-120"/>
            <a:ea typeface="微軟正黑體" panose="020B0604030504040204" pitchFamily="34" charset="-120"/>
          </a:endParaRPr>
        </a:p>
      </dsp:txBody>
      <dsp:txXfrm>
        <a:off x="393252" y="1444137"/>
        <a:ext cx="5067456" cy="506120"/>
      </dsp:txXfrm>
    </dsp:sp>
    <dsp:sp modelId="{9238C2A7-3982-43E0-B2D8-72AD43D06394}">
      <dsp:nvSpPr>
        <dsp:cNvPr id="0" name=""/>
        <dsp:cNvSpPr/>
      </dsp:nvSpPr>
      <dsp:spPr>
        <a:xfrm>
          <a:off x="0" y="2559038"/>
          <a:ext cx="7317452" cy="478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EEE8E49-061C-445F-8FFC-035C1C3D177F}">
      <dsp:nvSpPr>
        <dsp:cNvPr id="0" name=""/>
        <dsp:cNvSpPr/>
      </dsp:nvSpPr>
      <dsp:spPr>
        <a:xfrm>
          <a:off x="365872" y="2278598"/>
          <a:ext cx="5122216" cy="560880"/>
        </a:xfrm>
        <a:prstGeom prst="roundRect">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3608" tIns="0" rIns="193608" bIns="0" numCol="1" spcCol="1270" anchor="ctr" anchorCtr="0">
          <a:noAutofit/>
        </a:bodyPr>
        <a:lstStyle/>
        <a:p>
          <a:pPr marL="0" lvl="0" indent="0" algn="ctr" defTabSz="844550">
            <a:lnSpc>
              <a:spcPct val="90000"/>
            </a:lnSpc>
            <a:spcBef>
              <a:spcPct val="0"/>
            </a:spcBef>
            <a:spcAft>
              <a:spcPct val="35000"/>
            </a:spcAft>
            <a:buNone/>
          </a:pPr>
          <a:r>
            <a:rPr lang="zh-TW" sz="1900" b="1" kern="1200" dirty="0">
              <a:latin typeface="微軟正黑體" panose="020B0604030504040204" pitchFamily="34" charset="-120"/>
              <a:ea typeface="微軟正黑體" panose="020B0604030504040204" pitchFamily="34" charset="-120"/>
            </a:rPr>
            <a:t>求職履歷撰寫的畫龍點睛術</a:t>
          </a:r>
          <a:r>
            <a:rPr lang="en-US" sz="1900" b="1" kern="1200" dirty="0">
              <a:latin typeface="微軟正黑體" panose="020B0604030504040204" pitchFamily="34" charset="-120"/>
              <a:ea typeface="微軟正黑體" panose="020B0604030504040204" pitchFamily="34" charset="-120"/>
            </a:rPr>
            <a:t>-</a:t>
          </a:r>
          <a:r>
            <a:rPr lang="zh-TW" sz="1900" b="1" kern="1200" dirty="0">
              <a:latin typeface="微軟正黑體" panose="020B0604030504040204" pitchFamily="34" charset="-120"/>
              <a:ea typeface="微軟正黑體" panose="020B0604030504040204" pitchFamily="34" charset="-120"/>
            </a:rPr>
            <a:t>履歷撰寫技</a:t>
          </a:r>
          <a:r>
            <a:rPr lang="zh-TW" altLang="en-US" sz="1900" b="1" kern="1200" dirty="0">
              <a:latin typeface="微軟正黑體" panose="020B0604030504040204" pitchFamily="34" charset="-120"/>
              <a:ea typeface="微軟正黑體" panose="020B0604030504040204" pitchFamily="34" charset="-120"/>
            </a:rPr>
            <a:t>巧</a:t>
          </a:r>
        </a:p>
      </dsp:txBody>
      <dsp:txXfrm>
        <a:off x="393252" y="2305978"/>
        <a:ext cx="5067456"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1"/>
            <a:ext cx="2985621" cy="503018"/>
          </a:xfrm>
          <a:prstGeom prst="rect">
            <a:avLst/>
          </a:prstGeom>
        </p:spPr>
        <p:txBody>
          <a:bodyPr vert="horz" lIns="92428" tIns="46214" rIns="92428" bIns="46214" rtlCol="0"/>
          <a:lstStyle>
            <a:lvl1pPr algn="l">
              <a:defRPr sz="1200"/>
            </a:lvl1pPr>
          </a:lstStyle>
          <a:p>
            <a:endParaRPr lang="zh-TW" altLang="en-US"/>
          </a:p>
        </p:txBody>
      </p:sp>
      <p:sp>
        <p:nvSpPr>
          <p:cNvPr id="3" name="日期版面配置區 2"/>
          <p:cNvSpPr>
            <a:spLocks noGrp="1"/>
          </p:cNvSpPr>
          <p:nvPr>
            <p:ph type="dt" sz="quarter" idx="1"/>
          </p:nvPr>
        </p:nvSpPr>
        <p:spPr>
          <a:xfrm>
            <a:off x="3900934" y="1"/>
            <a:ext cx="2985621" cy="503018"/>
          </a:xfrm>
          <a:prstGeom prst="rect">
            <a:avLst/>
          </a:prstGeom>
        </p:spPr>
        <p:txBody>
          <a:bodyPr vert="horz" lIns="92428" tIns="46214" rIns="92428" bIns="46214" rtlCol="0"/>
          <a:lstStyle>
            <a:lvl1pPr algn="r">
              <a:defRPr sz="1200"/>
            </a:lvl1pPr>
          </a:lstStyle>
          <a:p>
            <a:fld id="{9F5E92A9-0E64-4FFD-83EB-80C9C3B4E621}" type="datetimeFigureOut">
              <a:rPr lang="zh-TW" altLang="en-US" smtClean="0"/>
              <a:t>2023/3/21</a:t>
            </a:fld>
            <a:endParaRPr lang="zh-TW" altLang="en-US"/>
          </a:p>
        </p:txBody>
      </p:sp>
      <p:sp>
        <p:nvSpPr>
          <p:cNvPr id="4" name="頁尾版面配置區 3"/>
          <p:cNvSpPr>
            <a:spLocks noGrp="1"/>
          </p:cNvSpPr>
          <p:nvPr>
            <p:ph type="ftr" sz="quarter" idx="2"/>
          </p:nvPr>
        </p:nvSpPr>
        <p:spPr>
          <a:xfrm>
            <a:off x="0" y="9515695"/>
            <a:ext cx="2985621" cy="503018"/>
          </a:xfrm>
          <a:prstGeom prst="rect">
            <a:avLst/>
          </a:prstGeom>
        </p:spPr>
        <p:txBody>
          <a:bodyPr vert="horz" lIns="92428" tIns="46214" rIns="92428" bIns="46214"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900934" y="9515695"/>
            <a:ext cx="2985621" cy="503018"/>
          </a:xfrm>
          <a:prstGeom prst="rect">
            <a:avLst/>
          </a:prstGeom>
        </p:spPr>
        <p:txBody>
          <a:bodyPr vert="horz" lIns="92428" tIns="46214" rIns="92428" bIns="46214" rtlCol="0" anchor="b"/>
          <a:lstStyle>
            <a:lvl1pPr algn="r">
              <a:defRPr sz="1200"/>
            </a:lvl1pPr>
          </a:lstStyle>
          <a:p>
            <a:fld id="{5931B3B0-7D79-4451-AEB2-7535C585D085}" type="slidenum">
              <a:rPr lang="zh-TW" altLang="en-US" smtClean="0"/>
              <a:t>‹#›</a:t>
            </a:fld>
            <a:endParaRPr lang="zh-TW" altLang="en-US"/>
          </a:p>
        </p:txBody>
      </p:sp>
    </p:spTree>
    <p:extLst>
      <p:ext uri="{BB962C8B-B14F-4D97-AF65-F5344CB8AC3E}">
        <p14:creationId xmlns:p14="http://schemas.microsoft.com/office/powerpoint/2010/main" val="20602161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1"/>
            <a:ext cx="2985621" cy="503018"/>
          </a:xfrm>
          <a:prstGeom prst="rect">
            <a:avLst/>
          </a:prstGeom>
        </p:spPr>
        <p:txBody>
          <a:bodyPr vert="horz" lIns="92428" tIns="46214" rIns="92428" bIns="46214" rtlCol="0"/>
          <a:lstStyle>
            <a:lvl1pPr algn="l">
              <a:defRPr sz="1200"/>
            </a:lvl1pPr>
          </a:lstStyle>
          <a:p>
            <a:endParaRPr lang="zh-TW" altLang="en-US"/>
          </a:p>
        </p:txBody>
      </p:sp>
      <p:sp>
        <p:nvSpPr>
          <p:cNvPr id="3" name="日期版面配置區 2"/>
          <p:cNvSpPr>
            <a:spLocks noGrp="1"/>
          </p:cNvSpPr>
          <p:nvPr>
            <p:ph type="dt" idx="1"/>
          </p:nvPr>
        </p:nvSpPr>
        <p:spPr>
          <a:xfrm>
            <a:off x="3900934" y="1"/>
            <a:ext cx="2985621" cy="503018"/>
          </a:xfrm>
          <a:prstGeom prst="rect">
            <a:avLst/>
          </a:prstGeom>
        </p:spPr>
        <p:txBody>
          <a:bodyPr vert="horz" lIns="92428" tIns="46214" rIns="92428" bIns="46214" rtlCol="0"/>
          <a:lstStyle>
            <a:lvl1pPr algn="r">
              <a:defRPr sz="1200"/>
            </a:lvl1pPr>
          </a:lstStyle>
          <a:p>
            <a:fld id="{2704150E-D4FD-4DFC-ABFB-46CD72E48CF6}" type="datetimeFigureOut">
              <a:rPr lang="zh-TW" altLang="en-US" smtClean="0"/>
              <a:t>2023/3/21</a:t>
            </a:fld>
            <a:endParaRPr lang="zh-TW" altLang="en-US"/>
          </a:p>
        </p:txBody>
      </p:sp>
      <p:sp>
        <p:nvSpPr>
          <p:cNvPr id="4" name="投影片圖像版面配置區 3"/>
          <p:cNvSpPr>
            <a:spLocks noGrp="1" noRot="1" noChangeAspect="1"/>
          </p:cNvSpPr>
          <p:nvPr>
            <p:ph type="sldImg" idx="2"/>
          </p:nvPr>
        </p:nvSpPr>
        <p:spPr>
          <a:xfrm>
            <a:off x="439738" y="1252538"/>
            <a:ext cx="6008687" cy="3379787"/>
          </a:xfrm>
          <a:prstGeom prst="rect">
            <a:avLst/>
          </a:prstGeom>
          <a:noFill/>
          <a:ln w="12700">
            <a:solidFill>
              <a:prstClr val="black"/>
            </a:solidFill>
          </a:ln>
        </p:spPr>
        <p:txBody>
          <a:bodyPr vert="horz" lIns="92428" tIns="46214" rIns="92428" bIns="46214" rtlCol="0" anchor="ctr"/>
          <a:lstStyle/>
          <a:p>
            <a:endParaRPr lang="zh-TW" altLang="en-US"/>
          </a:p>
        </p:txBody>
      </p:sp>
      <p:sp>
        <p:nvSpPr>
          <p:cNvPr id="5" name="備忘稿版面配置區 4"/>
          <p:cNvSpPr>
            <a:spLocks noGrp="1"/>
          </p:cNvSpPr>
          <p:nvPr>
            <p:ph type="body" sz="quarter" idx="3"/>
          </p:nvPr>
        </p:nvSpPr>
        <p:spPr>
          <a:xfrm>
            <a:off x="688495" y="4821927"/>
            <a:ext cx="5511174" cy="3944047"/>
          </a:xfrm>
          <a:prstGeom prst="rect">
            <a:avLst/>
          </a:prstGeom>
        </p:spPr>
        <p:txBody>
          <a:bodyPr vert="horz" lIns="92428" tIns="46214" rIns="92428" bIns="46214"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515695"/>
            <a:ext cx="2985621" cy="503018"/>
          </a:xfrm>
          <a:prstGeom prst="rect">
            <a:avLst/>
          </a:prstGeom>
        </p:spPr>
        <p:txBody>
          <a:bodyPr vert="horz" lIns="92428" tIns="46214" rIns="92428" bIns="46214"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900934" y="9515695"/>
            <a:ext cx="2985621" cy="503018"/>
          </a:xfrm>
          <a:prstGeom prst="rect">
            <a:avLst/>
          </a:prstGeom>
        </p:spPr>
        <p:txBody>
          <a:bodyPr vert="horz" lIns="92428" tIns="46214" rIns="92428" bIns="46214" rtlCol="0" anchor="b"/>
          <a:lstStyle>
            <a:lvl1pPr algn="r">
              <a:defRPr sz="1200"/>
            </a:lvl1pPr>
          </a:lstStyle>
          <a:p>
            <a:fld id="{80214A2E-C308-4EE7-9B77-3FDF14A19DA7}" type="slidenum">
              <a:rPr lang="zh-TW" altLang="en-US" smtClean="0"/>
              <a:t>‹#›</a:t>
            </a:fld>
            <a:endParaRPr lang="zh-TW" altLang="en-US"/>
          </a:p>
        </p:txBody>
      </p:sp>
    </p:spTree>
    <p:extLst>
      <p:ext uri="{BB962C8B-B14F-4D97-AF65-F5344CB8AC3E}">
        <p14:creationId xmlns:p14="http://schemas.microsoft.com/office/powerpoint/2010/main" val="3781105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80214A2E-C308-4EE7-9B77-3FDF14A19DA7}" type="slidenum">
              <a:rPr lang="zh-TW" altLang="en-US" smtClean="0"/>
              <a:t>19</a:t>
            </a:fld>
            <a:endParaRPr lang="zh-TW" altLang="en-US"/>
          </a:p>
        </p:txBody>
      </p:sp>
    </p:spTree>
    <p:extLst>
      <p:ext uri="{BB962C8B-B14F-4D97-AF65-F5344CB8AC3E}">
        <p14:creationId xmlns:p14="http://schemas.microsoft.com/office/powerpoint/2010/main" val="3473800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80214A2E-C308-4EE7-9B77-3FDF14A19DA7}" type="slidenum">
              <a:rPr lang="zh-TW" altLang="en-US" smtClean="0"/>
              <a:t>31</a:t>
            </a:fld>
            <a:endParaRPr lang="zh-TW" altLang="en-US"/>
          </a:p>
        </p:txBody>
      </p:sp>
    </p:spTree>
    <p:extLst>
      <p:ext uri="{BB962C8B-B14F-4D97-AF65-F5344CB8AC3E}">
        <p14:creationId xmlns:p14="http://schemas.microsoft.com/office/powerpoint/2010/main" val="1305024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80214A2E-C308-4EE7-9B77-3FDF14A19DA7}" type="slidenum">
              <a:rPr lang="zh-TW" altLang="en-US" smtClean="0"/>
              <a:t>32</a:t>
            </a:fld>
            <a:endParaRPr lang="zh-TW" altLang="en-US"/>
          </a:p>
        </p:txBody>
      </p:sp>
    </p:spTree>
    <p:extLst>
      <p:ext uri="{BB962C8B-B14F-4D97-AF65-F5344CB8AC3E}">
        <p14:creationId xmlns:p14="http://schemas.microsoft.com/office/powerpoint/2010/main" val="2636511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80214A2E-C308-4EE7-9B77-3FDF14A19DA7}" type="slidenum">
              <a:rPr lang="zh-TW" altLang="en-US" smtClean="0"/>
              <a:t>33</a:t>
            </a:fld>
            <a:endParaRPr lang="zh-TW" altLang="en-US"/>
          </a:p>
        </p:txBody>
      </p:sp>
    </p:spTree>
    <p:extLst>
      <p:ext uri="{BB962C8B-B14F-4D97-AF65-F5344CB8AC3E}">
        <p14:creationId xmlns:p14="http://schemas.microsoft.com/office/powerpoint/2010/main" val="1293621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9DC06A13-F8E2-46E5-955B-E3998AA2D039}" type="slidenum">
              <a:rPr lang="zh-TW" altLang="en-US" smtClean="0"/>
              <a:t>36</a:t>
            </a:fld>
            <a:endParaRPr lang="zh-TW" altLang="en-US"/>
          </a:p>
        </p:txBody>
      </p:sp>
    </p:spTree>
    <p:extLst>
      <p:ext uri="{BB962C8B-B14F-4D97-AF65-F5344CB8AC3E}">
        <p14:creationId xmlns:p14="http://schemas.microsoft.com/office/powerpoint/2010/main" val="3323656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標題投影片">
    <p:spTree>
      <p:nvGrpSpPr>
        <p:cNvPr id="1" name=""/>
        <p:cNvGrpSpPr/>
        <p:nvPr/>
      </p:nvGrpSpPr>
      <p:grpSpPr>
        <a:xfrm>
          <a:off x="0" y="0"/>
          <a:ext cx="0" cy="0"/>
          <a:chOff x="0" y="0"/>
          <a:chExt cx="0" cy="0"/>
        </a:xfrm>
      </p:grpSpPr>
      <p:sp>
        <p:nvSpPr>
          <p:cNvPr id="3" name="副標題 2"/>
          <p:cNvSpPr>
            <a:spLocks noGrp="1"/>
          </p:cNvSpPr>
          <p:nvPr>
            <p:ph type="subTitle" idx="1"/>
          </p:nvPr>
        </p:nvSpPr>
        <p:spPr>
          <a:xfrm>
            <a:off x="1655223" y="3398104"/>
            <a:ext cx="8881554" cy="1655762"/>
          </a:xfrm>
        </p:spPr>
        <p:txBody>
          <a:bodyPr/>
          <a:lstStyle>
            <a:lvl1pPr marL="0" indent="0" algn="ctr">
              <a:lnSpc>
                <a:spcPct val="150000"/>
              </a:lnSpc>
              <a:buNone/>
              <a:defRPr sz="2400">
                <a:solidFill>
                  <a:schemeClr val="accent1">
                    <a:lumMod val="50000"/>
                  </a:schemeClr>
                </a:solidFill>
                <a:latin typeface="微軟正黑體" panose="020B0604030504040204" pitchFamily="34" charset="-120"/>
                <a:ea typeface="微軟正黑體" panose="020B0604030504040204"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dirty="0"/>
              <a:t>按一下以編輯母片副標題樣式</a:t>
            </a:r>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47B849B-BDAF-496E-AEC6-355AA25D03A5}" type="slidenum">
              <a:rPr lang="zh-TW" altLang="en-US" smtClean="0"/>
              <a:t>‹#›</a:t>
            </a:fld>
            <a:endParaRPr lang="zh-TW" altLang="en-US"/>
          </a:p>
        </p:txBody>
      </p:sp>
      <p:sp>
        <p:nvSpPr>
          <p:cNvPr id="8" name="矩形 7"/>
          <p:cNvSpPr/>
          <p:nvPr userDrawn="1"/>
        </p:nvSpPr>
        <p:spPr>
          <a:xfrm>
            <a:off x="0" y="2658574"/>
            <a:ext cx="12192000" cy="140368"/>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19" name="群組 18"/>
          <p:cNvGrpSpPr/>
          <p:nvPr userDrawn="1"/>
        </p:nvGrpSpPr>
        <p:grpSpPr>
          <a:xfrm>
            <a:off x="5005681" y="2352051"/>
            <a:ext cx="2057407" cy="746472"/>
            <a:chOff x="4618852" y="2020242"/>
            <a:chExt cx="2057407" cy="746472"/>
          </a:xfrm>
        </p:grpSpPr>
        <p:sp>
          <p:nvSpPr>
            <p:cNvPr id="20" name="流程圖: 排序 19"/>
            <p:cNvSpPr/>
            <p:nvPr userDrawn="1"/>
          </p:nvSpPr>
          <p:spPr>
            <a:xfrm>
              <a:off x="4618852" y="2055596"/>
              <a:ext cx="967090" cy="711118"/>
            </a:xfrm>
            <a:prstGeom prst="flowChartSort">
              <a:avLst/>
            </a:prstGeom>
            <a:solidFill>
              <a:srgbClr val="F4B183"/>
            </a:solidFill>
            <a:ln>
              <a:solidFill>
                <a:srgbClr val="F4B183"/>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流程圖: 排序 20"/>
            <p:cNvSpPr/>
            <p:nvPr userDrawn="1"/>
          </p:nvSpPr>
          <p:spPr>
            <a:xfrm>
              <a:off x="5779827" y="2020242"/>
              <a:ext cx="896432" cy="746472"/>
            </a:xfrm>
            <a:prstGeom prst="flowChartSort">
              <a:avLst/>
            </a:prstGeom>
            <a:solidFill>
              <a:srgbClr val="FFE699"/>
            </a:solidFill>
            <a:ln>
              <a:solidFill>
                <a:srgbClr val="FFE699"/>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流程圖: 排序 21"/>
            <p:cNvSpPr/>
            <p:nvPr userDrawn="1"/>
          </p:nvSpPr>
          <p:spPr>
            <a:xfrm>
              <a:off x="5531161" y="2052025"/>
              <a:ext cx="760441" cy="666716"/>
            </a:xfrm>
            <a:prstGeom prst="flowChartSort">
              <a:avLst/>
            </a:prstGeom>
            <a:solidFill>
              <a:srgbClr val="FFF2CC"/>
            </a:solidFill>
            <a:ln>
              <a:solidFill>
                <a:srgbClr val="FFF2CC"/>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流程圖: 排序 22"/>
            <p:cNvSpPr/>
            <p:nvPr userDrawn="1"/>
          </p:nvSpPr>
          <p:spPr>
            <a:xfrm>
              <a:off x="5014404" y="2044630"/>
              <a:ext cx="848741" cy="674111"/>
            </a:xfrm>
            <a:prstGeom prst="flowChartSort">
              <a:avLst/>
            </a:prstGeom>
            <a:solidFill>
              <a:srgbClr val="FBE5D6"/>
            </a:solidFill>
            <a:ln>
              <a:solidFill>
                <a:srgbClr val="FBE5D6"/>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4" name="圖片 23">
              <a:extLst>
                <a:ext uri="{FF2B5EF4-FFF2-40B4-BE49-F238E27FC236}">
                  <a16:creationId xmlns:a16="http://schemas.microsoft.com/office/drawing/2014/main" id="{D24EC601-DA3E-F04E-A2F0-BE1FFBFF6F7C}"/>
                </a:ext>
              </a:extLst>
            </p:cNvPr>
            <p:cNvPicPr>
              <a:picLocks noChangeAspect="1"/>
            </p:cNvPicPr>
            <p:nvPr userDrawn="1"/>
          </p:nvPicPr>
          <p:blipFill rotWithShape="1">
            <a:blip r:embed="rId2"/>
            <a:srcRect l="18070" t="-818" r="18602" b="31519"/>
            <a:stretch/>
          </p:blipFill>
          <p:spPr>
            <a:xfrm>
              <a:off x="5295610" y="2157850"/>
              <a:ext cx="781763" cy="521066"/>
            </a:xfrm>
            <a:prstGeom prst="rect">
              <a:avLst/>
            </a:prstGeom>
          </p:spPr>
        </p:pic>
      </p:grpSp>
      <p:pic>
        <p:nvPicPr>
          <p:cNvPr id="25" name="圖片 24">
            <a:extLst>
              <a:ext uri="{FF2B5EF4-FFF2-40B4-BE49-F238E27FC236}">
                <a16:creationId xmlns:a16="http://schemas.microsoft.com/office/drawing/2014/main" id="{4AACA488-F9AA-FB45-8CA9-92C45240D167}"/>
              </a:ext>
            </a:extLst>
          </p:cNvPr>
          <p:cNvPicPr>
            <a:picLocks noChangeAspect="1"/>
          </p:cNvPicPr>
          <p:nvPr userDrawn="1"/>
        </p:nvPicPr>
        <p:blipFill rotWithShape="1">
          <a:blip r:embed="rId3"/>
          <a:srcRect l="20060"/>
          <a:stretch/>
        </p:blipFill>
        <p:spPr>
          <a:xfrm>
            <a:off x="2762299" y="1098334"/>
            <a:ext cx="6544173" cy="1033892"/>
          </a:xfrm>
          <a:prstGeom prst="rect">
            <a:avLst/>
          </a:prstGeom>
        </p:spPr>
      </p:pic>
      <p:sp>
        <p:nvSpPr>
          <p:cNvPr id="26" name="矩形 25">
            <a:extLst>
              <a:ext uri="{FF2B5EF4-FFF2-40B4-BE49-F238E27FC236}">
                <a16:creationId xmlns:a16="http://schemas.microsoft.com/office/drawing/2014/main" id="{30154BBF-841A-4699-8549-E4BBC72FAAEC}"/>
              </a:ext>
            </a:extLst>
          </p:cNvPr>
          <p:cNvSpPr/>
          <p:nvPr userDrawn="1"/>
        </p:nvSpPr>
        <p:spPr>
          <a:xfrm>
            <a:off x="0" y="6341626"/>
            <a:ext cx="12192000" cy="516374"/>
          </a:xfrm>
          <a:prstGeom prst="rect">
            <a:avLst/>
          </a:prstGeom>
          <a:solidFill>
            <a:srgbClr val="004097"/>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296646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p:cNvSpPr>
            <a:spLocks noGrp="1"/>
          </p:cNvSpPr>
          <p:nvPr>
            <p:ph type="dt" sz="half" idx="10"/>
          </p:nvPr>
        </p:nvSpPr>
        <p:spPr/>
        <p:txBody>
          <a:bodyPr/>
          <a:lstStyle/>
          <a:p>
            <a:fld id="{1C43F490-A48F-4C76-9399-E9029BD4D9CA}" type="datetime1">
              <a:rPr lang="zh-TW" altLang="en-US" smtClean="0"/>
              <a:t>2023/3/21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47B849B-BDAF-496E-AEC6-355AA25D03A5}" type="slidenum">
              <a:rPr lang="zh-TW" altLang="en-US" smtClean="0"/>
              <a:t>‹#›</a:t>
            </a:fld>
            <a:endParaRPr lang="zh-TW" altLang="en-US"/>
          </a:p>
        </p:txBody>
      </p:sp>
    </p:spTree>
    <p:extLst>
      <p:ext uri="{BB962C8B-B14F-4D97-AF65-F5344CB8AC3E}">
        <p14:creationId xmlns:p14="http://schemas.microsoft.com/office/powerpoint/2010/main" val="890371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編輯母片文字樣式</a:t>
            </a:r>
          </a:p>
        </p:txBody>
      </p:sp>
      <p:sp>
        <p:nvSpPr>
          <p:cNvPr id="5" name="日期版面配置區 4"/>
          <p:cNvSpPr>
            <a:spLocks noGrp="1"/>
          </p:cNvSpPr>
          <p:nvPr>
            <p:ph type="dt" sz="half" idx="10"/>
          </p:nvPr>
        </p:nvSpPr>
        <p:spPr/>
        <p:txBody>
          <a:bodyPr/>
          <a:lstStyle/>
          <a:p>
            <a:fld id="{A80CA473-2965-42A1-919D-35AD7AB98852}" type="datetime1">
              <a:rPr lang="zh-TW" altLang="en-US" smtClean="0"/>
              <a:t>2023/3/21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47B849B-BDAF-496E-AEC6-355AA25D03A5}" type="slidenum">
              <a:rPr lang="zh-TW" altLang="en-US" smtClean="0"/>
              <a:t>‹#›</a:t>
            </a:fld>
            <a:endParaRPr lang="zh-TW" altLang="en-US"/>
          </a:p>
        </p:txBody>
      </p:sp>
    </p:spTree>
    <p:extLst>
      <p:ext uri="{BB962C8B-B14F-4D97-AF65-F5344CB8AC3E}">
        <p14:creationId xmlns:p14="http://schemas.microsoft.com/office/powerpoint/2010/main" val="2047402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9637B0DF-117D-4DEA-BA1F-D709F9DE6E92}" type="datetime1">
              <a:rPr lang="zh-TW" altLang="en-US" smtClean="0"/>
              <a:t>2023/3/21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47B849B-BDAF-496E-AEC6-355AA25D03A5}" type="slidenum">
              <a:rPr lang="zh-TW" altLang="en-US" smtClean="0"/>
              <a:t>‹#›</a:t>
            </a:fld>
            <a:endParaRPr lang="zh-TW" altLang="en-US"/>
          </a:p>
        </p:txBody>
      </p:sp>
    </p:spTree>
    <p:extLst>
      <p:ext uri="{BB962C8B-B14F-4D97-AF65-F5344CB8AC3E}">
        <p14:creationId xmlns:p14="http://schemas.microsoft.com/office/powerpoint/2010/main" val="4125452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E5B3EAF2-C000-45EF-977B-10719AD5A9EB}" type="datetime1">
              <a:rPr lang="zh-TW" altLang="en-US" smtClean="0"/>
              <a:t>2023/3/21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47B849B-BDAF-496E-AEC6-355AA25D03A5}" type="slidenum">
              <a:rPr lang="zh-TW" altLang="en-US" smtClean="0"/>
              <a:t>‹#›</a:t>
            </a:fld>
            <a:endParaRPr lang="zh-TW" altLang="en-US"/>
          </a:p>
        </p:txBody>
      </p:sp>
    </p:spTree>
    <p:extLst>
      <p:ext uri="{BB962C8B-B14F-4D97-AF65-F5344CB8AC3E}">
        <p14:creationId xmlns:p14="http://schemas.microsoft.com/office/powerpoint/2010/main" val="1737434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3374209" y="729850"/>
            <a:ext cx="8426562" cy="1518050"/>
          </a:xfrm>
        </p:spPr>
        <p:txBody>
          <a:bodyPr anchor="b"/>
          <a:lstStyle>
            <a:lvl1pPr>
              <a:defRPr sz="6000" b="1">
                <a:solidFill>
                  <a:schemeClr val="accent2"/>
                </a:solidFill>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3" name="文字版面配置區 2"/>
          <p:cNvSpPr>
            <a:spLocks noGrp="1"/>
          </p:cNvSpPr>
          <p:nvPr>
            <p:ph type="body" idx="1"/>
          </p:nvPr>
        </p:nvSpPr>
        <p:spPr>
          <a:xfrm>
            <a:off x="3374209" y="2455068"/>
            <a:ext cx="8198526" cy="1500187"/>
          </a:xfrm>
        </p:spPr>
        <p:txBody>
          <a:bodyPr>
            <a:normAutofit/>
          </a:bodyPr>
          <a:lstStyle>
            <a:lvl1pPr marL="0" indent="0">
              <a:buNone/>
              <a:defRPr sz="3200">
                <a:solidFill>
                  <a:schemeClr val="accent1"/>
                </a:solidFill>
                <a:latin typeface="微軟正黑體" panose="020B0604030504040204" pitchFamily="34" charset="-120"/>
                <a:ea typeface="微軟正黑體" panose="020B0604030504040204" pitchFamily="34" charset="-12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dirty="0"/>
              <a:t>編輯母片文字樣式</a:t>
            </a:r>
          </a:p>
        </p:txBody>
      </p:sp>
      <p:sp>
        <p:nvSpPr>
          <p:cNvPr id="4" name="日期版面配置區 3"/>
          <p:cNvSpPr>
            <a:spLocks noGrp="1"/>
          </p:cNvSpPr>
          <p:nvPr>
            <p:ph type="dt" sz="half" idx="10"/>
          </p:nvPr>
        </p:nvSpPr>
        <p:spPr/>
        <p:txBody>
          <a:bodyPr/>
          <a:lstStyle/>
          <a:p>
            <a:fld id="{913BE6E5-EAE4-4748-96B5-1661AB43863E}" type="datetime1">
              <a:rPr lang="zh-TW" altLang="en-US" smtClean="0"/>
              <a:t>2023/3/21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47B849B-BDAF-496E-AEC6-355AA25D03A5}" type="slidenum">
              <a:rPr lang="zh-TW" altLang="en-US" smtClean="0"/>
              <a:t>‹#›</a:t>
            </a:fld>
            <a:endParaRPr lang="zh-TW" altLang="en-US"/>
          </a:p>
        </p:txBody>
      </p:sp>
      <p:sp>
        <p:nvSpPr>
          <p:cNvPr id="22" name="日期版面配置區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TW"/>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2ED0D7-FAEB-418F-9A4D-73F440B0FF1A}" type="datetimeFigureOut">
              <a:rPr lang="zh-TW" altLang="en-US" smtClean="0"/>
              <a:pPr/>
              <a:t>2023/3/21</a:t>
            </a:fld>
            <a:endParaRPr lang="zh-TW" altLang="en-US"/>
          </a:p>
        </p:txBody>
      </p:sp>
      <p:sp>
        <p:nvSpPr>
          <p:cNvPr id="23" name="投影片編號版面配置區 5"/>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TW"/>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7B849B-BDAF-496E-AEC6-355AA25D03A5}" type="slidenum">
              <a:rPr lang="zh-TW" altLang="en-US" smtClean="0"/>
              <a:pPr/>
              <a:t>‹#›</a:t>
            </a:fld>
            <a:endParaRPr lang="zh-TW" altLang="en-US"/>
          </a:p>
        </p:txBody>
      </p:sp>
      <p:sp>
        <p:nvSpPr>
          <p:cNvPr id="24" name="矩形 23">
            <a:extLst>
              <a:ext uri="{FF2B5EF4-FFF2-40B4-BE49-F238E27FC236}">
                <a16:creationId xmlns:a16="http://schemas.microsoft.com/office/drawing/2014/main" id="{30154BBF-841A-4699-8549-E4BBC72FAAEC}"/>
              </a:ext>
            </a:extLst>
          </p:cNvPr>
          <p:cNvSpPr/>
          <p:nvPr userDrawn="1"/>
        </p:nvSpPr>
        <p:spPr>
          <a:xfrm>
            <a:off x="0" y="6341626"/>
            <a:ext cx="12192000" cy="516374"/>
          </a:xfrm>
          <a:prstGeom prst="rect">
            <a:avLst/>
          </a:prstGeom>
          <a:solidFill>
            <a:srgbClr val="004097"/>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0"/>
              <a:solidFill>
                <a:schemeClr val="accent1"/>
              </a:solidFill>
              <a:effectLst>
                <a:outerShdw blurRad="38100" dist="25400" dir="5400000" algn="ctr" rotWithShape="0">
                  <a:srgbClr val="6E747A">
                    <a:alpha val="43000"/>
                  </a:srgbClr>
                </a:outerShdw>
              </a:effectLst>
            </a:endParaRPr>
          </a:p>
        </p:txBody>
      </p:sp>
      <p:grpSp>
        <p:nvGrpSpPr>
          <p:cNvPr id="25" name="群組 24"/>
          <p:cNvGrpSpPr/>
          <p:nvPr userDrawn="1"/>
        </p:nvGrpSpPr>
        <p:grpSpPr>
          <a:xfrm>
            <a:off x="9713077" y="6428664"/>
            <a:ext cx="2336048" cy="361074"/>
            <a:chOff x="13452" y="6425883"/>
            <a:chExt cx="2336048" cy="361074"/>
          </a:xfrm>
        </p:grpSpPr>
        <p:pic>
          <p:nvPicPr>
            <p:cNvPr id="26" name="圖片 25">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l="16929" r="18488" b="31957"/>
            <a:stretch/>
          </p:blipFill>
          <p:spPr>
            <a:xfrm>
              <a:off x="13452" y="6493259"/>
              <a:ext cx="458607" cy="293698"/>
            </a:xfrm>
            <a:prstGeom prst="rect">
              <a:avLst/>
            </a:prstGeom>
          </p:spPr>
        </p:pic>
        <p:pic>
          <p:nvPicPr>
            <p:cNvPr id="27" name="圖片 26">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t="67235"/>
            <a:stretch/>
          </p:blipFill>
          <p:spPr>
            <a:xfrm>
              <a:off x="536509" y="6425883"/>
              <a:ext cx="1812991" cy="361074"/>
            </a:xfrm>
            <a:prstGeom prst="rect">
              <a:avLst/>
            </a:prstGeom>
          </p:spPr>
        </p:pic>
      </p:grpSp>
      <p:grpSp>
        <p:nvGrpSpPr>
          <p:cNvPr id="29" name="群組 28"/>
          <p:cNvGrpSpPr/>
          <p:nvPr userDrawn="1"/>
        </p:nvGrpSpPr>
        <p:grpSpPr>
          <a:xfrm>
            <a:off x="-3717723" y="549247"/>
            <a:ext cx="6593541" cy="5258800"/>
            <a:chOff x="-3717723" y="549247"/>
            <a:chExt cx="6593541" cy="5258800"/>
          </a:xfrm>
        </p:grpSpPr>
        <p:sp>
          <p:nvSpPr>
            <p:cNvPr id="30" name="橢圓 29"/>
            <p:cNvSpPr/>
            <p:nvPr userDrawn="1"/>
          </p:nvSpPr>
          <p:spPr>
            <a:xfrm>
              <a:off x="-3717723" y="714375"/>
              <a:ext cx="6233056" cy="4981575"/>
            </a:xfrm>
            <a:prstGeom prst="ellipse">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31" name="群組 30"/>
            <p:cNvGrpSpPr/>
            <p:nvPr userDrawn="1"/>
          </p:nvGrpSpPr>
          <p:grpSpPr>
            <a:xfrm>
              <a:off x="0" y="549247"/>
              <a:ext cx="2875818" cy="5258800"/>
              <a:chOff x="4888981" y="674247"/>
              <a:chExt cx="2875818" cy="5258800"/>
            </a:xfrm>
          </p:grpSpPr>
          <p:sp>
            <p:nvSpPr>
              <p:cNvPr id="32" name="橢圓 31"/>
              <p:cNvSpPr/>
              <p:nvPr userDrawn="1"/>
            </p:nvSpPr>
            <p:spPr>
              <a:xfrm>
                <a:off x="6406371" y="4626307"/>
                <a:ext cx="720969" cy="653370"/>
              </a:xfrm>
              <a:prstGeom prst="ellipse">
                <a:avLst/>
              </a:prstGeom>
              <a:solidFill>
                <a:schemeClr val="accent4">
                  <a:lumMod val="20000"/>
                  <a:lumOff val="80000"/>
                </a:schemeClr>
              </a:solidFill>
              <a:ln>
                <a:solidFill>
                  <a:schemeClr val="accent4">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橢圓 32"/>
              <p:cNvSpPr/>
              <p:nvPr userDrawn="1"/>
            </p:nvSpPr>
            <p:spPr>
              <a:xfrm>
                <a:off x="6346264" y="1420296"/>
                <a:ext cx="720969" cy="653370"/>
              </a:xfrm>
              <a:prstGeom prst="ellipse">
                <a:avLst/>
              </a:prstGeom>
              <a:solidFill>
                <a:schemeClr val="accent2">
                  <a:lumMod val="20000"/>
                  <a:lumOff val="80000"/>
                </a:schemeClr>
              </a:solidFill>
              <a:ln>
                <a:solidFill>
                  <a:schemeClr val="accent2">
                    <a:lumMod val="20000"/>
                    <a:lumOff val="8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橢圓 33"/>
              <p:cNvSpPr/>
              <p:nvPr userDrawn="1"/>
            </p:nvSpPr>
            <p:spPr>
              <a:xfrm>
                <a:off x="4888981" y="674247"/>
                <a:ext cx="720969" cy="653370"/>
              </a:xfrm>
              <a:prstGeom prst="ellipse">
                <a:avLst/>
              </a:prstGeom>
              <a:solidFill>
                <a:schemeClr val="accent1">
                  <a:lumMod val="40000"/>
                  <a:lumOff val="60000"/>
                </a:schemeClr>
              </a:solidFill>
              <a:ln>
                <a:solidFill>
                  <a:schemeClr val="accent1">
                    <a:lumMod val="20000"/>
                    <a:lumOff val="8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橢圓 34"/>
              <p:cNvSpPr/>
              <p:nvPr userDrawn="1"/>
            </p:nvSpPr>
            <p:spPr>
              <a:xfrm>
                <a:off x="4962606" y="5279677"/>
                <a:ext cx="720969" cy="653370"/>
              </a:xfrm>
              <a:prstGeom prst="ellipse">
                <a:avLst/>
              </a:prstGeom>
              <a:solidFill>
                <a:schemeClr val="accent4">
                  <a:lumMod val="40000"/>
                  <a:lumOff val="60000"/>
                </a:schemeClr>
              </a:solidFill>
              <a:ln>
                <a:solidFill>
                  <a:schemeClr val="accent4">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橢圓 35"/>
              <p:cNvSpPr/>
              <p:nvPr userDrawn="1"/>
            </p:nvSpPr>
            <p:spPr>
              <a:xfrm>
                <a:off x="7043830" y="2972112"/>
                <a:ext cx="720969" cy="653370"/>
              </a:xfrm>
              <a:prstGeom prst="ellipse">
                <a:avLst/>
              </a:prstGeom>
              <a:solidFill>
                <a:schemeClr val="accent2">
                  <a:lumMod val="60000"/>
                  <a:lumOff val="40000"/>
                </a:schemeClr>
              </a:solidFill>
              <a:ln>
                <a:solidFill>
                  <a:schemeClr val="accent2">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pic>
        <p:nvPicPr>
          <p:cNvPr id="37" name="圖片 36">
            <a:extLst>
              <a:ext uri="{FF2B5EF4-FFF2-40B4-BE49-F238E27FC236}">
                <a16:creationId xmlns:a16="http://schemas.microsoft.com/office/drawing/2014/main" id="{D24EC601-DA3E-F04E-A2F0-BE1FFBFF6F7C}"/>
              </a:ext>
            </a:extLst>
          </p:cNvPr>
          <p:cNvPicPr>
            <a:picLocks noChangeAspect="1"/>
          </p:cNvPicPr>
          <p:nvPr userDrawn="1"/>
        </p:nvPicPr>
        <p:blipFill>
          <a:blip r:embed="rId3"/>
          <a:stretch>
            <a:fillRect/>
          </a:stretch>
        </p:blipFill>
        <p:spPr>
          <a:xfrm>
            <a:off x="102352" y="2643240"/>
            <a:ext cx="1910212" cy="1163493"/>
          </a:xfrm>
          <a:prstGeom prst="rect">
            <a:avLst/>
          </a:prstGeom>
        </p:spPr>
      </p:pic>
    </p:spTree>
    <p:extLst>
      <p:ext uri="{BB962C8B-B14F-4D97-AF65-F5344CB8AC3E}">
        <p14:creationId xmlns:p14="http://schemas.microsoft.com/office/powerpoint/2010/main" val="80608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標題及物件">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0154BBF-841A-4699-8549-E4BBC72FAAEC}"/>
              </a:ext>
            </a:extLst>
          </p:cNvPr>
          <p:cNvSpPr/>
          <p:nvPr userDrawn="1"/>
        </p:nvSpPr>
        <p:spPr>
          <a:xfrm>
            <a:off x="0" y="6341626"/>
            <a:ext cx="12192000" cy="516374"/>
          </a:xfrm>
          <a:prstGeom prst="rect">
            <a:avLst/>
          </a:prstGeom>
          <a:solidFill>
            <a:srgbClr val="004097"/>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0"/>
              <a:solidFill>
                <a:schemeClr val="accent1"/>
              </a:solidFill>
              <a:effectLst>
                <a:outerShdw blurRad="38100" dist="25400" dir="5400000" algn="ctr" rotWithShape="0">
                  <a:srgbClr val="6E747A">
                    <a:alpha val="43000"/>
                  </a:srgbClr>
                </a:outerShdw>
              </a:effectLst>
            </a:endParaRPr>
          </a:p>
        </p:txBody>
      </p:sp>
      <p:sp>
        <p:nvSpPr>
          <p:cNvPr id="2" name="標題 1"/>
          <p:cNvSpPr>
            <a:spLocks noGrp="1"/>
          </p:cNvSpPr>
          <p:nvPr>
            <p:ph type="title"/>
          </p:nvPr>
        </p:nvSpPr>
        <p:spPr>
          <a:xfrm>
            <a:off x="838200" y="365126"/>
            <a:ext cx="10515600" cy="938276"/>
          </a:xfrm>
        </p:spPr>
        <p:txBody>
          <a:bodyPr/>
          <a:lstStyle>
            <a:lvl1pPr algn="ctr">
              <a:defRPr b="1">
                <a:solidFill>
                  <a:schemeClr val="accent5">
                    <a:lumMod val="75000"/>
                  </a:schemeClr>
                </a:solidFill>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3" name="內容版面配置區 2"/>
          <p:cNvSpPr>
            <a:spLocks noGrp="1"/>
          </p:cNvSpPr>
          <p:nvPr>
            <p:ph idx="1"/>
          </p:nvPr>
        </p:nvSpPr>
        <p:spPr>
          <a:xfrm>
            <a:off x="838200" y="1456830"/>
            <a:ext cx="10515600" cy="4720133"/>
          </a:xfrm>
        </p:spPr>
        <p:txBody>
          <a:bodyPr/>
          <a:lstStyle>
            <a:lvl1pPr>
              <a:lnSpc>
                <a:spcPct val="150000"/>
              </a:lnSpc>
              <a:defRPr>
                <a:solidFill>
                  <a:schemeClr val="accent1">
                    <a:lumMod val="75000"/>
                  </a:schemeClr>
                </a:solidFill>
                <a:latin typeface="微軟正黑體" panose="020B0604030504040204" pitchFamily="34" charset="-120"/>
                <a:ea typeface="微軟正黑體" panose="020B0604030504040204" pitchFamily="34" charset="-120"/>
              </a:defRPr>
            </a:lvl1pPr>
            <a:lvl2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2pPr>
            <a:lvl3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3pPr>
            <a:lvl4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4pPr>
            <a:lvl5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5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10"/>
          </p:nvPr>
        </p:nvSpPr>
        <p:spPr/>
        <p:txBody>
          <a:bodyPr/>
          <a:lstStyle/>
          <a:p>
            <a:fld id="{D7F62009-4122-4EC1-97A6-D92330D6FB3F}" type="datetime1">
              <a:rPr lang="zh-TW" altLang="en-US" smtClean="0"/>
              <a:t>2023/3/21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lvl1pPr>
              <a:defRPr sz="1600">
                <a:solidFill>
                  <a:schemeClr val="bg1"/>
                </a:solidFill>
                <a:latin typeface="微軟正黑體" panose="020B0604030504040204" pitchFamily="34" charset="-120"/>
                <a:ea typeface="微軟正黑體" panose="020B0604030504040204" pitchFamily="34" charset="-120"/>
              </a:defRPr>
            </a:lvl1pPr>
          </a:lstStyle>
          <a:p>
            <a:fld id="{C47B849B-BDAF-496E-AEC6-355AA25D03A5}" type="slidenum">
              <a:rPr lang="zh-TW" altLang="en-US" smtClean="0"/>
              <a:pPr/>
              <a:t>‹#›</a:t>
            </a:fld>
            <a:endParaRPr lang="zh-TW" altLang="en-US" dirty="0"/>
          </a:p>
        </p:txBody>
      </p:sp>
      <p:grpSp>
        <p:nvGrpSpPr>
          <p:cNvPr id="12" name="群組 11"/>
          <p:cNvGrpSpPr/>
          <p:nvPr userDrawn="1"/>
        </p:nvGrpSpPr>
        <p:grpSpPr>
          <a:xfrm>
            <a:off x="102352" y="6384652"/>
            <a:ext cx="2336048" cy="361074"/>
            <a:chOff x="13452" y="6425883"/>
            <a:chExt cx="2336048" cy="361074"/>
          </a:xfrm>
        </p:grpSpPr>
        <p:pic>
          <p:nvPicPr>
            <p:cNvPr id="10" name="圖片 9">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l="16929" r="18488" b="31957"/>
            <a:stretch/>
          </p:blipFill>
          <p:spPr>
            <a:xfrm>
              <a:off x="13452" y="6493259"/>
              <a:ext cx="458607" cy="293698"/>
            </a:xfrm>
            <a:prstGeom prst="rect">
              <a:avLst/>
            </a:prstGeom>
          </p:spPr>
        </p:pic>
        <p:pic>
          <p:nvPicPr>
            <p:cNvPr id="11" name="圖片 10">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t="67235"/>
            <a:stretch/>
          </p:blipFill>
          <p:spPr>
            <a:xfrm>
              <a:off x="536509" y="6425883"/>
              <a:ext cx="1812991" cy="361074"/>
            </a:xfrm>
            <a:prstGeom prst="rect">
              <a:avLst/>
            </a:prstGeom>
          </p:spPr>
        </p:pic>
      </p:grpSp>
      <p:sp>
        <p:nvSpPr>
          <p:cNvPr id="13" name="矩形 12"/>
          <p:cNvSpPr/>
          <p:nvPr userDrawn="1"/>
        </p:nvSpPr>
        <p:spPr>
          <a:xfrm>
            <a:off x="0" y="1331704"/>
            <a:ext cx="12192001" cy="1104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7" name="群組 6"/>
          <p:cNvGrpSpPr/>
          <p:nvPr userDrawn="1"/>
        </p:nvGrpSpPr>
        <p:grpSpPr>
          <a:xfrm>
            <a:off x="10905825" y="1077517"/>
            <a:ext cx="1197603" cy="204528"/>
            <a:chOff x="10585806" y="6048557"/>
            <a:chExt cx="1468240" cy="217374"/>
          </a:xfrm>
        </p:grpSpPr>
        <p:sp>
          <p:nvSpPr>
            <p:cNvPr id="21" name="橢圓 20"/>
            <p:cNvSpPr/>
            <p:nvPr userDrawn="1"/>
          </p:nvSpPr>
          <p:spPr>
            <a:xfrm>
              <a:off x="11504146" y="6052196"/>
              <a:ext cx="244718" cy="213735"/>
            </a:xfrm>
            <a:prstGeom prst="ellipse">
              <a:avLst/>
            </a:prstGeom>
            <a:solidFill>
              <a:schemeClr val="accent4">
                <a:lumMod val="20000"/>
                <a:lumOff val="80000"/>
              </a:schemeClr>
            </a:solidFill>
            <a:ln>
              <a:solidFill>
                <a:srgbClr val="FFF2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橢圓 21"/>
            <p:cNvSpPr/>
            <p:nvPr userDrawn="1"/>
          </p:nvSpPr>
          <p:spPr>
            <a:xfrm>
              <a:off x="10893780" y="6052196"/>
              <a:ext cx="244719" cy="213735"/>
            </a:xfrm>
            <a:prstGeom prst="ellipse">
              <a:avLst/>
            </a:prstGeom>
            <a:solidFill>
              <a:schemeClr val="accent2">
                <a:lumMod val="20000"/>
                <a:lumOff val="80000"/>
              </a:schemeClr>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橢圓 22"/>
            <p:cNvSpPr/>
            <p:nvPr userDrawn="1"/>
          </p:nvSpPr>
          <p:spPr>
            <a:xfrm>
              <a:off x="10585806" y="6052196"/>
              <a:ext cx="244719" cy="213735"/>
            </a:xfrm>
            <a:prstGeom prst="ellipse">
              <a:avLst/>
            </a:prstGeom>
            <a:solidFill>
              <a:schemeClr val="accent1">
                <a:lumMod val="40000"/>
                <a:lumOff val="60000"/>
              </a:schemeClr>
            </a:solidFill>
            <a:ln>
              <a:solidFill>
                <a:srgbClr val="BDD7E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橢圓 27"/>
            <p:cNvSpPr/>
            <p:nvPr userDrawn="1"/>
          </p:nvSpPr>
          <p:spPr>
            <a:xfrm>
              <a:off x="11809328" y="6048557"/>
              <a:ext cx="244718" cy="213735"/>
            </a:xfrm>
            <a:prstGeom prst="ellipse">
              <a:avLst/>
            </a:prstGeom>
            <a:solidFill>
              <a:schemeClr val="accent4">
                <a:lumMod val="40000"/>
                <a:lumOff val="60000"/>
              </a:schemeClr>
            </a:solidFill>
            <a:ln>
              <a:solidFill>
                <a:srgbClr val="FFE69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橢圓 28"/>
            <p:cNvSpPr/>
            <p:nvPr userDrawn="1"/>
          </p:nvSpPr>
          <p:spPr>
            <a:xfrm>
              <a:off x="11198963" y="6052196"/>
              <a:ext cx="244718" cy="213735"/>
            </a:xfrm>
            <a:prstGeom prst="ellipse">
              <a:avLst/>
            </a:prstGeom>
            <a:solidFill>
              <a:schemeClr val="accent2">
                <a:lumMod val="60000"/>
                <a:lumOff val="40000"/>
              </a:schemeClr>
            </a:solidFill>
            <a:ln>
              <a:solidFill>
                <a:srgbClr val="F4B18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3059014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30154BBF-841A-4699-8549-E4BBC72FAAEC}"/>
              </a:ext>
            </a:extLst>
          </p:cNvPr>
          <p:cNvSpPr/>
          <p:nvPr userDrawn="1"/>
        </p:nvSpPr>
        <p:spPr>
          <a:xfrm>
            <a:off x="0" y="6341626"/>
            <a:ext cx="12192000" cy="516374"/>
          </a:xfrm>
          <a:prstGeom prst="rect">
            <a:avLst/>
          </a:prstGeom>
          <a:solidFill>
            <a:srgbClr val="004097"/>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0"/>
              <a:solidFill>
                <a:schemeClr val="accent1"/>
              </a:solidFill>
              <a:effectLst>
                <a:outerShdw blurRad="38100" dist="25400" dir="5400000" algn="ctr" rotWithShape="0">
                  <a:srgbClr val="6E747A">
                    <a:alpha val="43000"/>
                  </a:srgbClr>
                </a:outerShdw>
              </a:effectLst>
            </a:endParaRPr>
          </a:p>
        </p:txBody>
      </p:sp>
      <p:sp>
        <p:nvSpPr>
          <p:cNvPr id="3" name="內容版面配置區 2"/>
          <p:cNvSpPr>
            <a:spLocks noGrp="1"/>
          </p:cNvSpPr>
          <p:nvPr>
            <p:ph sz="half" idx="1"/>
          </p:nvPr>
        </p:nvSpPr>
        <p:spPr>
          <a:xfrm>
            <a:off x="838200" y="1491765"/>
            <a:ext cx="5181600" cy="4685198"/>
          </a:xfrm>
        </p:spPr>
        <p:txBody>
          <a:bodyPr/>
          <a:lstStyle>
            <a:lvl1pPr>
              <a:lnSpc>
                <a:spcPct val="150000"/>
              </a:lnSpc>
              <a:defRPr lang="zh-TW" altLang="en-US" sz="2800" kern="1200" dirty="0" smtClean="0">
                <a:solidFill>
                  <a:schemeClr val="accent1">
                    <a:lumMod val="75000"/>
                  </a:schemeClr>
                </a:solidFill>
                <a:latin typeface="微軟正黑體" panose="020B0604030504040204" pitchFamily="34" charset="-120"/>
                <a:ea typeface="微軟正黑體" panose="020B0604030504040204" pitchFamily="34" charset="-120"/>
                <a:cs typeface="+mn-cs"/>
              </a:defRPr>
            </a:lvl1pPr>
            <a:lvl2pPr>
              <a:lnSpc>
                <a:spcPct val="150000"/>
              </a:lnSpc>
              <a:defRPr>
                <a:latin typeface="微軟正黑體" panose="020B0604030504040204" pitchFamily="34" charset="-120"/>
                <a:ea typeface="微軟正黑體" panose="020B0604030504040204" pitchFamily="34" charset="-120"/>
              </a:defRPr>
            </a:lvl2pPr>
            <a:lvl3pPr>
              <a:lnSpc>
                <a:spcPct val="150000"/>
              </a:lnSpc>
              <a:defRPr>
                <a:latin typeface="微軟正黑體" panose="020B0604030504040204" pitchFamily="34" charset="-120"/>
                <a:ea typeface="微軟正黑體" panose="020B0604030504040204" pitchFamily="34" charset="-120"/>
              </a:defRPr>
            </a:lvl3pPr>
            <a:lvl4pPr>
              <a:lnSpc>
                <a:spcPct val="150000"/>
              </a:lnSpc>
              <a:defRPr>
                <a:latin typeface="微軟正黑體" panose="020B0604030504040204" pitchFamily="34" charset="-120"/>
                <a:ea typeface="微軟正黑體" panose="020B0604030504040204" pitchFamily="34" charset="-120"/>
              </a:defRPr>
            </a:lvl4pPr>
            <a:lvl5pPr>
              <a:lnSpc>
                <a:spcPct val="150000"/>
              </a:lnSpc>
              <a:defRPr>
                <a:latin typeface="微軟正黑體" panose="020B0604030504040204" pitchFamily="34" charset="-120"/>
                <a:ea typeface="微軟正黑體" panose="020B0604030504040204" pitchFamily="34" charset="-120"/>
              </a:defRPr>
            </a:lvl5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日期版面配置區 4"/>
          <p:cNvSpPr>
            <a:spLocks noGrp="1"/>
          </p:cNvSpPr>
          <p:nvPr>
            <p:ph type="dt" sz="half" idx="10"/>
          </p:nvPr>
        </p:nvSpPr>
        <p:spPr/>
        <p:txBody>
          <a:bodyPr/>
          <a:lstStyle/>
          <a:p>
            <a:fld id="{3B5A13D5-30C5-4B0C-A1CC-C8A5906CBA41}" type="datetime1">
              <a:rPr lang="zh-TW" altLang="en-US" smtClean="0"/>
              <a:t>2023/3/21</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47B849B-BDAF-496E-AEC6-355AA25D03A5}" type="slidenum">
              <a:rPr lang="zh-TW" altLang="en-US" smtClean="0"/>
              <a:t>‹#›</a:t>
            </a:fld>
            <a:endParaRPr lang="zh-TW" altLang="en-US"/>
          </a:p>
        </p:txBody>
      </p:sp>
      <p:sp>
        <p:nvSpPr>
          <p:cNvPr id="9" name="日期版面配置區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TW"/>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2ED0D7-FAEB-418F-9A4D-73F440B0FF1A}" type="datetimeFigureOut">
              <a:rPr lang="zh-TW" altLang="en-US" smtClean="0"/>
              <a:pPr/>
              <a:t>2023/3/21</a:t>
            </a:fld>
            <a:endParaRPr lang="zh-TW" altLang="en-US"/>
          </a:p>
        </p:txBody>
      </p:sp>
      <p:sp>
        <p:nvSpPr>
          <p:cNvPr id="10" name="投影片編號版面配置區 5"/>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TW"/>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7B849B-BDAF-496E-AEC6-355AA25D03A5}" type="slidenum">
              <a:rPr lang="zh-TW" altLang="en-US" sz="1600" smtClean="0">
                <a:solidFill>
                  <a:schemeClr val="bg1"/>
                </a:solidFill>
              </a:rPr>
              <a:pPr/>
              <a:t>‹#›</a:t>
            </a:fld>
            <a:endParaRPr lang="zh-TW" altLang="en-US" dirty="0">
              <a:solidFill>
                <a:schemeClr val="bg1"/>
              </a:solidFill>
            </a:endParaRPr>
          </a:p>
        </p:txBody>
      </p:sp>
      <p:grpSp>
        <p:nvGrpSpPr>
          <p:cNvPr id="12" name="群組 11"/>
          <p:cNvGrpSpPr/>
          <p:nvPr userDrawn="1"/>
        </p:nvGrpSpPr>
        <p:grpSpPr>
          <a:xfrm>
            <a:off x="102352" y="6384652"/>
            <a:ext cx="2336048" cy="361074"/>
            <a:chOff x="13452" y="6425883"/>
            <a:chExt cx="2336048" cy="361074"/>
          </a:xfrm>
        </p:grpSpPr>
        <p:pic>
          <p:nvPicPr>
            <p:cNvPr id="13" name="圖片 12">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l="16929" r="18488" b="31957"/>
            <a:stretch/>
          </p:blipFill>
          <p:spPr>
            <a:xfrm>
              <a:off x="13452" y="6493259"/>
              <a:ext cx="458607" cy="293698"/>
            </a:xfrm>
            <a:prstGeom prst="rect">
              <a:avLst/>
            </a:prstGeom>
          </p:spPr>
        </p:pic>
        <p:pic>
          <p:nvPicPr>
            <p:cNvPr id="14" name="圖片 13">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t="67235"/>
            <a:stretch/>
          </p:blipFill>
          <p:spPr>
            <a:xfrm>
              <a:off x="536509" y="6425883"/>
              <a:ext cx="1812991" cy="361074"/>
            </a:xfrm>
            <a:prstGeom prst="rect">
              <a:avLst/>
            </a:prstGeom>
          </p:spPr>
        </p:pic>
      </p:grpSp>
      <p:sp>
        <p:nvSpPr>
          <p:cNvPr id="22" name="標題 1"/>
          <p:cNvSpPr>
            <a:spLocks noGrp="1"/>
          </p:cNvSpPr>
          <p:nvPr>
            <p:ph type="title"/>
          </p:nvPr>
        </p:nvSpPr>
        <p:spPr>
          <a:xfrm>
            <a:off x="838200" y="365126"/>
            <a:ext cx="10515600" cy="938276"/>
          </a:xfrm>
        </p:spPr>
        <p:txBody>
          <a:bodyPr/>
          <a:lstStyle>
            <a:lvl1pPr algn="ctr">
              <a:defRPr b="1">
                <a:solidFill>
                  <a:schemeClr val="accent5">
                    <a:lumMod val="75000"/>
                  </a:schemeClr>
                </a:solidFill>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23" name="矩形 22"/>
          <p:cNvSpPr/>
          <p:nvPr userDrawn="1"/>
        </p:nvSpPr>
        <p:spPr>
          <a:xfrm>
            <a:off x="0" y="1331704"/>
            <a:ext cx="12192001" cy="1104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24" name="群組 23"/>
          <p:cNvGrpSpPr/>
          <p:nvPr userDrawn="1"/>
        </p:nvGrpSpPr>
        <p:grpSpPr>
          <a:xfrm>
            <a:off x="10905825" y="1077517"/>
            <a:ext cx="1197603" cy="204528"/>
            <a:chOff x="10585806" y="6048557"/>
            <a:chExt cx="1468240" cy="217374"/>
          </a:xfrm>
        </p:grpSpPr>
        <p:sp>
          <p:nvSpPr>
            <p:cNvPr id="25" name="橢圓 24"/>
            <p:cNvSpPr/>
            <p:nvPr userDrawn="1"/>
          </p:nvSpPr>
          <p:spPr>
            <a:xfrm>
              <a:off x="11504146" y="6052196"/>
              <a:ext cx="244718" cy="213735"/>
            </a:xfrm>
            <a:prstGeom prst="ellipse">
              <a:avLst/>
            </a:prstGeom>
            <a:solidFill>
              <a:schemeClr val="accent4">
                <a:lumMod val="20000"/>
                <a:lumOff val="80000"/>
              </a:schemeClr>
            </a:solidFill>
            <a:ln>
              <a:solidFill>
                <a:srgbClr val="FFF2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橢圓 25"/>
            <p:cNvSpPr/>
            <p:nvPr userDrawn="1"/>
          </p:nvSpPr>
          <p:spPr>
            <a:xfrm>
              <a:off x="10893780" y="6052196"/>
              <a:ext cx="244719" cy="213735"/>
            </a:xfrm>
            <a:prstGeom prst="ellipse">
              <a:avLst/>
            </a:prstGeom>
            <a:solidFill>
              <a:schemeClr val="accent2">
                <a:lumMod val="20000"/>
                <a:lumOff val="80000"/>
              </a:schemeClr>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橢圓 26"/>
            <p:cNvSpPr/>
            <p:nvPr userDrawn="1"/>
          </p:nvSpPr>
          <p:spPr>
            <a:xfrm>
              <a:off x="10585806" y="6052196"/>
              <a:ext cx="244719" cy="213735"/>
            </a:xfrm>
            <a:prstGeom prst="ellipse">
              <a:avLst/>
            </a:prstGeom>
            <a:solidFill>
              <a:schemeClr val="accent1">
                <a:lumMod val="40000"/>
                <a:lumOff val="60000"/>
              </a:schemeClr>
            </a:solidFill>
            <a:ln>
              <a:solidFill>
                <a:srgbClr val="BDD7E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橢圓 27"/>
            <p:cNvSpPr/>
            <p:nvPr userDrawn="1"/>
          </p:nvSpPr>
          <p:spPr>
            <a:xfrm>
              <a:off x="11809328" y="6048557"/>
              <a:ext cx="244718" cy="213735"/>
            </a:xfrm>
            <a:prstGeom prst="ellipse">
              <a:avLst/>
            </a:prstGeom>
            <a:solidFill>
              <a:schemeClr val="accent4">
                <a:lumMod val="40000"/>
                <a:lumOff val="60000"/>
              </a:schemeClr>
            </a:solidFill>
            <a:ln>
              <a:solidFill>
                <a:srgbClr val="FFE69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橢圓 28"/>
            <p:cNvSpPr/>
            <p:nvPr userDrawn="1"/>
          </p:nvSpPr>
          <p:spPr>
            <a:xfrm>
              <a:off x="11198963" y="6052196"/>
              <a:ext cx="244718" cy="213735"/>
            </a:xfrm>
            <a:prstGeom prst="ellipse">
              <a:avLst/>
            </a:prstGeom>
            <a:solidFill>
              <a:schemeClr val="accent2">
                <a:lumMod val="60000"/>
                <a:lumOff val="40000"/>
              </a:schemeClr>
            </a:solidFill>
            <a:ln>
              <a:solidFill>
                <a:srgbClr val="F4B18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30" name="內容版面配置區 2"/>
          <p:cNvSpPr>
            <a:spLocks noGrp="1"/>
          </p:cNvSpPr>
          <p:nvPr>
            <p:ph sz="half" idx="13"/>
          </p:nvPr>
        </p:nvSpPr>
        <p:spPr>
          <a:xfrm>
            <a:off x="6324165" y="1483379"/>
            <a:ext cx="5181600" cy="4685198"/>
          </a:xfrm>
        </p:spPr>
        <p:txBody>
          <a:bodyPr/>
          <a:lstStyle>
            <a:lvl1pPr>
              <a:lnSpc>
                <a:spcPct val="150000"/>
              </a:lnSpc>
              <a:defRPr lang="zh-TW" altLang="en-US" sz="2800" kern="1200" dirty="0" smtClean="0">
                <a:solidFill>
                  <a:schemeClr val="accent1">
                    <a:lumMod val="75000"/>
                  </a:schemeClr>
                </a:solidFill>
                <a:latin typeface="微軟正黑體" panose="020B0604030504040204" pitchFamily="34" charset="-120"/>
                <a:ea typeface="微軟正黑體" panose="020B0604030504040204" pitchFamily="34" charset="-120"/>
                <a:cs typeface="+mn-cs"/>
              </a:defRPr>
            </a:lvl1pPr>
            <a:lvl2pPr>
              <a:lnSpc>
                <a:spcPct val="150000"/>
              </a:lnSpc>
              <a:defRPr>
                <a:latin typeface="微軟正黑體" panose="020B0604030504040204" pitchFamily="34" charset="-120"/>
                <a:ea typeface="微軟正黑體" panose="020B0604030504040204" pitchFamily="34" charset="-120"/>
              </a:defRPr>
            </a:lvl2pPr>
            <a:lvl3pPr>
              <a:lnSpc>
                <a:spcPct val="150000"/>
              </a:lnSpc>
              <a:defRPr>
                <a:latin typeface="微軟正黑體" panose="020B0604030504040204" pitchFamily="34" charset="-120"/>
                <a:ea typeface="微軟正黑體" panose="020B0604030504040204" pitchFamily="34" charset="-120"/>
              </a:defRPr>
            </a:lvl3pPr>
            <a:lvl4pPr>
              <a:lnSpc>
                <a:spcPct val="150000"/>
              </a:lnSpc>
              <a:defRPr>
                <a:latin typeface="微軟正黑體" panose="020B0604030504040204" pitchFamily="34" charset="-120"/>
                <a:ea typeface="微軟正黑體" panose="020B0604030504040204" pitchFamily="34" charset="-120"/>
              </a:defRPr>
            </a:lvl4pPr>
            <a:lvl5pPr>
              <a:lnSpc>
                <a:spcPct val="150000"/>
              </a:lnSpc>
              <a:defRPr>
                <a:latin typeface="微軟正黑體" panose="020B0604030504040204" pitchFamily="34" charset="-120"/>
                <a:ea typeface="微軟正黑體" panose="020B0604030504040204" pitchFamily="34" charset="-120"/>
              </a:defRPr>
            </a:lvl5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Tree>
    <p:extLst>
      <p:ext uri="{BB962C8B-B14F-4D97-AF65-F5344CB8AC3E}">
        <p14:creationId xmlns:p14="http://schemas.microsoft.com/office/powerpoint/2010/main" val="2350538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30154BBF-841A-4699-8549-E4BBC72FAAEC}"/>
              </a:ext>
            </a:extLst>
          </p:cNvPr>
          <p:cNvSpPr/>
          <p:nvPr userDrawn="1"/>
        </p:nvSpPr>
        <p:spPr>
          <a:xfrm>
            <a:off x="0" y="6341626"/>
            <a:ext cx="12192000" cy="516374"/>
          </a:xfrm>
          <a:prstGeom prst="rect">
            <a:avLst/>
          </a:prstGeom>
          <a:solidFill>
            <a:srgbClr val="004097"/>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0"/>
              <a:solidFill>
                <a:schemeClr val="accent1"/>
              </a:solidFill>
              <a:effectLst>
                <a:outerShdw blurRad="38100" dist="25400" dir="5400000" algn="ctr" rotWithShape="0">
                  <a:srgbClr val="6E747A">
                    <a:alpha val="43000"/>
                  </a:srgbClr>
                </a:outerShdw>
              </a:effectLst>
            </a:endParaRPr>
          </a:p>
        </p:txBody>
      </p:sp>
      <p:sp>
        <p:nvSpPr>
          <p:cNvPr id="2" name="標題 1"/>
          <p:cNvSpPr>
            <a:spLocks noGrp="1"/>
          </p:cNvSpPr>
          <p:nvPr>
            <p:ph type="title"/>
          </p:nvPr>
        </p:nvSpPr>
        <p:spPr/>
        <p:txBody>
          <a:bodyPr/>
          <a:lstStyle>
            <a:lvl1pPr algn="ctr">
              <a:defRPr b="1">
                <a:solidFill>
                  <a:schemeClr val="accent5">
                    <a:lumMod val="75000"/>
                  </a:schemeClr>
                </a:solidFill>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3" name="內容版面配置區 2"/>
          <p:cNvSpPr>
            <a:spLocks noGrp="1"/>
          </p:cNvSpPr>
          <p:nvPr>
            <p:ph idx="1"/>
          </p:nvPr>
        </p:nvSpPr>
        <p:spPr/>
        <p:txBody>
          <a:bodyPr/>
          <a:lstStyle>
            <a:lvl1pPr>
              <a:lnSpc>
                <a:spcPct val="150000"/>
              </a:lnSpc>
              <a:defRPr>
                <a:solidFill>
                  <a:schemeClr val="accent1">
                    <a:lumMod val="75000"/>
                  </a:schemeClr>
                </a:solidFill>
                <a:latin typeface="微軟正黑體" panose="020B0604030504040204" pitchFamily="34" charset="-120"/>
                <a:ea typeface="微軟正黑體" panose="020B0604030504040204" pitchFamily="34" charset="-120"/>
              </a:defRPr>
            </a:lvl1pPr>
            <a:lvl2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2pPr>
            <a:lvl3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3pPr>
            <a:lvl4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4pPr>
            <a:lvl5pPr>
              <a:lnSpc>
                <a:spcPct val="150000"/>
              </a:lnSpc>
              <a:defRPr>
                <a:solidFill>
                  <a:schemeClr val="bg2">
                    <a:lumMod val="25000"/>
                  </a:schemeClr>
                </a:solidFill>
                <a:latin typeface="微軟正黑體" panose="020B0604030504040204" pitchFamily="34" charset="-120"/>
                <a:ea typeface="微軟正黑體" panose="020B0604030504040204" pitchFamily="34" charset="-120"/>
              </a:defRPr>
            </a:lvl5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10"/>
          </p:nvPr>
        </p:nvSpPr>
        <p:spPr/>
        <p:txBody>
          <a:bodyPr/>
          <a:lstStyle/>
          <a:p>
            <a:fld id="{B4175D8E-70D7-4325-8B55-C49D26FE5F50}" type="datetime1">
              <a:rPr lang="zh-TW" altLang="en-US" smtClean="0"/>
              <a:t>2023/3/21</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lvl1pPr>
              <a:defRPr sz="1400"/>
            </a:lvl1pPr>
          </a:lstStyle>
          <a:p>
            <a:fld id="{C47B849B-BDAF-496E-AEC6-355AA25D03A5}" type="slidenum">
              <a:rPr lang="zh-TW" altLang="en-US" smtClean="0"/>
              <a:pPr/>
              <a:t>‹#›</a:t>
            </a:fld>
            <a:endParaRPr lang="zh-TW" altLang="en-US" dirty="0"/>
          </a:p>
        </p:txBody>
      </p:sp>
      <p:grpSp>
        <p:nvGrpSpPr>
          <p:cNvPr id="12" name="群組 11"/>
          <p:cNvGrpSpPr/>
          <p:nvPr userDrawn="1"/>
        </p:nvGrpSpPr>
        <p:grpSpPr>
          <a:xfrm>
            <a:off x="102352" y="6384652"/>
            <a:ext cx="2336048" cy="361074"/>
            <a:chOff x="13452" y="6425883"/>
            <a:chExt cx="2336048" cy="361074"/>
          </a:xfrm>
        </p:grpSpPr>
        <p:pic>
          <p:nvPicPr>
            <p:cNvPr id="10" name="圖片 9">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l="16929" r="18488" b="31957"/>
            <a:stretch/>
          </p:blipFill>
          <p:spPr>
            <a:xfrm>
              <a:off x="13452" y="6493259"/>
              <a:ext cx="458607" cy="293698"/>
            </a:xfrm>
            <a:prstGeom prst="rect">
              <a:avLst/>
            </a:prstGeom>
          </p:spPr>
        </p:pic>
        <p:pic>
          <p:nvPicPr>
            <p:cNvPr id="11" name="圖片 10">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t="67235"/>
            <a:stretch/>
          </p:blipFill>
          <p:spPr>
            <a:xfrm>
              <a:off x="536509" y="6425883"/>
              <a:ext cx="1812991" cy="361074"/>
            </a:xfrm>
            <a:prstGeom prst="rect">
              <a:avLst/>
            </a:prstGeom>
          </p:spPr>
        </p:pic>
      </p:grpSp>
      <p:sp>
        <p:nvSpPr>
          <p:cNvPr id="13" name="矩形 12"/>
          <p:cNvSpPr/>
          <p:nvPr userDrawn="1"/>
        </p:nvSpPr>
        <p:spPr>
          <a:xfrm>
            <a:off x="-1" y="1690688"/>
            <a:ext cx="2438401" cy="12404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流程圖: 排序 13"/>
          <p:cNvSpPr/>
          <p:nvPr userDrawn="1"/>
        </p:nvSpPr>
        <p:spPr>
          <a:xfrm>
            <a:off x="102352" y="3114622"/>
            <a:ext cx="584312" cy="447675"/>
          </a:xfrm>
          <a:prstGeom prst="flowChartSort">
            <a:avLst/>
          </a:prstGeom>
          <a:solidFill>
            <a:srgbClr val="F4B183"/>
          </a:solidFill>
          <a:ln>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流程圖: 排序 14"/>
          <p:cNvSpPr/>
          <p:nvPr userDrawn="1"/>
        </p:nvSpPr>
        <p:spPr>
          <a:xfrm>
            <a:off x="102352" y="3668111"/>
            <a:ext cx="584312" cy="447675"/>
          </a:xfrm>
          <a:prstGeom prst="flowChartSort">
            <a:avLst/>
          </a:prstGeom>
          <a:solidFill>
            <a:srgbClr val="FFF2CC"/>
          </a:solidFill>
          <a:ln>
            <a:solidFill>
              <a:srgbClr val="FFF2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流程圖: 排序 15"/>
          <p:cNvSpPr/>
          <p:nvPr userDrawn="1"/>
        </p:nvSpPr>
        <p:spPr>
          <a:xfrm>
            <a:off x="47714" y="4280449"/>
            <a:ext cx="584312" cy="447675"/>
          </a:xfrm>
          <a:prstGeom prst="flowChartSort">
            <a:avLst/>
          </a:prstGeom>
          <a:solidFill>
            <a:srgbClr val="FFE699"/>
          </a:solidFill>
          <a:ln>
            <a:solidFill>
              <a:srgbClr val="FFE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流程圖: 排序 16"/>
          <p:cNvSpPr/>
          <p:nvPr userDrawn="1"/>
        </p:nvSpPr>
        <p:spPr>
          <a:xfrm>
            <a:off x="102352" y="1999408"/>
            <a:ext cx="584312" cy="447675"/>
          </a:xfrm>
          <a:prstGeom prst="flowChartSort">
            <a:avLst/>
          </a:prstGeom>
          <a:solidFill>
            <a:srgbClr val="BDD7EE"/>
          </a:solidFill>
          <a:ln>
            <a:solidFill>
              <a:srgbClr val="BDD7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流程圖: 排序 17"/>
          <p:cNvSpPr/>
          <p:nvPr userDrawn="1"/>
        </p:nvSpPr>
        <p:spPr>
          <a:xfrm>
            <a:off x="102352" y="2502284"/>
            <a:ext cx="584312" cy="447675"/>
          </a:xfrm>
          <a:prstGeom prst="flowChartSort">
            <a:avLst/>
          </a:prstGeom>
          <a:solidFill>
            <a:srgbClr val="FBE5D6"/>
          </a:solidFill>
          <a:ln>
            <a:solidFill>
              <a:srgbClr val="FBE5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矩形 23"/>
          <p:cNvSpPr/>
          <p:nvPr userDrawn="1"/>
        </p:nvSpPr>
        <p:spPr>
          <a:xfrm>
            <a:off x="2438398" y="1684010"/>
            <a:ext cx="2438401" cy="124043"/>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矩形 24"/>
          <p:cNvSpPr/>
          <p:nvPr userDrawn="1"/>
        </p:nvSpPr>
        <p:spPr>
          <a:xfrm>
            <a:off x="4876799" y="1701582"/>
            <a:ext cx="2438401" cy="124043"/>
          </a:xfrm>
          <a:prstGeom prst="rect">
            <a:avLst/>
          </a:prstGeom>
          <a:solidFill>
            <a:srgbClr val="F4B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矩形 25"/>
          <p:cNvSpPr/>
          <p:nvPr userDrawn="1"/>
        </p:nvSpPr>
        <p:spPr>
          <a:xfrm>
            <a:off x="7315198" y="1682861"/>
            <a:ext cx="2438401" cy="124043"/>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矩形 26"/>
          <p:cNvSpPr/>
          <p:nvPr userDrawn="1"/>
        </p:nvSpPr>
        <p:spPr>
          <a:xfrm>
            <a:off x="9753599" y="1701582"/>
            <a:ext cx="2438401" cy="12404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979845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30154BBF-841A-4699-8549-E4BBC72FAAEC}"/>
              </a:ext>
            </a:extLst>
          </p:cNvPr>
          <p:cNvSpPr/>
          <p:nvPr userDrawn="1"/>
        </p:nvSpPr>
        <p:spPr>
          <a:xfrm>
            <a:off x="0" y="6341626"/>
            <a:ext cx="12192000" cy="516374"/>
          </a:xfrm>
          <a:prstGeom prst="rect">
            <a:avLst/>
          </a:prstGeom>
          <a:solidFill>
            <a:srgbClr val="004097"/>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0"/>
              <a:solidFill>
                <a:schemeClr val="accent1"/>
              </a:solidFill>
              <a:effectLst>
                <a:outerShdw blurRad="38100" dist="25400" dir="5400000" algn="ctr" rotWithShape="0">
                  <a:srgbClr val="6E747A">
                    <a:alpha val="43000"/>
                  </a:srgbClr>
                </a:outerShdw>
              </a:effectLst>
            </a:endParaRPr>
          </a:p>
        </p:txBody>
      </p:sp>
      <p:sp>
        <p:nvSpPr>
          <p:cNvPr id="2" name="標題 1"/>
          <p:cNvSpPr>
            <a:spLocks noGrp="1"/>
          </p:cNvSpPr>
          <p:nvPr>
            <p:ph type="title"/>
          </p:nvPr>
        </p:nvSpPr>
        <p:spPr>
          <a:xfrm>
            <a:off x="839788" y="365125"/>
            <a:ext cx="105156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fld id="{6B55F43E-3AEC-419F-9E1E-41CBC41065F7}" type="datetime1">
              <a:rPr lang="zh-TW" altLang="en-US" smtClean="0"/>
              <a:t>2023/3/21</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lvl1pPr>
              <a:defRPr>
                <a:solidFill>
                  <a:schemeClr val="bg1"/>
                </a:solidFill>
                <a:latin typeface="微軟正黑體" panose="020B0604030504040204" pitchFamily="34" charset="-120"/>
                <a:ea typeface="微軟正黑體" panose="020B0604030504040204" pitchFamily="34" charset="-120"/>
              </a:defRPr>
            </a:lvl1pPr>
          </a:lstStyle>
          <a:p>
            <a:fld id="{C47B849B-BDAF-496E-AEC6-355AA25D03A5}" type="slidenum">
              <a:rPr lang="zh-TW" altLang="en-US" smtClean="0"/>
              <a:pPr/>
              <a:t>‹#›</a:t>
            </a:fld>
            <a:endParaRPr lang="zh-TW" altLang="en-US" dirty="0"/>
          </a:p>
        </p:txBody>
      </p:sp>
      <p:sp>
        <p:nvSpPr>
          <p:cNvPr id="10" name="日期版面配置區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TW"/>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2ED0D7-FAEB-418F-9A4D-73F440B0FF1A}" type="datetimeFigureOut">
              <a:rPr lang="zh-TW" altLang="en-US" smtClean="0"/>
              <a:pPr/>
              <a:t>2023/3/21</a:t>
            </a:fld>
            <a:endParaRPr lang="zh-TW" altLang="en-US"/>
          </a:p>
        </p:txBody>
      </p:sp>
      <p:grpSp>
        <p:nvGrpSpPr>
          <p:cNvPr id="12" name="群組 11"/>
          <p:cNvGrpSpPr/>
          <p:nvPr userDrawn="1"/>
        </p:nvGrpSpPr>
        <p:grpSpPr>
          <a:xfrm>
            <a:off x="102352" y="6384652"/>
            <a:ext cx="2336048" cy="361074"/>
            <a:chOff x="13452" y="6425883"/>
            <a:chExt cx="2336048" cy="361074"/>
          </a:xfrm>
        </p:grpSpPr>
        <p:pic>
          <p:nvPicPr>
            <p:cNvPr id="13" name="圖片 12">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l="16929" r="18488" b="31957"/>
            <a:stretch/>
          </p:blipFill>
          <p:spPr>
            <a:xfrm>
              <a:off x="13452" y="6493259"/>
              <a:ext cx="458607" cy="293698"/>
            </a:xfrm>
            <a:prstGeom prst="rect">
              <a:avLst/>
            </a:prstGeom>
          </p:spPr>
        </p:pic>
        <p:pic>
          <p:nvPicPr>
            <p:cNvPr id="14" name="圖片 13">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t="67235"/>
            <a:stretch/>
          </p:blipFill>
          <p:spPr>
            <a:xfrm>
              <a:off x="536509" y="6425883"/>
              <a:ext cx="1812991" cy="361074"/>
            </a:xfrm>
            <a:prstGeom prst="rect">
              <a:avLst/>
            </a:prstGeom>
          </p:spPr>
        </p:pic>
      </p:grpSp>
      <p:sp>
        <p:nvSpPr>
          <p:cNvPr id="15" name="矩形 14"/>
          <p:cNvSpPr/>
          <p:nvPr userDrawn="1"/>
        </p:nvSpPr>
        <p:spPr>
          <a:xfrm>
            <a:off x="-1" y="1690689"/>
            <a:ext cx="12192001" cy="1104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16" name="群組 15"/>
          <p:cNvGrpSpPr/>
          <p:nvPr userDrawn="1"/>
        </p:nvGrpSpPr>
        <p:grpSpPr>
          <a:xfrm>
            <a:off x="10905824" y="1436502"/>
            <a:ext cx="1197603" cy="204528"/>
            <a:chOff x="10585806" y="6048557"/>
            <a:chExt cx="1468240" cy="217374"/>
          </a:xfrm>
        </p:grpSpPr>
        <p:sp>
          <p:nvSpPr>
            <p:cNvPr id="17" name="橢圓 16"/>
            <p:cNvSpPr/>
            <p:nvPr userDrawn="1"/>
          </p:nvSpPr>
          <p:spPr>
            <a:xfrm>
              <a:off x="11504146" y="6052196"/>
              <a:ext cx="244718" cy="213735"/>
            </a:xfrm>
            <a:prstGeom prst="ellipse">
              <a:avLst/>
            </a:prstGeom>
            <a:solidFill>
              <a:schemeClr val="accent4">
                <a:lumMod val="20000"/>
                <a:lumOff val="80000"/>
              </a:schemeClr>
            </a:solidFill>
            <a:ln>
              <a:solidFill>
                <a:srgbClr val="FFF2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橢圓 17"/>
            <p:cNvSpPr/>
            <p:nvPr userDrawn="1"/>
          </p:nvSpPr>
          <p:spPr>
            <a:xfrm>
              <a:off x="10893780" y="6052196"/>
              <a:ext cx="244719" cy="213735"/>
            </a:xfrm>
            <a:prstGeom prst="ellipse">
              <a:avLst/>
            </a:prstGeom>
            <a:solidFill>
              <a:schemeClr val="accent2">
                <a:lumMod val="20000"/>
                <a:lumOff val="80000"/>
              </a:schemeClr>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橢圓 18"/>
            <p:cNvSpPr/>
            <p:nvPr userDrawn="1"/>
          </p:nvSpPr>
          <p:spPr>
            <a:xfrm>
              <a:off x="10585806" y="6052196"/>
              <a:ext cx="244719" cy="213735"/>
            </a:xfrm>
            <a:prstGeom prst="ellipse">
              <a:avLst/>
            </a:prstGeom>
            <a:solidFill>
              <a:schemeClr val="accent1">
                <a:lumMod val="40000"/>
                <a:lumOff val="60000"/>
              </a:schemeClr>
            </a:solidFill>
            <a:ln>
              <a:solidFill>
                <a:srgbClr val="BDD7E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橢圓 19"/>
            <p:cNvSpPr/>
            <p:nvPr userDrawn="1"/>
          </p:nvSpPr>
          <p:spPr>
            <a:xfrm>
              <a:off x="11809328" y="6048557"/>
              <a:ext cx="244718" cy="213735"/>
            </a:xfrm>
            <a:prstGeom prst="ellipse">
              <a:avLst/>
            </a:prstGeom>
            <a:solidFill>
              <a:schemeClr val="accent4">
                <a:lumMod val="40000"/>
                <a:lumOff val="60000"/>
              </a:schemeClr>
            </a:solidFill>
            <a:ln>
              <a:solidFill>
                <a:srgbClr val="FFE69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橢圓 20"/>
            <p:cNvSpPr/>
            <p:nvPr userDrawn="1"/>
          </p:nvSpPr>
          <p:spPr>
            <a:xfrm>
              <a:off x="11198963" y="6052196"/>
              <a:ext cx="244718" cy="213735"/>
            </a:xfrm>
            <a:prstGeom prst="ellipse">
              <a:avLst/>
            </a:prstGeom>
            <a:solidFill>
              <a:schemeClr val="accent2">
                <a:lumMod val="60000"/>
                <a:lumOff val="40000"/>
              </a:schemeClr>
            </a:solidFill>
            <a:ln>
              <a:solidFill>
                <a:srgbClr val="F4B18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3455027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30154BBF-841A-4699-8549-E4BBC72FAAEC}"/>
              </a:ext>
            </a:extLst>
          </p:cNvPr>
          <p:cNvSpPr/>
          <p:nvPr userDrawn="1"/>
        </p:nvSpPr>
        <p:spPr>
          <a:xfrm>
            <a:off x="0" y="6341626"/>
            <a:ext cx="12192000" cy="516374"/>
          </a:xfrm>
          <a:prstGeom prst="rect">
            <a:avLst/>
          </a:prstGeom>
          <a:solidFill>
            <a:srgbClr val="004097"/>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n w="0"/>
              <a:solidFill>
                <a:schemeClr val="accent1"/>
              </a:solidFill>
              <a:effectLst>
                <a:outerShdw blurRad="38100" dist="25400" dir="5400000" algn="ctr" rotWithShape="0">
                  <a:srgbClr val="6E747A">
                    <a:alpha val="43000"/>
                  </a:srgbClr>
                </a:outerShdw>
              </a:effectLst>
            </a:endParaRPr>
          </a:p>
        </p:txBody>
      </p:sp>
      <p:sp>
        <p:nvSpPr>
          <p:cNvPr id="2" name="標題 1"/>
          <p:cNvSpPr>
            <a:spLocks noGrp="1"/>
          </p:cNvSpPr>
          <p:nvPr>
            <p:ph type="title"/>
          </p:nvPr>
        </p:nvSpPr>
        <p:spPr>
          <a:xfrm>
            <a:off x="990165" y="41907"/>
            <a:ext cx="10515600" cy="875208"/>
          </a:xfrm>
        </p:spPr>
        <p:txBody>
          <a:bodyPr>
            <a:normAutofit/>
          </a:bodyPr>
          <a:lstStyle>
            <a:lvl1pPr algn="ctr">
              <a:defRPr lang="zh-TW" altLang="en-US" sz="4000" b="1" kern="1200" dirty="0">
                <a:solidFill>
                  <a:schemeClr val="accent5">
                    <a:lumMod val="75000"/>
                  </a:schemeClr>
                </a:solidFill>
                <a:latin typeface="微軟正黑體" panose="020B0604030504040204" pitchFamily="34" charset="-120"/>
                <a:ea typeface="微軟正黑體" panose="020B0604030504040204" pitchFamily="34" charset="-120"/>
                <a:cs typeface="+mj-cs"/>
              </a:defRPr>
            </a:lvl1pPr>
          </a:lstStyle>
          <a:p>
            <a:r>
              <a:rPr lang="zh-TW" altLang="en-US" dirty="0"/>
              <a:t>按一下以編輯母片標題樣式</a:t>
            </a:r>
          </a:p>
        </p:txBody>
      </p:sp>
      <p:sp>
        <p:nvSpPr>
          <p:cNvPr id="3" name="日期版面配置區 2"/>
          <p:cNvSpPr>
            <a:spLocks noGrp="1"/>
          </p:cNvSpPr>
          <p:nvPr>
            <p:ph type="dt" sz="half" idx="10"/>
          </p:nvPr>
        </p:nvSpPr>
        <p:spPr/>
        <p:txBody>
          <a:bodyPr/>
          <a:lstStyle/>
          <a:p>
            <a:fld id="{575A50E8-403F-4631-B625-9B6B192239AF}" type="datetime1">
              <a:rPr lang="zh-TW" altLang="en-US" smtClean="0"/>
              <a:t>2023/3/21</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lvl1pPr>
              <a:defRPr sz="1600">
                <a:solidFill>
                  <a:schemeClr val="bg1"/>
                </a:solidFill>
                <a:latin typeface="微軟正黑體" panose="020B0604030504040204" pitchFamily="34" charset="-120"/>
                <a:ea typeface="微軟正黑體" panose="020B0604030504040204" pitchFamily="34" charset="-120"/>
              </a:defRPr>
            </a:lvl1pPr>
          </a:lstStyle>
          <a:p>
            <a:fld id="{C47B849B-BDAF-496E-AEC6-355AA25D03A5}" type="slidenum">
              <a:rPr lang="zh-TW" altLang="en-US" smtClean="0"/>
              <a:pPr/>
              <a:t>‹#›</a:t>
            </a:fld>
            <a:endParaRPr lang="zh-TW" altLang="en-US" dirty="0"/>
          </a:p>
        </p:txBody>
      </p:sp>
      <p:sp>
        <p:nvSpPr>
          <p:cNvPr id="6" name="日期版面配置區 3"/>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TW"/>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22ED0D7-FAEB-418F-9A4D-73F440B0FF1A}" type="datetimeFigureOut">
              <a:rPr lang="zh-TW" altLang="en-US" smtClean="0"/>
              <a:pPr/>
              <a:t>2023/3/21</a:t>
            </a:fld>
            <a:endParaRPr lang="zh-TW" altLang="en-US"/>
          </a:p>
        </p:txBody>
      </p:sp>
      <p:grpSp>
        <p:nvGrpSpPr>
          <p:cNvPr id="8" name="群組 7"/>
          <p:cNvGrpSpPr/>
          <p:nvPr userDrawn="1"/>
        </p:nvGrpSpPr>
        <p:grpSpPr>
          <a:xfrm>
            <a:off x="102352" y="6384652"/>
            <a:ext cx="2336048" cy="361074"/>
            <a:chOff x="13452" y="6425883"/>
            <a:chExt cx="2336048" cy="361074"/>
          </a:xfrm>
        </p:grpSpPr>
        <p:pic>
          <p:nvPicPr>
            <p:cNvPr id="9" name="圖片 8">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l="16929" r="18488" b="31957"/>
            <a:stretch/>
          </p:blipFill>
          <p:spPr>
            <a:xfrm>
              <a:off x="13452" y="6493259"/>
              <a:ext cx="458607" cy="293698"/>
            </a:xfrm>
            <a:prstGeom prst="rect">
              <a:avLst/>
            </a:prstGeom>
          </p:spPr>
        </p:pic>
        <p:pic>
          <p:nvPicPr>
            <p:cNvPr id="10" name="圖片 9">
              <a:extLst>
                <a:ext uri="{FF2B5EF4-FFF2-40B4-BE49-F238E27FC236}">
                  <a16:creationId xmlns:a16="http://schemas.microsoft.com/office/drawing/2014/main" id="{DF61A165-BE6F-5D42-ADF7-D4BF257905D8}"/>
                </a:ext>
              </a:extLst>
            </p:cNvPr>
            <p:cNvPicPr>
              <a:picLocks noChangeAspect="1"/>
            </p:cNvPicPr>
            <p:nvPr userDrawn="1"/>
          </p:nvPicPr>
          <p:blipFill rotWithShape="1">
            <a:blip r:embed="rId2"/>
            <a:srcRect t="67235"/>
            <a:stretch/>
          </p:blipFill>
          <p:spPr>
            <a:xfrm>
              <a:off x="536509" y="6425883"/>
              <a:ext cx="1812991" cy="361074"/>
            </a:xfrm>
            <a:prstGeom prst="rect">
              <a:avLst/>
            </a:prstGeom>
          </p:spPr>
        </p:pic>
      </p:grpSp>
      <p:sp>
        <p:nvSpPr>
          <p:cNvPr id="18" name="矩形 17"/>
          <p:cNvSpPr/>
          <p:nvPr userDrawn="1"/>
        </p:nvSpPr>
        <p:spPr>
          <a:xfrm>
            <a:off x="0" y="970197"/>
            <a:ext cx="12192001" cy="11040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19" name="群組 18"/>
          <p:cNvGrpSpPr/>
          <p:nvPr userDrawn="1"/>
        </p:nvGrpSpPr>
        <p:grpSpPr>
          <a:xfrm>
            <a:off x="10905825" y="716010"/>
            <a:ext cx="1197603" cy="204528"/>
            <a:chOff x="10585806" y="6048557"/>
            <a:chExt cx="1468240" cy="217374"/>
          </a:xfrm>
        </p:grpSpPr>
        <p:sp>
          <p:nvSpPr>
            <p:cNvPr id="20" name="橢圓 19"/>
            <p:cNvSpPr/>
            <p:nvPr userDrawn="1"/>
          </p:nvSpPr>
          <p:spPr>
            <a:xfrm>
              <a:off x="11504146" y="6052196"/>
              <a:ext cx="244718" cy="213735"/>
            </a:xfrm>
            <a:prstGeom prst="ellipse">
              <a:avLst/>
            </a:prstGeom>
            <a:solidFill>
              <a:schemeClr val="accent4">
                <a:lumMod val="20000"/>
                <a:lumOff val="80000"/>
              </a:schemeClr>
            </a:solidFill>
            <a:ln>
              <a:solidFill>
                <a:srgbClr val="FFF2C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橢圓 20"/>
            <p:cNvSpPr/>
            <p:nvPr userDrawn="1"/>
          </p:nvSpPr>
          <p:spPr>
            <a:xfrm>
              <a:off x="10893780" y="6052196"/>
              <a:ext cx="244719" cy="213735"/>
            </a:xfrm>
            <a:prstGeom prst="ellipse">
              <a:avLst/>
            </a:prstGeom>
            <a:solidFill>
              <a:schemeClr val="accent2">
                <a:lumMod val="20000"/>
                <a:lumOff val="80000"/>
              </a:schemeClr>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橢圓 21"/>
            <p:cNvSpPr/>
            <p:nvPr userDrawn="1"/>
          </p:nvSpPr>
          <p:spPr>
            <a:xfrm>
              <a:off x="10585806" y="6052196"/>
              <a:ext cx="244719" cy="213735"/>
            </a:xfrm>
            <a:prstGeom prst="ellipse">
              <a:avLst/>
            </a:prstGeom>
            <a:solidFill>
              <a:schemeClr val="accent1">
                <a:lumMod val="40000"/>
                <a:lumOff val="60000"/>
              </a:schemeClr>
            </a:solidFill>
            <a:ln>
              <a:solidFill>
                <a:srgbClr val="BDD7E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橢圓 22"/>
            <p:cNvSpPr/>
            <p:nvPr userDrawn="1"/>
          </p:nvSpPr>
          <p:spPr>
            <a:xfrm>
              <a:off x="11809328" y="6048557"/>
              <a:ext cx="244718" cy="213735"/>
            </a:xfrm>
            <a:prstGeom prst="ellipse">
              <a:avLst/>
            </a:prstGeom>
            <a:solidFill>
              <a:schemeClr val="accent4">
                <a:lumMod val="40000"/>
                <a:lumOff val="60000"/>
              </a:schemeClr>
            </a:solidFill>
            <a:ln>
              <a:solidFill>
                <a:srgbClr val="FFE69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橢圓 23"/>
            <p:cNvSpPr/>
            <p:nvPr userDrawn="1"/>
          </p:nvSpPr>
          <p:spPr>
            <a:xfrm>
              <a:off x="11198963" y="6052196"/>
              <a:ext cx="244718" cy="213735"/>
            </a:xfrm>
            <a:prstGeom prst="ellipse">
              <a:avLst/>
            </a:prstGeom>
            <a:solidFill>
              <a:schemeClr val="accent2">
                <a:lumMod val="60000"/>
                <a:lumOff val="40000"/>
              </a:schemeClr>
            </a:solidFill>
            <a:ln>
              <a:solidFill>
                <a:srgbClr val="F4B18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771150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236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7AD55ECC-B09B-4C02-9B72-8D2C1CF80924}" type="datetime1">
              <a:rPr lang="zh-TW" altLang="en-US" smtClean="0"/>
              <a:t>2023/3/21</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47B849B-BDAF-496E-AEC6-355AA25D03A5}" type="slidenum">
              <a:rPr lang="zh-TW" altLang="en-US" smtClean="0"/>
              <a:t>‹#›</a:t>
            </a:fld>
            <a:endParaRPr lang="zh-TW" altLang="en-US"/>
          </a:p>
        </p:txBody>
      </p:sp>
    </p:spTree>
    <p:extLst>
      <p:ext uri="{BB962C8B-B14F-4D97-AF65-F5344CB8AC3E}">
        <p14:creationId xmlns:p14="http://schemas.microsoft.com/office/powerpoint/2010/main" val="940991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9822A9-5CBD-4892-8ACD-B308C6720838}" type="datetime1">
              <a:rPr lang="zh-TW" altLang="en-US" smtClean="0"/>
              <a:t>2023/3/21</a:t>
            </a:fld>
            <a:endParaRPr lang="zh-TW" alt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B849B-BDAF-496E-AEC6-355AA25D03A5}" type="slidenum">
              <a:rPr lang="zh-TW" altLang="en-US" smtClean="0"/>
              <a:t>‹#›</a:t>
            </a:fld>
            <a:endParaRPr lang="zh-TW" altLang="en-US"/>
          </a:p>
        </p:txBody>
      </p:sp>
    </p:spTree>
    <p:extLst>
      <p:ext uri="{BB962C8B-B14F-4D97-AF65-F5344CB8AC3E}">
        <p14:creationId xmlns:p14="http://schemas.microsoft.com/office/powerpoint/2010/main" val="268174186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emf"/><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pse.is/4rz8dg" TargetMode="External"/><Relationship Id="rId7"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hyperlink" Target="https://pse.is/4s3vv4" TargetMode="External"/><Relationship Id="rId4" Type="http://schemas.openxmlformats.org/officeDocument/2006/relationships/hyperlink" Target="https://ilabor.ntpc.gov.tw/video/content/91277274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0.emf"/><Relationship Id="rId2" Type="http://schemas.openxmlformats.org/officeDocument/2006/relationships/image" Target="../media/image6.jpeg"/><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emf"/><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diagramLayout" Target="../diagrams/layout1.xml"/><Relationship Id="rId7" Type="http://schemas.openxmlformats.org/officeDocument/2006/relationships/image" Target="../media/image25.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8" Type="http://schemas.openxmlformats.org/officeDocument/2006/relationships/hyperlink" Target="https://pse.is/4s3vv4" TargetMode="External"/><Relationship Id="rId3" Type="http://schemas.openxmlformats.org/officeDocument/2006/relationships/hyperlink" Target="https://www.hvc.com.tw/healthgroup/388" TargetMode="External"/><Relationship Id="rId7" Type="http://schemas.openxmlformats.org/officeDocument/2006/relationships/hyperlink" Target="https://pse.is/4rz8dg" TargetMode="External"/><Relationship Id="rId2" Type="http://schemas.openxmlformats.org/officeDocument/2006/relationships/hyperlink" Target="https://labor-elearning.mol.gov.tw/base/10001/door/%AFS%A5Z%C0%C9%AE%D7%B0%CF/33_111%A6~%C2%BE%B3%F5%B0%AA%A4%E2%25" TargetMode="External"/><Relationship Id="rId1" Type="http://schemas.openxmlformats.org/officeDocument/2006/relationships/slideLayout" Target="../slideLayouts/slideLayout7.xml"/><Relationship Id="rId6" Type="http://schemas.openxmlformats.org/officeDocument/2006/relationships/hyperlink" Target="https://www.ner.gov.tw/news/60daf95eb8b759000800f112" TargetMode="External"/><Relationship Id="rId5" Type="http://schemas.openxmlformats.org/officeDocument/2006/relationships/hyperlink" Target="https://lio.gov.taipei/News_Content.aspx?n=44B6467EFC93C3E4&amp;s=F9FD9EE601038156" TargetMode="External"/><Relationship Id="rId4" Type="http://schemas.openxmlformats.org/officeDocument/2006/relationships/hyperlink" Target="https://www.facebook.com/ImLabor/posts/1113487322014144" TargetMode="External"/><Relationship Id="rId9" Type="http://schemas.openxmlformats.org/officeDocument/2006/relationships/hyperlink" Target="https://ilabor.ntpc.gov.tw/video/content/912772748"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D24EC601-DA3E-F04E-A2F0-BE1FFBFF6F7C}"/>
              </a:ext>
            </a:extLst>
          </p:cNvPr>
          <p:cNvPicPr>
            <a:picLocks noChangeAspect="1"/>
          </p:cNvPicPr>
          <p:nvPr/>
        </p:nvPicPr>
        <p:blipFill>
          <a:blip r:embed="rId2"/>
          <a:stretch>
            <a:fillRect/>
          </a:stretch>
        </p:blipFill>
        <p:spPr>
          <a:xfrm>
            <a:off x="352815" y="124288"/>
            <a:ext cx="1953087" cy="1189607"/>
          </a:xfrm>
          <a:prstGeom prst="rect">
            <a:avLst/>
          </a:prstGeom>
        </p:spPr>
      </p:pic>
      <p:pic>
        <p:nvPicPr>
          <p:cNvPr id="6" name="圖片 5">
            <a:extLst>
              <a:ext uri="{FF2B5EF4-FFF2-40B4-BE49-F238E27FC236}">
                <a16:creationId xmlns:a16="http://schemas.microsoft.com/office/drawing/2014/main" id="{952ECE45-3BE4-2349-ADE6-EFFBCDC04057}"/>
              </a:ext>
            </a:extLst>
          </p:cNvPr>
          <p:cNvPicPr>
            <a:picLocks noChangeAspect="1"/>
          </p:cNvPicPr>
          <p:nvPr/>
        </p:nvPicPr>
        <p:blipFill rotWithShape="1">
          <a:blip r:embed="rId3"/>
          <a:srcRect t="19511"/>
          <a:stretch/>
        </p:blipFill>
        <p:spPr>
          <a:xfrm>
            <a:off x="9062818" y="-14543"/>
            <a:ext cx="3129182" cy="3732305"/>
          </a:xfrm>
          <a:prstGeom prst="rect">
            <a:avLst/>
          </a:prstGeom>
        </p:spPr>
      </p:pic>
      <p:sp>
        <p:nvSpPr>
          <p:cNvPr id="7" name="文字方塊 6">
            <a:extLst>
              <a:ext uri="{FF2B5EF4-FFF2-40B4-BE49-F238E27FC236}">
                <a16:creationId xmlns:a16="http://schemas.microsoft.com/office/drawing/2014/main" id="{9789940A-D7ED-7F40-897F-77FE41AADFBE}"/>
              </a:ext>
            </a:extLst>
          </p:cNvPr>
          <p:cNvSpPr txBox="1"/>
          <p:nvPr/>
        </p:nvSpPr>
        <p:spPr>
          <a:xfrm>
            <a:off x="1937098" y="2541778"/>
            <a:ext cx="8587772" cy="1938992"/>
          </a:xfrm>
          <a:prstGeom prst="rect">
            <a:avLst/>
          </a:prstGeom>
          <a:noFill/>
        </p:spPr>
        <p:txBody>
          <a:bodyPr wrap="square" rtlCol="0">
            <a:spAutoFit/>
          </a:bodyPr>
          <a:lstStyle/>
          <a:p>
            <a:pPr algn="ctr"/>
            <a:r>
              <a:rPr kumimoji="1" lang="zh-TW" altLang="en-US" sz="6000" b="1" dirty="0">
                <a:solidFill>
                  <a:schemeClr val="accent1">
                    <a:lumMod val="50000"/>
                  </a:schemeClr>
                </a:solidFill>
                <a:latin typeface="Microsoft JhengHei" panose="020B0604030504040204" pitchFamily="34" charset="-120"/>
                <a:ea typeface="Microsoft JhengHei" panose="020B0604030504040204" pitchFamily="34" charset="-120"/>
              </a:rPr>
              <a:t>德明財經科技大學</a:t>
            </a:r>
            <a:endParaRPr kumimoji="1" lang="en-US" altLang="zh-TW" sz="6000" b="1" dirty="0">
              <a:solidFill>
                <a:schemeClr val="accent1">
                  <a:lumMod val="50000"/>
                </a:schemeClr>
              </a:solidFill>
              <a:latin typeface="Microsoft JhengHei" panose="020B0604030504040204" pitchFamily="34" charset="-120"/>
              <a:ea typeface="Microsoft JhengHei" panose="020B0604030504040204" pitchFamily="34" charset="-120"/>
            </a:endParaRPr>
          </a:p>
          <a:p>
            <a:pPr algn="ctr"/>
            <a:r>
              <a:rPr kumimoji="1" lang="zh-TW" altLang="en-US" sz="6000" b="1" dirty="0">
                <a:solidFill>
                  <a:schemeClr val="accent1">
                    <a:lumMod val="50000"/>
                  </a:schemeClr>
                </a:solidFill>
                <a:latin typeface="Microsoft JhengHei" panose="020B0604030504040204" pitchFamily="34" charset="-120"/>
                <a:ea typeface="Microsoft JhengHei" panose="020B0604030504040204" pitchFamily="34" charset="-120"/>
              </a:rPr>
              <a:t>學生校外實習行前說明會</a:t>
            </a:r>
            <a:endParaRPr kumimoji="1" lang="en-US" altLang="zh-TW" sz="6000" b="1" dirty="0">
              <a:solidFill>
                <a:schemeClr val="accent1">
                  <a:lumMod val="50000"/>
                </a:schemeClr>
              </a:solidFill>
              <a:latin typeface="Microsoft JhengHei" panose="020B0604030504040204" pitchFamily="34" charset="-120"/>
              <a:ea typeface="Microsoft JhengHei" panose="020B0604030504040204" pitchFamily="34" charset="-120"/>
            </a:endParaRPr>
          </a:p>
        </p:txBody>
      </p:sp>
      <p:sp>
        <p:nvSpPr>
          <p:cNvPr id="9" name="矩形 8">
            <a:extLst>
              <a:ext uri="{FF2B5EF4-FFF2-40B4-BE49-F238E27FC236}">
                <a16:creationId xmlns:a16="http://schemas.microsoft.com/office/drawing/2014/main" id="{EE4B7895-9BD8-2343-97B4-56648F89F1AC}"/>
              </a:ext>
            </a:extLst>
          </p:cNvPr>
          <p:cNvSpPr/>
          <p:nvPr/>
        </p:nvSpPr>
        <p:spPr>
          <a:xfrm>
            <a:off x="7199926" y="5735013"/>
            <a:ext cx="4956018" cy="62144"/>
          </a:xfrm>
          <a:prstGeom prst="rect">
            <a:avLst/>
          </a:prstGeom>
          <a:solidFill>
            <a:srgbClr val="003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13" name="圖片 12">
            <a:extLst>
              <a:ext uri="{FF2B5EF4-FFF2-40B4-BE49-F238E27FC236}">
                <a16:creationId xmlns:a16="http://schemas.microsoft.com/office/drawing/2014/main" id="{A06F679C-E1C7-2D42-A6B7-07C287891EF8}"/>
              </a:ext>
            </a:extLst>
          </p:cNvPr>
          <p:cNvPicPr>
            <a:picLocks noChangeAspect="1"/>
          </p:cNvPicPr>
          <p:nvPr/>
        </p:nvPicPr>
        <p:blipFill>
          <a:blip r:embed="rId4"/>
          <a:stretch>
            <a:fillRect/>
          </a:stretch>
        </p:blipFill>
        <p:spPr>
          <a:xfrm>
            <a:off x="36056" y="1883390"/>
            <a:ext cx="2586606" cy="4515216"/>
          </a:xfrm>
          <a:prstGeom prst="rect">
            <a:avLst/>
          </a:prstGeom>
        </p:spPr>
      </p:pic>
      <p:sp>
        <p:nvSpPr>
          <p:cNvPr id="2" name="文字方塊 1">
            <a:extLst>
              <a:ext uri="{FF2B5EF4-FFF2-40B4-BE49-F238E27FC236}">
                <a16:creationId xmlns:a16="http://schemas.microsoft.com/office/drawing/2014/main" id="{7C0FDCB0-6D6E-40FF-8795-C908CC2D91DC}"/>
              </a:ext>
            </a:extLst>
          </p:cNvPr>
          <p:cNvSpPr txBox="1"/>
          <p:nvPr/>
        </p:nvSpPr>
        <p:spPr>
          <a:xfrm>
            <a:off x="7276804" y="878652"/>
            <a:ext cx="3062796" cy="584775"/>
          </a:xfrm>
          <a:prstGeom prst="rect">
            <a:avLst/>
          </a:prstGeom>
          <a:noFill/>
        </p:spPr>
        <p:txBody>
          <a:bodyPr wrap="square" rtlCol="0">
            <a:spAutoFit/>
          </a:bodyPr>
          <a:lstStyle/>
          <a:p>
            <a:r>
              <a:rPr lang="en-US" altLang="zh-TW" sz="3200" b="1" dirty="0">
                <a:solidFill>
                  <a:schemeClr val="tx2">
                    <a:lumMod val="50000"/>
                  </a:schemeClr>
                </a:solidFill>
                <a:latin typeface="微軟正黑體" panose="020B0604030504040204" pitchFamily="34" charset="-120"/>
                <a:ea typeface="微軟正黑體" panose="020B0604030504040204" pitchFamily="34" charset="-120"/>
              </a:rPr>
              <a:t>INTERNSHIP</a:t>
            </a:r>
            <a:endParaRPr lang="zh-TW" altLang="en-US" sz="3200" b="1" dirty="0">
              <a:solidFill>
                <a:schemeClr val="tx2">
                  <a:lumMod val="50000"/>
                </a:schemeClr>
              </a:solidFill>
              <a:latin typeface="微軟正黑體" panose="020B0604030504040204" pitchFamily="34" charset="-120"/>
              <a:ea typeface="微軟正黑體" panose="020B0604030504040204" pitchFamily="34" charset="-120"/>
            </a:endParaRPr>
          </a:p>
        </p:txBody>
      </p:sp>
      <p:grpSp>
        <p:nvGrpSpPr>
          <p:cNvPr id="10" name="组合 773">
            <a:extLst>
              <a:ext uri="{FF2B5EF4-FFF2-40B4-BE49-F238E27FC236}">
                <a16:creationId xmlns:a16="http://schemas.microsoft.com/office/drawing/2014/main" id="{EB4324C5-D75C-429E-BC80-7CDA98D8A2D5}"/>
              </a:ext>
            </a:extLst>
          </p:cNvPr>
          <p:cNvGrpSpPr>
            <a:grpSpLocks/>
          </p:cNvGrpSpPr>
          <p:nvPr/>
        </p:nvGrpSpPr>
        <p:grpSpPr bwMode="auto">
          <a:xfrm>
            <a:off x="8961639" y="4610957"/>
            <a:ext cx="3331540" cy="2232408"/>
            <a:chOff x="6719888" y="2131781"/>
            <a:chExt cx="5472112" cy="4130676"/>
          </a:xfrm>
        </p:grpSpPr>
        <p:sp>
          <p:nvSpPr>
            <p:cNvPr id="11" name="AutoShape 380">
              <a:extLst>
                <a:ext uri="{FF2B5EF4-FFF2-40B4-BE49-F238E27FC236}">
                  <a16:creationId xmlns:a16="http://schemas.microsoft.com/office/drawing/2014/main" id="{871FD2C5-CD59-4EB4-8E17-C91C23205E71}"/>
                </a:ext>
              </a:extLst>
            </p:cNvPr>
            <p:cNvSpPr>
              <a:spLocks noChangeAspect="1" noChangeArrowheads="1" noTextEdit="1"/>
            </p:cNvSpPr>
            <p:nvPr/>
          </p:nvSpPr>
          <p:spPr bwMode="auto">
            <a:xfrm>
              <a:off x="6719888" y="2131781"/>
              <a:ext cx="5472112"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 name="Freeform 383">
              <a:extLst>
                <a:ext uri="{FF2B5EF4-FFF2-40B4-BE49-F238E27FC236}">
                  <a16:creationId xmlns:a16="http://schemas.microsoft.com/office/drawing/2014/main" id="{4C5BFA63-AF58-468A-B625-2229BD53C408}"/>
                </a:ext>
              </a:extLst>
            </p:cNvPr>
            <p:cNvSpPr>
              <a:spLocks/>
            </p:cNvSpPr>
            <p:nvPr/>
          </p:nvSpPr>
          <p:spPr bwMode="auto">
            <a:xfrm>
              <a:off x="9183688" y="4540019"/>
              <a:ext cx="549275" cy="698500"/>
            </a:xfrm>
            <a:custGeom>
              <a:avLst/>
              <a:gdLst>
                <a:gd name="T0" fmla="*/ 513453 w 276"/>
                <a:gd name="T1" fmla="*/ 698500 h 351"/>
                <a:gd name="T2" fmla="*/ 35822 w 276"/>
                <a:gd name="T3" fmla="*/ 698500 h 351"/>
                <a:gd name="T4" fmla="*/ 0 w 276"/>
                <a:gd name="T5" fmla="*/ 662679 h 351"/>
                <a:gd name="T6" fmla="*/ 0 w 276"/>
                <a:gd name="T7" fmla="*/ 35821 h 351"/>
                <a:gd name="T8" fmla="*/ 35822 w 276"/>
                <a:gd name="T9" fmla="*/ 0 h 351"/>
                <a:gd name="T10" fmla="*/ 513453 w 276"/>
                <a:gd name="T11" fmla="*/ 0 h 351"/>
                <a:gd name="T12" fmla="*/ 549275 w 276"/>
                <a:gd name="T13" fmla="*/ 35821 h 351"/>
                <a:gd name="T14" fmla="*/ 549275 w 276"/>
                <a:gd name="T15" fmla="*/ 662679 h 351"/>
                <a:gd name="T16" fmla="*/ 513453 w 276"/>
                <a:gd name="T17" fmla="*/ 698500 h 3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6" h="351">
                  <a:moveTo>
                    <a:pt x="258" y="351"/>
                  </a:moveTo>
                  <a:cubicBezTo>
                    <a:pt x="18" y="351"/>
                    <a:pt x="18" y="351"/>
                    <a:pt x="18" y="351"/>
                  </a:cubicBezTo>
                  <a:cubicBezTo>
                    <a:pt x="8" y="351"/>
                    <a:pt x="0" y="343"/>
                    <a:pt x="0" y="333"/>
                  </a:cubicBezTo>
                  <a:cubicBezTo>
                    <a:pt x="0" y="18"/>
                    <a:pt x="0" y="18"/>
                    <a:pt x="0" y="18"/>
                  </a:cubicBezTo>
                  <a:cubicBezTo>
                    <a:pt x="0" y="8"/>
                    <a:pt x="8" y="0"/>
                    <a:pt x="18" y="0"/>
                  </a:cubicBezTo>
                  <a:cubicBezTo>
                    <a:pt x="258" y="0"/>
                    <a:pt x="258" y="0"/>
                    <a:pt x="258" y="0"/>
                  </a:cubicBezTo>
                  <a:cubicBezTo>
                    <a:pt x="268" y="0"/>
                    <a:pt x="276" y="8"/>
                    <a:pt x="276" y="18"/>
                  </a:cubicBezTo>
                  <a:cubicBezTo>
                    <a:pt x="276" y="333"/>
                    <a:pt x="276" y="333"/>
                    <a:pt x="276" y="333"/>
                  </a:cubicBezTo>
                  <a:cubicBezTo>
                    <a:pt x="276" y="343"/>
                    <a:pt x="268" y="351"/>
                    <a:pt x="258" y="351"/>
                  </a:cubicBezTo>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Rectangle 384">
              <a:extLst>
                <a:ext uri="{FF2B5EF4-FFF2-40B4-BE49-F238E27FC236}">
                  <a16:creationId xmlns:a16="http://schemas.microsoft.com/office/drawing/2014/main" id="{1CAF561C-D16B-4BBA-B833-EA62784FBFBF}"/>
                </a:ext>
              </a:extLst>
            </p:cNvPr>
            <p:cNvSpPr>
              <a:spLocks noChangeArrowheads="1"/>
            </p:cNvSpPr>
            <p:nvPr/>
          </p:nvSpPr>
          <p:spPr bwMode="auto">
            <a:xfrm>
              <a:off x="9221788" y="4559069"/>
              <a:ext cx="473075" cy="6080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5" name="Rectangle 385">
              <a:extLst>
                <a:ext uri="{FF2B5EF4-FFF2-40B4-BE49-F238E27FC236}">
                  <a16:creationId xmlns:a16="http://schemas.microsoft.com/office/drawing/2014/main" id="{0167A065-F2D8-4885-B7EC-8DAB551CC7B1}"/>
                </a:ext>
              </a:extLst>
            </p:cNvPr>
            <p:cNvSpPr>
              <a:spLocks noChangeArrowheads="1"/>
            </p:cNvSpPr>
            <p:nvPr/>
          </p:nvSpPr>
          <p:spPr bwMode="auto">
            <a:xfrm>
              <a:off x="9221788" y="4559069"/>
              <a:ext cx="4730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6" name="Freeform 386">
              <a:extLst>
                <a:ext uri="{FF2B5EF4-FFF2-40B4-BE49-F238E27FC236}">
                  <a16:creationId xmlns:a16="http://schemas.microsoft.com/office/drawing/2014/main" id="{DA7A713E-A381-4EF2-9F1B-B49EBE92D22A}"/>
                </a:ext>
              </a:extLst>
            </p:cNvPr>
            <p:cNvSpPr>
              <a:spLocks/>
            </p:cNvSpPr>
            <p:nvPr/>
          </p:nvSpPr>
          <p:spPr bwMode="auto">
            <a:xfrm>
              <a:off x="9221788" y="5167082"/>
              <a:ext cx="473075" cy="20638"/>
            </a:xfrm>
            <a:custGeom>
              <a:avLst/>
              <a:gdLst>
                <a:gd name="T0" fmla="*/ 466725 w 298"/>
                <a:gd name="T1" fmla="*/ 20638 h 13"/>
                <a:gd name="T2" fmla="*/ 3175 w 298"/>
                <a:gd name="T3" fmla="*/ 20638 h 13"/>
                <a:gd name="T4" fmla="*/ 0 w 298"/>
                <a:gd name="T5" fmla="*/ 0 h 13"/>
                <a:gd name="T6" fmla="*/ 473075 w 298"/>
                <a:gd name="T7" fmla="*/ 0 h 13"/>
                <a:gd name="T8" fmla="*/ 466725 w 298"/>
                <a:gd name="T9" fmla="*/ 20638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8" h="13">
                  <a:moveTo>
                    <a:pt x="294" y="13"/>
                  </a:moveTo>
                  <a:lnTo>
                    <a:pt x="2" y="13"/>
                  </a:lnTo>
                  <a:lnTo>
                    <a:pt x="0" y="0"/>
                  </a:lnTo>
                  <a:lnTo>
                    <a:pt x="298" y="0"/>
                  </a:lnTo>
                  <a:lnTo>
                    <a:pt x="294" y="13"/>
                  </a:lnTo>
                  <a:close/>
                </a:path>
              </a:pathLst>
            </a:custGeom>
            <a:solidFill>
              <a:srgbClr val="DE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387">
              <a:extLst>
                <a:ext uri="{FF2B5EF4-FFF2-40B4-BE49-F238E27FC236}">
                  <a16:creationId xmlns:a16="http://schemas.microsoft.com/office/drawing/2014/main" id="{2C8CF74D-65C3-402A-8AF7-C66C28287D6C}"/>
                </a:ext>
              </a:extLst>
            </p:cNvPr>
            <p:cNvSpPr>
              <a:spLocks/>
            </p:cNvSpPr>
            <p:nvPr/>
          </p:nvSpPr>
          <p:spPr bwMode="auto">
            <a:xfrm>
              <a:off x="9250363" y="4608282"/>
              <a:ext cx="412750" cy="12700"/>
            </a:xfrm>
            <a:custGeom>
              <a:avLst/>
              <a:gdLst>
                <a:gd name="T0" fmla="*/ 408762 w 207"/>
                <a:gd name="T1" fmla="*/ 0 h 7"/>
                <a:gd name="T2" fmla="*/ 3988 w 207"/>
                <a:gd name="T3" fmla="*/ 0 h 7"/>
                <a:gd name="T4" fmla="*/ 0 w 207"/>
                <a:gd name="T5" fmla="*/ 3629 h 7"/>
                <a:gd name="T6" fmla="*/ 0 w 207"/>
                <a:gd name="T7" fmla="*/ 9071 h 7"/>
                <a:gd name="T8" fmla="*/ 3988 w 207"/>
                <a:gd name="T9" fmla="*/ 12700 h 7"/>
                <a:gd name="T10" fmla="*/ 408762 w 207"/>
                <a:gd name="T11" fmla="*/ 12700 h 7"/>
                <a:gd name="T12" fmla="*/ 412750 w 207"/>
                <a:gd name="T13" fmla="*/ 9071 h 7"/>
                <a:gd name="T14" fmla="*/ 412750 w 207"/>
                <a:gd name="T15" fmla="*/ 3629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388">
              <a:extLst>
                <a:ext uri="{FF2B5EF4-FFF2-40B4-BE49-F238E27FC236}">
                  <a16:creationId xmlns:a16="http://schemas.microsoft.com/office/drawing/2014/main" id="{FB78758B-8FF9-4EB3-B500-BCB7717F9324}"/>
                </a:ext>
              </a:extLst>
            </p:cNvPr>
            <p:cNvSpPr>
              <a:spLocks/>
            </p:cNvSpPr>
            <p:nvPr/>
          </p:nvSpPr>
          <p:spPr bwMode="auto">
            <a:xfrm>
              <a:off x="9250363" y="46447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389">
              <a:extLst>
                <a:ext uri="{FF2B5EF4-FFF2-40B4-BE49-F238E27FC236}">
                  <a16:creationId xmlns:a16="http://schemas.microsoft.com/office/drawing/2014/main" id="{43E7FFEE-199D-422E-9FD3-FAA0A0BAF01D}"/>
                </a:ext>
              </a:extLst>
            </p:cNvPr>
            <p:cNvSpPr>
              <a:spLocks/>
            </p:cNvSpPr>
            <p:nvPr/>
          </p:nvSpPr>
          <p:spPr bwMode="auto">
            <a:xfrm>
              <a:off x="9250363" y="468289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390">
              <a:extLst>
                <a:ext uri="{FF2B5EF4-FFF2-40B4-BE49-F238E27FC236}">
                  <a16:creationId xmlns:a16="http://schemas.microsoft.com/office/drawing/2014/main" id="{3D799FF4-4C09-446D-AC93-5A20AC093415}"/>
                </a:ext>
              </a:extLst>
            </p:cNvPr>
            <p:cNvSpPr>
              <a:spLocks/>
            </p:cNvSpPr>
            <p:nvPr/>
          </p:nvSpPr>
          <p:spPr bwMode="auto">
            <a:xfrm>
              <a:off x="9250363" y="4720994"/>
              <a:ext cx="412750" cy="12700"/>
            </a:xfrm>
            <a:custGeom>
              <a:avLst/>
              <a:gdLst>
                <a:gd name="T0" fmla="*/ 408762 w 207"/>
                <a:gd name="T1" fmla="*/ 0 h 6"/>
                <a:gd name="T2" fmla="*/ 3988 w 207"/>
                <a:gd name="T3" fmla="*/ 0 h 6"/>
                <a:gd name="T4" fmla="*/ 0 w 207"/>
                <a:gd name="T5" fmla="*/ 4233 h 6"/>
                <a:gd name="T6" fmla="*/ 0 w 207"/>
                <a:gd name="T7" fmla="*/ 8467 h 6"/>
                <a:gd name="T8" fmla="*/ 3988 w 207"/>
                <a:gd name="T9" fmla="*/ 12700 h 6"/>
                <a:gd name="T10" fmla="*/ 408762 w 207"/>
                <a:gd name="T11" fmla="*/ 12700 h 6"/>
                <a:gd name="T12" fmla="*/ 412750 w 207"/>
                <a:gd name="T13" fmla="*/ 8467 h 6"/>
                <a:gd name="T14" fmla="*/ 412750 w 207"/>
                <a:gd name="T15" fmla="*/ 4233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391">
              <a:extLst>
                <a:ext uri="{FF2B5EF4-FFF2-40B4-BE49-F238E27FC236}">
                  <a16:creationId xmlns:a16="http://schemas.microsoft.com/office/drawing/2014/main" id="{3D6E97FA-B98C-4A2F-9AAA-BE3DFCAA5155}"/>
                </a:ext>
              </a:extLst>
            </p:cNvPr>
            <p:cNvSpPr>
              <a:spLocks/>
            </p:cNvSpPr>
            <p:nvPr/>
          </p:nvSpPr>
          <p:spPr bwMode="auto">
            <a:xfrm>
              <a:off x="9250363" y="475909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392">
              <a:extLst>
                <a:ext uri="{FF2B5EF4-FFF2-40B4-BE49-F238E27FC236}">
                  <a16:creationId xmlns:a16="http://schemas.microsoft.com/office/drawing/2014/main" id="{2F8EB5B5-C7FD-451B-AFAD-1644DE114076}"/>
                </a:ext>
              </a:extLst>
            </p:cNvPr>
            <p:cNvSpPr>
              <a:spLocks/>
            </p:cNvSpPr>
            <p:nvPr/>
          </p:nvSpPr>
          <p:spPr bwMode="auto">
            <a:xfrm>
              <a:off x="9250363" y="47940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393">
              <a:extLst>
                <a:ext uri="{FF2B5EF4-FFF2-40B4-BE49-F238E27FC236}">
                  <a16:creationId xmlns:a16="http://schemas.microsoft.com/office/drawing/2014/main" id="{063A5A40-8EF9-4C5E-AE25-CB053DB088E5}"/>
                </a:ext>
              </a:extLst>
            </p:cNvPr>
            <p:cNvSpPr>
              <a:spLocks/>
            </p:cNvSpPr>
            <p:nvPr/>
          </p:nvSpPr>
          <p:spPr bwMode="auto">
            <a:xfrm>
              <a:off x="9250363" y="48321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394">
              <a:extLst>
                <a:ext uri="{FF2B5EF4-FFF2-40B4-BE49-F238E27FC236}">
                  <a16:creationId xmlns:a16="http://schemas.microsoft.com/office/drawing/2014/main" id="{86507857-DC7B-4C0C-8390-7C93D6AEDBA2}"/>
                </a:ext>
              </a:extLst>
            </p:cNvPr>
            <p:cNvSpPr>
              <a:spLocks/>
            </p:cNvSpPr>
            <p:nvPr/>
          </p:nvSpPr>
          <p:spPr bwMode="auto">
            <a:xfrm>
              <a:off x="9250363" y="48702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395">
              <a:extLst>
                <a:ext uri="{FF2B5EF4-FFF2-40B4-BE49-F238E27FC236}">
                  <a16:creationId xmlns:a16="http://schemas.microsoft.com/office/drawing/2014/main" id="{CB478136-0ACE-4F57-96B5-4DE9F6B48808}"/>
                </a:ext>
              </a:extLst>
            </p:cNvPr>
            <p:cNvSpPr>
              <a:spLocks/>
            </p:cNvSpPr>
            <p:nvPr/>
          </p:nvSpPr>
          <p:spPr bwMode="auto">
            <a:xfrm>
              <a:off x="9250363" y="4908319"/>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396">
              <a:extLst>
                <a:ext uri="{FF2B5EF4-FFF2-40B4-BE49-F238E27FC236}">
                  <a16:creationId xmlns:a16="http://schemas.microsoft.com/office/drawing/2014/main" id="{D1F2EAE8-90B4-4A5A-9C59-5F3657803B12}"/>
                </a:ext>
              </a:extLst>
            </p:cNvPr>
            <p:cNvSpPr>
              <a:spLocks/>
            </p:cNvSpPr>
            <p:nvPr/>
          </p:nvSpPr>
          <p:spPr bwMode="auto">
            <a:xfrm>
              <a:off x="9250363" y="49464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397">
              <a:extLst>
                <a:ext uri="{FF2B5EF4-FFF2-40B4-BE49-F238E27FC236}">
                  <a16:creationId xmlns:a16="http://schemas.microsoft.com/office/drawing/2014/main" id="{75A01F36-6B0E-4896-8AB2-623CF6E83F54}"/>
                </a:ext>
              </a:extLst>
            </p:cNvPr>
            <p:cNvSpPr>
              <a:spLocks/>
            </p:cNvSpPr>
            <p:nvPr/>
          </p:nvSpPr>
          <p:spPr bwMode="auto">
            <a:xfrm>
              <a:off x="9250363" y="4984519"/>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0"/>
                    <a:pt x="0" y="2"/>
                  </a:cubicBezTo>
                  <a:cubicBezTo>
                    <a:pt x="0" y="4"/>
                    <a:pt x="0" y="4"/>
                    <a:pt x="0" y="4"/>
                  </a:cubicBezTo>
                  <a:cubicBezTo>
                    <a:pt x="0" y="5"/>
                    <a:pt x="1" y="6"/>
                    <a:pt x="2" y="6"/>
                  </a:cubicBezTo>
                  <a:cubicBezTo>
                    <a:pt x="205" y="6"/>
                    <a:pt x="205" y="6"/>
                    <a:pt x="205" y="6"/>
                  </a:cubicBezTo>
                  <a:cubicBezTo>
                    <a:pt x="206" y="6"/>
                    <a:pt x="207" y="5"/>
                    <a:pt x="207" y="4"/>
                  </a:cubicBezTo>
                  <a:cubicBezTo>
                    <a:pt x="207" y="2"/>
                    <a:pt x="207" y="2"/>
                    <a:pt x="207" y="2"/>
                  </a:cubicBezTo>
                  <a:cubicBezTo>
                    <a:pt x="207" y="0"/>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398">
              <a:extLst>
                <a:ext uri="{FF2B5EF4-FFF2-40B4-BE49-F238E27FC236}">
                  <a16:creationId xmlns:a16="http://schemas.microsoft.com/office/drawing/2014/main" id="{C4A3B16D-630A-451D-AE3D-030CA61026DC}"/>
                </a:ext>
              </a:extLst>
            </p:cNvPr>
            <p:cNvSpPr>
              <a:spLocks/>
            </p:cNvSpPr>
            <p:nvPr/>
          </p:nvSpPr>
          <p:spPr bwMode="auto">
            <a:xfrm>
              <a:off x="9250363" y="50194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399">
              <a:extLst>
                <a:ext uri="{FF2B5EF4-FFF2-40B4-BE49-F238E27FC236}">
                  <a16:creationId xmlns:a16="http://schemas.microsoft.com/office/drawing/2014/main" id="{3548C84C-CC14-4585-9DCD-1FCDB9DB78CC}"/>
                </a:ext>
              </a:extLst>
            </p:cNvPr>
            <p:cNvSpPr>
              <a:spLocks/>
            </p:cNvSpPr>
            <p:nvPr/>
          </p:nvSpPr>
          <p:spPr bwMode="auto">
            <a:xfrm>
              <a:off x="9250363" y="50575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Freeform 400">
              <a:extLst>
                <a:ext uri="{FF2B5EF4-FFF2-40B4-BE49-F238E27FC236}">
                  <a16:creationId xmlns:a16="http://schemas.microsoft.com/office/drawing/2014/main" id="{3E33BCAD-3979-48E8-989C-AD35DF59088D}"/>
                </a:ext>
              </a:extLst>
            </p:cNvPr>
            <p:cNvSpPr>
              <a:spLocks/>
            </p:cNvSpPr>
            <p:nvPr/>
          </p:nvSpPr>
          <p:spPr bwMode="auto">
            <a:xfrm>
              <a:off x="9250363" y="5095644"/>
              <a:ext cx="412750" cy="14288"/>
            </a:xfrm>
            <a:custGeom>
              <a:avLst/>
              <a:gdLst>
                <a:gd name="T0" fmla="*/ 408762 w 207"/>
                <a:gd name="T1" fmla="*/ 0 h 7"/>
                <a:gd name="T2" fmla="*/ 3988 w 207"/>
                <a:gd name="T3" fmla="*/ 0 h 7"/>
                <a:gd name="T4" fmla="*/ 0 w 207"/>
                <a:gd name="T5" fmla="*/ 4082 h 7"/>
                <a:gd name="T6" fmla="*/ 0 w 207"/>
                <a:gd name="T7" fmla="*/ 10206 h 7"/>
                <a:gd name="T8" fmla="*/ 3988 w 207"/>
                <a:gd name="T9" fmla="*/ 14288 h 7"/>
                <a:gd name="T10" fmla="*/ 408762 w 207"/>
                <a:gd name="T11" fmla="*/ 14288 h 7"/>
                <a:gd name="T12" fmla="*/ 412750 w 207"/>
                <a:gd name="T13" fmla="*/ 10206 h 7"/>
                <a:gd name="T14" fmla="*/ 412750 w 207"/>
                <a:gd name="T15" fmla="*/ 4082 h 7"/>
                <a:gd name="T16" fmla="*/ 408762 w 207"/>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7">
                  <a:moveTo>
                    <a:pt x="205" y="0"/>
                  </a:moveTo>
                  <a:cubicBezTo>
                    <a:pt x="2" y="0"/>
                    <a:pt x="2" y="0"/>
                    <a:pt x="2" y="0"/>
                  </a:cubicBezTo>
                  <a:cubicBezTo>
                    <a:pt x="1" y="0"/>
                    <a:pt x="0" y="1"/>
                    <a:pt x="0" y="2"/>
                  </a:cubicBezTo>
                  <a:cubicBezTo>
                    <a:pt x="0" y="5"/>
                    <a:pt x="0" y="5"/>
                    <a:pt x="0" y="5"/>
                  </a:cubicBezTo>
                  <a:cubicBezTo>
                    <a:pt x="0" y="6"/>
                    <a:pt x="1" y="7"/>
                    <a:pt x="2" y="7"/>
                  </a:cubicBezTo>
                  <a:cubicBezTo>
                    <a:pt x="205" y="7"/>
                    <a:pt x="205" y="7"/>
                    <a:pt x="205" y="7"/>
                  </a:cubicBezTo>
                  <a:cubicBezTo>
                    <a:pt x="206" y="7"/>
                    <a:pt x="207" y="6"/>
                    <a:pt x="207" y="5"/>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401">
              <a:extLst>
                <a:ext uri="{FF2B5EF4-FFF2-40B4-BE49-F238E27FC236}">
                  <a16:creationId xmlns:a16="http://schemas.microsoft.com/office/drawing/2014/main" id="{A346B841-C395-4A83-BFDC-ABD2B0671EE5}"/>
                </a:ext>
              </a:extLst>
            </p:cNvPr>
            <p:cNvSpPr>
              <a:spLocks/>
            </p:cNvSpPr>
            <p:nvPr/>
          </p:nvSpPr>
          <p:spPr bwMode="auto">
            <a:xfrm>
              <a:off x="9250363" y="5133744"/>
              <a:ext cx="412750" cy="11113"/>
            </a:xfrm>
            <a:custGeom>
              <a:avLst/>
              <a:gdLst>
                <a:gd name="T0" fmla="*/ 408762 w 207"/>
                <a:gd name="T1" fmla="*/ 0 h 6"/>
                <a:gd name="T2" fmla="*/ 3988 w 207"/>
                <a:gd name="T3" fmla="*/ 0 h 6"/>
                <a:gd name="T4" fmla="*/ 0 w 207"/>
                <a:gd name="T5" fmla="*/ 3704 h 6"/>
                <a:gd name="T6" fmla="*/ 0 w 207"/>
                <a:gd name="T7" fmla="*/ 7409 h 6"/>
                <a:gd name="T8" fmla="*/ 3988 w 207"/>
                <a:gd name="T9" fmla="*/ 11113 h 6"/>
                <a:gd name="T10" fmla="*/ 408762 w 207"/>
                <a:gd name="T11" fmla="*/ 11113 h 6"/>
                <a:gd name="T12" fmla="*/ 412750 w 207"/>
                <a:gd name="T13" fmla="*/ 7409 h 6"/>
                <a:gd name="T14" fmla="*/ 412750 w 207"/>
                <a:gd name="T15" fmla="*/ 3704 h 6"/>
                <a:gd name="T16" fmla="*/ 408762 w 207"/>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7" h="6">
                  <a:moveTo>
                    <a:pt x="205" y="0"/>
                  </a:moveTo>
                  <a:cubicBezTo>
                    <a:pt x="2" y="0"/>
                    <a:pt x="2" y="0"/>
                    <a:pt x="2" y="0"/>
                  </a:cubicBezTo>
                  <a:cubicBezTo>
                    <a:pt x="1" y="0"/>
                    <a:pt x="0" y="1"/>
                    <a:pt x="0" y="2"/>
                  </a:cubicBezTo>
                  <a:cubicBezTo>
                    <a:pt x="0" y="4"/>
                    <a:pt x="0" y="4"/>
                    <a:pt x="0" y="4"/>
                  </a:cubicBezTo>
                  <a:cubicBezTo>
                    <a:pt x="0" y="6"/>
                    <a:pt x="1" y="6"/>
                    <a:pt x="2" y="6"/>
                  </a:cubicBezTo>
                  <a:cubicBezTo>
                    <a:pt x="205" y="6"/>
                    <a:pt x="205" y="6"/>
                    <a:pt x="205" y="6"/>
                  </a:cubicBezTo>
                  <a:cubicBezTo>
                    <a:pt x="206" y="6"/>
                    <a:pt x="207" y="6"/>
                    <a:pt x="207" y="4"/>
                  </a:cubicBezTo>
                  <a:cubicBezTo>
                    <a:pt x="207" y="2"/>
                    <a:pt x="207" y="2"/>
                    <a:pt x="207" y="2"/>
                  </a:cubicBezTo>
                  <a:cubicBezTo>
                    <a:pt x="207" y="1"/>
                    <a:pt x="206" y="0"/>
                    <a:pt x="205"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Rectangle 402">
              <a:extLst>
                <a:ext uri="{FF2B5EF4-FFF2-40B4-BE49-F238E27FC236}">
                  <a16:creationId xmlns:a16="http://schemas.microsoft.com/office/drawing/2014/main" id="{B7A7AE31-44D5-42E2-8201-FB640A9C321F}"/>
                </a:ext>
              </a:extLst>
            </p:cNvPr>
            <p:cNvSpPr>
              <a:spLocks noChangeArrowheads="1"/>
            </p:cNvSpPr>
            <p:nvPr/>
          </p:nvSpPr>
          <p:spPr bwMode="auto">
            <a:xfrm>
              <a:off x="9321800" y="4495569"/>
              <a:ext cx="269875" cy="4445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3" name="Rectangle 403">
              <a:extLst>
                <a:ext uri="{FF2B5EF4-FFF2-40B4-BE49-F238E27FC236}">
                  <a16:creationId xmlns:a16="http://schemas.microsoft.com/office/drawing/2014/main" id="{AA71F9DA-0009-40DB-B01F-6F2065DC1EA8}"/>
                </a:ext>
              </a:extLst>
            </p:cNvPr>
            <p:cNvSpPr>
              <a:spLocks noChangeArrowheads="1"/>
            </p:cNvSpPr>
            <p:nvPr/>
          </p:nvSpPr>
          <p:spPr bwMode="auto">
            <a:xfrm>
              <a:off x="9321800" y="4495569"/>
              <a:ext cx="269875" cy="22225"/>
            </a:xfrm>
            <a:prstGeom prst="rect">
              <a:avLst/>
            </a:prstGeom>
            <a:solidFill>
              <a:srgbClr val="B0AF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4" name="Oval 404">
              <a:extLst>
                <a:ext uri="{FF2B5EF4-FFF2-40B4-BE49-F238E27FC236}">
                  <a16:creationId xmlns:a16="http://schemas.microsoft.com/office/drawing/2014/main" id="{C29EA3E9-3CD2-4659-ADC1-14FD34721765}"/>
                </a:ext>
              </a:extLst>
            </p:cNvPr>
            <p:cNvSpPr>
              <a:spLocks noChangeArrowheads="1"/>
            </p:cNvSpPr>
            <p:nvPr/>
          </p:nvSpPr>
          <p:spPr bwMode="auto">
            <a:xfrm>
              <a:off x="9420225"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5" name="Oval 405">
              <a:extLst>
                <a:ext uri="{FF2B5EF4-FFF2-40B4-BE49-F238E27FC236}">
                  <a16:creationId xmlns:a16="http://schemas.microsoft.com/office/drawing/2014/main" id="{D0405B03-239C-4838-B7D7-3BB6B0392C6A}"/>
                </a:ext>
              </a:extLst>
            </p:cNvPr>
            <p:cNvSpPr>
              <a:spLocks noChangeArrowheads="1"/>
            </p:cNvSpPr>
            <p:nvPr/>
          </p:nvSpPr>
          <p:spPr bwMode="auto">
            <a:xfrm>
              <a:off x="9482137" y="4509857"/>
              <a:ext cx="14287" cy="14288"/>
            </a:xfrm>
            <a:prstGeom prst="ellipse">
              <a:avLst/>
            </a:pr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6" name="Freeform 406">
              <a:extLst>
                <a:ext uri="{FF2B5EF4-FFF2-40B4-BE49-F238E27FC236}">
                  <a16:creationId xmlns:a16="http://schemas.microsoft.com/office/drawing/2014/main" id="{291EA08C-2E7D-4B35-B0FD-25B196D8CC55}"/>
                </a:ext>
              </a:extLst>
            </p:cNvPr>
            <p:cNvSpPr>
              <a:spLocks/>
            </p:cNvSpPr>
            <p:nvPr/>
          </p:nvSpPr>
          <p:spPr bwMode="auto">
            <a:xfrm>
              <a:off x="9458325" y="5022619"/>
              <a:ext cx="508000" cy="950913"/>
            </a:xfrm>
            <a:custGeom>
              <a:avLst/>
              <a:gdLst>
                <a:gd name="T0" fmla="*/ 0 w 255"/>
                <a:gd name="T1" fmla="*/ 372010 h 478"/>
                <a:gd name="T2" fmla="*/ 310776 w 255"/>
                <a:gd name="T3" fmla="*/ 372010 h 478"/>
                <a:gd name="T4" fmla="*/ 191247 w 255"/>
                <a:gd name="T5" fmla="*/ 75596 h 478"/>
                <a:gd name="T6" fmla="*/ 324722 w 255"/>
                <a:gd name="T7" fmla="*/ 0 h 478"/>
                <a:gd name="T8" fmla="*/ 500031 w 255"/>
                <a:gd name="T9" fmla="*/ 358084 h 478"/>
                <a:gd name="T10" fmla="*/ 494055 w 255"/>
                <a:gd name="T11" fmla="*/ 698265 h 478"/>
                <a:gd name="T12" fmla="*/ 314761 w 255"/>
                <a:gd name="T13" fmla="*/ 944945 h 478"/>
                <a:gd name="T14" fmla="*/ 278902 w 255"/>
                <a:gd name="T15" fmla="*/ 944945 h 478"/>
                <a:gd name="T16" fmla="*/ 103592 w 255"/>
                <a:gd name="T17" fmla="*/ 630626 h 478"/>
                <a:gd name="T18" fmla="*/ 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5" y="339"/>
                    <a:pt x="248" y="351"/>
                  </a:cubicBezTo>
                  <a:cubicBezTo>
                    <a:pt x="241" y="364"/>
                    <a:pt x="168"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407">
              <a:extLst>
                <a:ext uri="{FF2B5EF4-FFF2-40B4-BE49-F238E27FC236}">
                  <a16:creationId xmlns:a16="http://schemas.microsoft.com/office/drawing/2014/main" id="{F80CF76E-B4D5-49C3-8284-0E76B9B35E32}"/>
                </a:ext>
              </a:extLst>
            </p:cNvPr>
            <p:cNvSpPr>
              <a:spLocks/>
            </p:cNvSpPr>
            <p:nvPr/>
          </p:nvSpPr>
          <p:spPr bwMode="auto">
            <a:xfrm>
              <a:off x="9763125" y="5546494"/>
              <a:ext cx="42862" cy="158750"/>
            </a:xfrm>
            <a:custGeom>
              <a:avLst/>
              <a:gdLst>
                <a:gd name="T0" fmla="*/ 19483 w 22"/>
                <a:gd name="T1" fmla="*/ 158750 h 80"/>
                <a:gd name="T2" fmla="*/ 0 w 22"/>
                <a:gd name="T3" fmla="*/ 63500 h 80"/>
                <a:gd name="T4" fmla="*/ 0 w 22"/>
                <a:gd name="T5" fmla="*/ 33734 h 80"/>
                <a:gd name="T6" fmla="*/ 19483 w 22"/>
                <a:gd name="T7" fmla="*/ 95250 h 80"/>
                <a:gd name="T8" fmla="*/ 29224 w 22"/>
                <a:gd name="T9" fmla="*/ 0 h 80"/>
                <a:gd name="T10" fmla="*/ 19483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80"/>
                  </a:moveTo>
                  <a:cubicBezTo>
                    <a:pt x="0" y="32"/>
                    <a:pt x="0" y="32"/>
                    <a:pt x="0" y="32"/>
                  </a:cubicBezTo>
                  <a:cubicBezTo>
                    <a:pt x="0" y="17"/>
                    <a:pt x="0" y="17"/>
                    <a:pt x="0" y="17"/>
                  </a:cubicBezTo>
                  <a:cubicBezTo>
                    <a:pt x="0" y="17"/>
                    <a:pt x="7" y="55"/>
                    <a:pt x="10" y="48"/>
                  </a:cubicBezTo>
                  <a:cubicBezTo>
                    <a:pt x="12" y="42"/>
                    <a:pt x="15" y="0"/>
                    <a:pt x="15" y="0"/>
                  </a:cubicBezTo>
                  <a:cubicBezTo>
                    <a:pt x="15" y="0"/>
                    <a:pt x="22" y="56"/>
                    <a:pt x="10"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408">
              <a:extLst>
                <a:ext uri="{FF2B5EF4-FFF2-40B4-BE49-F238E27FC236}">
                  <a16:creationId xmlns:a16="http://schemas.microsoft.com/office/drawing/2014/main" id="{BE84D126-221A-491A-A007-59332C00DEC5}"/>
                </a:ext>
              </a:extLst>
            </p:cNvPr>
            <p:cNvSpPr>
              <a:spLocks/>
            </p:cNvSpPr>
            <p:nvPr/>
          </p:nvSpPr>
          <p:spPr bwMode="auto">
            <a:xfrm>
              <a:off x="9736137"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409">
              <a:extLst>
                <a:ext uri="{FF2B5EF4-FFF2-40B4-BE49-F238E27FC236}">
                  <a16:creationId xmlns:a16="http://schemas.microsoft.com/office/drawing/2014/main" id="{C3844B34-C94E-42A0-8C8A-DAC3210E82B9}"/>
                </a:ext>
              </a:extLst>
            </p:cNvPr>
            <p:cNvSpPr>
              <a:spLocks/>
            </p:cNvSpPr>
            <p:nvPr/>
          </p:nvSpPr>
          <p:spPr bwMode="auto">
            <a:xfrm>
              <a:off x="9645650" y="5003569"/>
              <a:ext cx="133350" cy="90488"/>
            </a:xfrm>
            <a:custGeom>
              <a:avLst/>
              <a:gdLst>
                <a:gd name="T0" fmla="*/ 9525 w 84"/>
                <a:gd name="T1" fmla="*/ 90488 h 57"/>
                <a:gd name="T2" fmla="*/ 0 w 84"/>
                <a:gd name="T3" fmla="*/ 68263 h 57"/>
                <a:gd name="T4" fmla="*/ 104775 w 84"/>
                <a:gd name="T5" fmla="*/ 11113 h 57"/>
                <a:gd name="T6" fmla="*/ 120650 w 84"/>
                <a:gd name="T7" fmla="*/ 0 h 57"/>
                <a:gd name="T8" fmla="*/ 133350 w 84"/>
                <a:gd name="T9" fmla="*/ 22225 h 57"/>
                <a:gd name="T10" fmla="*/ 95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57"/>
                  </a:moveTo>
                  <a:lnTo>
                    <a:pt x="0" y="43"/>
                  </a:lnTo>
                  <a:lnTo>
                    <a:pt x="66" y="7"/>
                  </a:lnTo>
                  <a:lnTo>
                    <a:pt x="76" y="0"/>
                  </a:lnTo>
                  <a:lnTo>
                    <a:pt x="84"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410">
              <a:extLst>
                <a:ext uri="{FF2B5EF4-FFF2-40B4-BE49-F238E27FC236}">
                  <a16:creationId xmlns:a16="http://schemas.microsoft.com/office/drawing/2014/main" id="{7BF0D69E-6413-4965-972D-C88330058631}"/>
                </a:ext>
              </a:extLst>
            </p:cNvPr>
            <p:cNvSpPr>
              <a:spLocks/>
            </p:cNvSpPr>
            <p:nvPr/>
          </p:nvSpPr>
          <p:spPr bwMode="auto">
            <a:xfrm>
              <a:off x="9539287"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3270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411">
              <a:extLst>
                <a:ext uri="{FF2B5EF4-FFF2-40B4-BE49-F238E27FC236}">
                  <a16:creationId xmlns:a16="http://schemas.microsoft.com/office/drawing/2014/main" id="{37B0BAC7-E48B-4085-821D-FA421D3AC06F}"/>
                </a:ext>
              </a:extLst>
            </p:cNvPr>
            <p:cNvSpPr>
              <a:spLocks/>
            </p:cNvSpPr>
            <p:nvPr/>
          </p:nvSpPr>
          <p:spPr bwMode="auto">
            <a:xfrm>
              <a:off x="9458325"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3" y="212"/>
                    <a:pt x="124" y="145"/>
                    <a:pt x="124" y="145"/>
                  </a:cubicBezTo>
                  <a:cubicBezTo>
                    <a:pt x="119" y="93"/>
                    <a:pt x="119" y="93"/>
                    <a:pt x="119" y="93"/>
                  </a:cubicBezTo>
                  <a:cubicBezTo>
                    <a:pt x="119" y="93"/>
                    <a:pt x="59" y="6"/>
                    <a:pt x="0" y="0"/>
                  </a:cubicBezTo>
                  <a:lnTo>
                    <a:pt x="0" y="284"/>
                  </a:lnTo>
                  <a:close/>
                </a:path>
              </a:pathLst>
            </a:custGeom>
            <a:solidFill>
              <a:srgbClr val="CD3E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412">
              <a:extLst>
                <a:ext uri="{FF2B5EF4-FFF2-40B4-BE49-F238E27FC236}">
                  <a16:creationId xmlns:a16="http://schemas.microsoft.com/office/drawing/2014/main" id="{1FCBE1B6-6B09-4D41-BDC1-9A7FDFE9C226}"/>
                </a:ext>
              </a:extLst>
            </p:cNvPr>
            <p:cNvSpPr>
              <a:spLocks/>
            </p:cNvSpPr>
            <p:nvPr/>
          </p:nvSpPr>
          <p:spPr bwMode="auto">
            <a:xfrm>
              <a:off x="8950325" y="5022619"/>
              <a:ext cx="508000" cy="950913"/>
            </a:xfrm>
            <a:custGeom>
              <a:avLst/>
              <a:gdLst>
                <a:gd name="T0" fmla="*/ 508000 w 255"/>
                <a:gd name="T1" fmla="*/ 372010 h 478"/>
                <a:gd name="T2" fmla="*/ 197224 w 255"/>
                <a:gd name="T3" fmla="*/ 372010 h 478"/>
                <a:gd name="T4" fmla="*/ 314761 w 255"/>
                <a:gd name="T5" fmla="*/ 75596 h 478"/>
                <a:gd name="T6" fmla="*/ 181286 w 255"/>
                <a:gd name="T7" fmla="*/ 0 h 478"/>
                <a:gd name="T8" fmla="*/ 5976 w 255"/>
                <a:gd name="T9" fmla="*/ 358084 h 478"/>
                <a:gd name="T10" fmla="*/ 13945 w 255"/>
                <a:gd name="T11" fmla="*/ 698265 h 478"/>
                <a:gd name="T12" fmla="*/ 191247 w 255"/>
                <a:gd name="T13" fmla="*/ 944945 h 478"/>
                <a:gd name="T14" fmla="*/ 229098 w 255"/>
                <a:gd name="T15" fmla="*/ 944945 h 478"/>
                <a:gd name="T16" fmla="*/ 404408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9" y="187"/>
                    <a:pt x="99" y="187"/>
                    <a:pt x="99" y="187"/>
                  </a:cubicBezTo>
                  <a:cubicBezTo>
                    <a:pt x="99" y="187"/>
                    <a:pt x="155" y="39"/>
                    <a:pt x="158" y="38"/>
                  </a:cubicBezTo>
                  <a:cubicBezTo>
                    <a:pt x="91" y="0"/>
                    <a:pt x="91" y="0"/>
                    <a:pt x="91" y="0"/>
                  </a:cubicBezTo>
                  <a:cubicBezTo>
                    <a:pt x="91" y="0"/>
                    <a:pt x="6" y="172"/>
                    <a:pt x="3" y="180"/>
                  </a:cubicBezTo>
                  <a:cubicBezTo>
                    <a:pt x="1" y="187"/>
                    <a:pt x="0" y="339"/>
                    <a:pt x="7" y="351"/>
                  </a:cubicBezTo>
                  <a:cubicBezTo>
                    <a:pt x="13" y="364"/>
                    <a:pt x="87" y="473"/>
                    <a:pt x="96" y="475"/>
                  </a:cubicBezTo>
                  <a:cubicBezTo>
                    <a:pt x="105" y="478"/>
                    <a:pt x="115" y="475"/>
                    <a:pt x="115" y="475"/>
                  </a:cubicBezTo>
                  <a:cubicBezTo>
                    <a:pt x="203" y="317"/>
                    <a:pt x="203" y="317"/>
                    <a:pt x="203"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413">
              <a:extLst>
                <a:ext uri="{FF2B5EF4-FFF2-40B4-BE49-F238E27FC236}">
                  <a16:creationId xmlns:a16="http://schemas.microsoft.com/office/drawing/2014/main" id="{AD40EA18-0496-4ABD-A44B-B53885B0F342}"/>
                </a:ext>
              </a:extLst>
            </p:cNvPr>
            <p:cNvSpPr>
              <a:spLocks/>
            </p:cNvSpPr>
            <p:nvPr/>
          </p:nvSpPr>
          <p:spPr bwMode="auto">
            <a:xfrm>
              <a:off x="9107488" y="5546494"/>
              <a:ext cx="44450" cy="158750"/>
            </a:xfrm>
            <a:custGeom>
              <a:avLst/>
              <a:gdLst>
                <a:gd name="T0" fmla="*/ 26266 w 22"/>
                <a:gd name="T1" fmla="*/ 158750 h 80"/>
                <a:gd name="T2" fmla="*/ 44450 w 22"/>
                <a:gd name="T3" fmla="*/ 63500 h 80"/>
                <a:gd name="T4" fmla="*/ 44450 w 22"/>
                <a:gd name="T5" fmla="*/ 33734 h 80"/>
                <a:gd name="T6" fmla="*/ 26266 w 22"/>
                <a:gd name="T7" fmla="*/ 95250 h 80"/>
                <a:gd name="T8" fmla="*/ 16164 w 22"/>
                <a:gd name="T9" fmla="*/ 0 h 80"/>
                <a:gd name="T10" fmla="*/ 26266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414">
              <a:extLst>
                <a:ext uri="{FF2B5EF4-FFF2-40B4-BE49-F238E27FC236}">
                  <a16:creationId xmlns:a16="http://schemas.microsoft.com/office/drawing/2014/main" id="{B12E5830-1ADE-4FFC-A5F3-BF262DA5B58D}"/>
                </a:ext>
              </a:extLst>
            </p:cNvPr>
            <p:cNvSpPr>
              <a:spLocks/>
            </p:cNvSpPr>
            <p:nvPr/>
          </p:nvSpPr>
          <p:spPr bwMode="auto">
            <a:xfrm>
              <a:off x="9123363" y="5394094"/>
              <a:ext cx="53975" cy="279400"/>
            </a:xfrm>
            <a:custGeom>
              <a:avLst/>
              <a:gdLst>
                <a:gd name="T0" fmla="*/ 23813 w 34"/>
                <a:gd name="T1" fmla="*/ 0 h 176"/>
                <a:gd name="T2" fmla="*/ 0 w 34"/>
                <a:gd name="T3" fmla="*/ 163513 h 176"/>
                <a:gd name="T4" fmla="*/ 0 w 34"/>
                <a:gd name="T5" fmla="*/ 279400 h 176"/>
                <a:gd name="T6" fmla="*/ 23813 w 34"/>
                <a:gd name="T7" fmla="*/ 231775 h 176"/>
                <a:gd name="T8" fmla="*/ 53975 w 34"/>
                <a:gd name="T9" fmla="*/ 0 h 176"/>
                <a:gd name="T10" fmla="*/ 23813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0"/>
                  </a:moveTo>
                  <a:lnTo>
                    <a:pt x="0" y="103"/>
                  </a:lnTo>
                  <a:lnTo>
                    <a:pt x="0" y="176"/>
                  </a:lnTo>
                  <a:lnTo>
                    <a:pt x="15" y="146"/>
                  </a:lnTo>
                  <a:lnTo>
                    <a:pt x="34" y="0"/>
                  </a:lnTo>
                  <a:lnTo>
                    <a:pt x="15"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415">
              <a:extLst>
                <a:ext uri="{FF2B5EF4-FFF2-40B4-BE49-F238E27FC236}">
                  <a16:creationId xmlns:a16="http://schemas.microsoft.com/office/drawing/2014/main" id="{8594FA68-C469-4D48-B2E8-48363F4FDF67}"/>
                </a:ext>
              </a:extLst>
            </p:cNvPr>
            <p:cNvSpPr>
              <a:spLocks/>
            </p:cNvSpPr>
            <p:nvPr/>
          </p:nvSpPr>
          <p:spPr bwMode="auto">
            <a:xfrm>
              <a:off x="9137650" y="5003569"/>
              <a:ext cx="131762" cy="90488"/>
            </a:xfrm>
            <a:custGeom>
              <a:avLst/>
              <a:gdLst>
                <a:gd name="T0" fmla="*/ 120650 w 83"/>
                <a:gd name="T1" fmla="*/ 90488 h 57"/>
                <a:gd name="T2" fmla="*/ 131762 w 83"/>
                <a:gd name="T3" fmla="*/ 68263 h 57"/>
                <a:gd name="T4" fmla="*/ 26987 w 83"/>
                <a:gd name="T5" fmla="*/ 11113 h 57"/>
                <a:gd name="T6" fmla="*/ 9525 w 83"/>
                <a:gd name="T7" fmla="*/ 0 h 57"/>
                <a:gd name="T8" fmla="*/ 0 w 83"/>
                <a:gd name="T9" fmla="*/ 22225 h 57"/>
                <a:gd name="T10" fmla="*/ 120650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57"/>
                  </a:moveTo>
                  <a:lnTo>
                    <a:pt x="83" y="43"/>
                  </a:lnTo>
                  <a:lnTo>
                    <a:pt x="17"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416">
              <a:extLst>
                <a:ext uri="{FF2B5EF4-FFF2-40B4-BE49-F238E27FC236}">
                  <a16:creationId xmlns:a16="http://schemas.microsoft.com/office/drawing/2014/main" id="{91EC4A1A-D9D8-4678-A2FC-3E03020C8DAB}"/>
                </a:ext>
              </a:extLst>
            </p:cNvPr>
            <p:cNvSpPr>
              <a:spLocks/>
            </p:cNvSpPr>
            <p:nvPr/>
          </p:nvSpPr>
          <p:spPr bwMode="auto">
            <a:xfrm>
              <a:off x="9170988" y="4706707"/>
              <a:ext cx="203200" cy="355600"/>
            </a:xfrm>
            <a:custGeom>
              <a:avLst/>
              <a:gdLst>
                <a:gd name="T0" fmla="*/ 0 w 102"/>
                <a:gd name="T1" fmla="*/ 309652 h 178"/>
                <a:gd name="T2" fmla="*/ 43827 w 102"/>
                <a:gd name="T3" fmla="*/ 207766 h 178"/>
                <a:gd name="T4" fmla="*/ 77694 w 102"/>
                <a:gd name="T5" fmla="*/ 53939 h 178"/>
                <a:gd name="T6" fmla="*/ 169333 w 102"/>
                <a:gd name="T7" fmla="*/ 7991 h 178"/>
                <a:gd name="T8" fmla="*/ 203200 w 102"/>
                <a:gd name="T9" fmla="*/ 131852 h 178"/>
                <a:gd name="T10" fmla="*/ 165349 w 102"/>
                <a:gd name="T11" fmla="*/ 267699 h 178"/>
                <a:gd name="T12" fmla="*/ 97616 w 102"/>
                <a:gd name="T13" fmla="*/ 329629 h 178"/>
                <a:gd name="T14" fmla="*/ 81678 w 102"/>
                <a:gd name="T15" fmla="*/ 355600 h 178"/>
                <a:gd name="T16" fmla="*/ 0 w 102"/>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155"/>
                  </a:moveTo>
                  <a:cubicBezTo>
                    <a:pt x="0" y="151"/>
                    <a:pt x="22" y="108"/>
                    <a:pt x="22" y="104"/>
                  </a:cubicBezTo>
                  <a:cubicBezTo>
                    <a:pt x="22" y="101"/>
                    <a:pt x="34" y="33"/>
                    <a:pt x="39" y="27"/>
                  </a:cubicBezTo>
                  <a:cubicBezTo>
                    <a:pt x="44" y="22"/>
                    <a:pt x="79" y="0"/>
                    <a:pt x="85" y="4"/>
                  </a:cubicBezTo>
                  <a:cubicBezTo>
                    <a:pt x="91" y="8"/>
                    <a:pt x="102" y="57"/>
                    <a:pt x="102" y="66"/>
                  </a:cubicBezTo>
                  <a:cubicBezTo>
                    <a:pt x="101" y="75"/>
                    <a:pt x="90" y="127"/>
                    <a:pt x="83" y="134"/>
                  </a:cubicBezTo>
                  <a:cubicBezTo>
                    <a:pt x="77" y="142"/>
                    <a:pt x="54" y="163"/>
                    <a:pt x="49"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417">
              <a:extLst>
                <a:ext uri="{FF2B5EF4-FFF2-40B4-BE49-F238E27FC236}">
                  <a16:creationId xmlns:a16="http://schemas.microsoft.com/office/drawing/2014/main" id="{2A72C687-F4D4-4E7D-84EA-B907412F5157}"/>
                </a:ext>
              </a:extLst>
            </p:cNvPr>
            <p:cNvSpPr>
              <a:spLocks/>
            </p:cNvSpPr>
            <p:nvPr/>
          </p:nvSpPr>
          <p:spPr bwMode="auto">
            <a:xfrm>
              <a:off x="9336088" y="5394094"/>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418">
              <a:extLst>
                <a:ext uri="{FF2B5EF4-FFF2-40B4-BE49-F238E27FC236}">
                  <a16:creationId xmlns:a16="http://schemas.microsoft.com/office/drawing/2014/main" id="{C8C7E92F-26F5-4D4C-AC4A-43D576DBD8ED}"/>
                </a:ext>
              </a:extLst>
            </p:cNvPr>
            <p:cNvSpPr>
              <a:spLocks/>
            </p:cNvSpPr>
            <p:nvPr/>
          </p:nvSpPr>
          <p:spPr bwMode="auto">
            <a:xfrm>
              <a:off x="9170988" y="5594119"/>
              <a:ext cx="573087" cy="392113"/>
            </a:xfrm>
            <a:custGeom>
              <a:avLst/>
              <a:gdLst>
                <a:gd name="T0" fmla="*/ 557168 w 288"/>
                <a:gd name="T1" fmla="*/ 292592 h 197"/>
                <a:gd name="T2" fmla="*/ 513390 w 288"/>
                <a:gd name="T3" fmla="*/ 258755 h 197"/>
                <a:gd name="T4" fmla="*/ 461653 w 288"/>
                <a:gd name="T5" fmla="*/ 123406 h 197"/>
                <a:gd name="T6" fmla="*/ 286544 w 288"/>
                <a:gd name="T7" fmla="*/ 0 h 197"/>
                <a:gd name="T8" fmla="*/ 109444 w 288"/>
                <a:gd name="T9" fmla="*/ 123406 h 197"/>
                <a:gd name="T10" fmla="*/ 59697 w 288"/>
                <a:gd name="T11" fmla="*/ 258755 h 197"/>
                <a:gd name="T12" fmla="*/ 13929 w 288"/>
                <a:gd name="T13" fmla="*/ 292592 h 197"/>
                <a:gd name="T14" fmla="*/ 13929 w 288"/>
                <a:gd name="T15" fmla="*/ 392113 h 197"/>
                <a:gd name="T16" fmla="*/ 39798 w 288"/>
                <a:gd name="T17" fmla="*/ 392113 h 197"/>
                <a:gd name="T18" fmla="*/ 49747 w 288"/>
                <a:gd name="T19" fmla="*/ 288611 h 197"/>
                <a:gd name="T20" fmla="*/ 286544 w 288"/>
                <a:gd name="T21" fmla="*/ 103502 h 197"/>
                <a:gd name="T22" fmla="*/ 523340 w 288"/>
                <a:gd name="T23" fmla="*/ 288611 h 197"/>
                <a:gd name="T24" fmla="*/ 533289 w 288"/>
                <a:gd name="T25" fmla="*/ 392113 h 197"/>
                <a:gd name="T26" fmla="*/ 557168 w 288"/>
                <a:gd name="T27" fmla="*/ 392113 h 197"/>
                <a:gd name="T28" fmla="*/ 557168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147"/>
                  </a:moveTo>
                  <a:cubicBezTo>
                    <a:pt x="279" y="138"/>
                    <a:pt x="258" y="130"/>
                    <a:pt x="258" y="130"/>
                  </a:cubicBezTo>
                  <a:cubicBezTo>
                    <a:pt x="258" y="130"/>
                    <a:pt x="241" y="82"/>
                    <a:pt x="232" y="62"/>
                  </a:cubicBezTo>
                  <a:cubicBezTo>
                    <a:pt x="224" y="41"/>
                    <a:pt x="144" y="0"/>
                    <a:pt x="144" y="0"/>
                  </a:cubicBezTo>
                  <a:cubicBezTo>
                    <a:pt x="144" y="0"/>
                    <a:pt x="64" y="41"/>
                    <a:pt x="55" y="62"/>
                  </a:cubicBezTo>
                  <a:cubicBezTo>
                    <a:pt x="46" y="82"/>
                    <a:pt x="30" y="130"/>
                    <a:pt x="30" y="130"/>
                  </a:cubicBezTo>
                  <a:cubicBezTo>
                    <a:pt x="30" y="130"/>
                    <a:pt x="8" y="138"/>
                    <a:pt x="7" y="147"/>
                  </a:cubicBezTo>
                  <a:cubicBezTo>
                    <a:pt x="6" y="155"/>
                    <a:pt x="0" y="197"/>
                    <a:pt x="7" y="197"/>
                  </a:cubicBezTo>
                  <a:cubicBezTo>
                    <a:pt x="15" y="197"/>
                    <a:pt x="20" y="197"/>
                    <a:pt x="20" y="197"/>
                  </a:cubicBezTo>
                  <a:cubicBezTo>
                    <a:pt x="25" y="145"/>
                    <a:pt x="25" y="145"/>
                    <a:pt x="25" y="145"/>
                  </a:cubicBezTo>
                  <a:cubicBezTo>
                    <a:pt x="25" y="145"/>
                    <a:pt x="103" y="52"/>
                    <a:pt x="144" y="52"/>
                  </a:cubicBezTo>
                  <a:cubicBezTo>
                    <a:pt x="184" y="52"/>
                    <a:pt x="263" y="145"/>
                    <a:pt x="263" y="145"/>
                  </a:cubicBezTo>
                  <a:cubicBezTo>
                    <a:pt x="268" y="197"/>
                    <a:pt x="268" y="197"/>
                    <a:pt x="268" y="197"/>
                  </a:cubicBezTo>
                  <a:cubicBezTo>
                    <a:pt x="268" y="197"/>
                    <a:pt x="273" y="197"/>
                    <a:pt x="280" y="197"/>
                  </a:cubicBezTo>
                  <a:cubicBezTo>
                    <a:pt x="288" y="197"/>
                    <a:pt x="282" y="155"/>
                    <a:pt x="280"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419">
              <a:extLst>
                <a:ext uri="{FF2B5EF4-FFF2-40B4-BE49-F238E27FC236}">
                  <a16:creationId xmlns:a16="http://schemas.microsoft.com/office/drawing/2014/main" id="{359FDCA4-A85D-49CF-A1BB-84A9C675A3F9}"/>
                </a:ext>
              </a:extLst>
            </p:cNvPr>
            <p:cNvSpPr>
              <a:spLocks/>
            </p:cNvSpPr>
            <p:nvPr/>
          </p:nvSpPr>
          <p:spPr bwMode="auto">
            <a:xfrm>
              <a:off x="9210675"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AF3C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420">
              <a:extLst>
                <a:ext uri="{FF2B5EF4-FFF2-40B4-BE49-F238E27FC236}">
                  <a16:creationId xmlns:a16="http://schemas.microsoft.com/office/drawing/2014/main" id="{03699838-7DBC-40C0-8373-ACF7AA3968A4}"/>
                </a:ext>
              </a:extLst>
            </p:cNvPr>
            <p:cNvSpPr>
              <a:spLocks/>
            </p:cNvSpPr>
            <p:nvPr/>
          </p:nvSpPr>
          <p:spPr bwMode="auto">
            <a:xfrm>
              <a:off x="7932738" y="5016269"/>
              <a:ext cx="508000" cy="949325"/>
            </a:xfrm>
            <a:custGeom>
              <a:avLst/>
              <a:gdLst>
                <a:gd name="T0" fmla="*/ 0 w 255"/>
                <a:gd name="T1" fmla="*/ 370177 h 477"/>
                <a:gd name="T2" fmla="*/ 310776 w 255"/>
                <a:gd name="T3" fmla="*/ 370177 h 477"/>
                <a:gd name="T4" fmla="*/ 193239 w 255"/>
                <a:gd name="T5" fmla="*/ 73637 h 477"/>
                <a:gd name="T6" fmla="*/ 324722 w 255"/>
                <a:gd name="T7" fmla="*/ 0 h 477"/>
                <a:gd name="T8" fmla="*/ 502024 w 255"/>
                <a:gd name="T9" fmla="*/ 356246 h 477"/>
                <a:gd name="T10" fmla="*/ 494055 w 255"/>
                <a:gd name="T11" fmla="*/ 696570 h 477"/>
                <a:gd name="T12" fmla="*/ 316753 w 255"/>
                <a:gd name="T13" fmla="*/ 943354 h 477"/>
                <a:gd name="T14" fmla="*/ 278902 w 255"/>
                <a:gd name="T15" fmla="*/ 943354 h 477"/>
                <a:gd name="T16" fmla="*/ 103592 w 255"/>
                <a:gd name="T17" fmla="*/ 628903 h 477"/>
                <a:gd name="T18" fmla="*/ 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186"/>
                  </a:moveTo>
                  <a:cubicBezTo>
                    <a:pt x="156" y="186"/>
                    <a:pt x="156" y="186"/>
                    <a:pt x="156" y="186"/>
                  </a:cubicBezTo>
                  <a:cubicBezTo>
                    <a:pt x="156" y="186"/>
                    <a:pt x="100" y="38"/>
                    <a:pt x="97" y="37"/>
                  </a:cubicBezTo>
                  <a:cubicBezTo>
                    <a:pt x="163" y="0"/>
                    <a:pt x="163" y="0"/>
                    <a:pt x="163" y="0"/>
                  </a:cubicBezTo>
                  <a:cubicBezTo>
                    <a:pt x="163" y="0"/>
                    <a:pt x="249" y="171"/>
                    <a:pt x="252" y="179"/>
                  </a:cubicBezTo>
                  <a:cubicBezTo>
                    <a:pt x="254" y="186"/>
                    <a:pt x="255" y="338"/>
                    <a:pt x="248" y="350"/>
                  </a:cubicBezTo>
                  <a:cubicBezTo>
                    <a:pt x="241" y="363"/>
                    <a:pt x="168" y="472"/>
                    <a:pt x="159" y="474"/>
                  </a:cubicBezTo>
                  <a:cubicBezTo>
                    <a:pt x="149" y="477"/>
                    <a:pt x="140" y="474"/>
                    <a:pt x="140" y="474"/>
                  </a:cubicBezTo>
                  <a:cubicBezTo>
                    <a:pt x="52" y="316"/>
                    <a:pt x="52" y="316"/>
                    <a:pt x="52" y="316"/>
                  </a:cubicBezTo>
                  <a:lnTo>
                    <a:pt x="0" y="186"/>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421">
              <a:extLst>
                <a:ext uri="{FF2B5EF4-FFF2-40B4-BE49-F238E27FC236}">
                  <a16:creationId xmlns:a16="http://schemas.microsoft.com/office/drawing/2014/main" id="{A21C6933-5BCE-4891-B238-38EA752608C0}"/>
                </a:ext>
              </a:extLst>
            </p:cNvPr>
            <p:cNvSpPr>
              <a:spLocks/>
            </p:cNvSpPr>
            <p:nvPr/>
          </p:nvSpPr>
          <p:spPr bwMode="auto">
            <a:xfrm>
              <a:off x="8239125" y="5536969"/>
              <a:ext cx="44450" cy="160338"/>
            </a:xfrm>
            <a:custGeom>
              <a:avLst/>
              <a:gdLst>
                <a:gd name="T0" fmla="*/ 18184 w 22"/>
                <a:gd name="T1" fmla="*/ 160338 h 80"/>
                <a:gd name="T2" fmla="*/ 0 w 22"/>
                <a:gd name="T3" fmla="*/ 64135 h 80"/>
                <a:gd name="T4" fmla="*/ 0 w 22"/>
                <a:gd name="T5" fmla="*/ 34072 h 80"/>
                <a:gd name="T6" fmla="*/ 18184 w 22"/>
                <a:gd name="T7" fmla="*/ 96203 h 80"/>
                <a:gd name="T8" fmla="*/ 28286 w 22"/>
                <a:gd name="T9" fmla="*/ 0 h 80"/>
                <a:gd name="T10" fmla="*/ 18184 w 22"/>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6" y="55"/>
                    <a:pt x="9" y="48"/>
                  </a:cubicBezTo>
                  <a:cubicBezTo>
                    <a:pt x="11"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422">
              <a:extLst>
                <a:ext uri="{FF2B5EF4-FFF2-40B4-BE49-F238E27FC236}">
                  <a16:creationId xmlns:a16="http://schemas.microsoft.com/office/drawing/2014/main" id="{3FB4000A-04EF-4D34-90B5-4000AA578B6E}"/>
                </a:ext>
              </a:extLst>
            </p:cNvPr>
            <p:cNvSpPr>
              <a:spLocks/>
            </p:cNvSpPr>
            <p:nvPr/>
          </p:nvSpPr>
          <p:spPr bwMode="auto">
            <a:xfrm>
              <a:off x="8212138" y="5386157"/>
              <a:ext cx="55562" cy="279400"/>
            </a:xfrm>
            <a:custGeom>
              <a:avLst/>
              <a:gdLst>
                <a:gd name="T0" fmla="*/ 31750 w 35"/>
                <a:gd name="T1" fmla="*/ 0 h 176"/>
                <a:gd name="T2" fmla="*/ 55562 w 35"/>
                <a:gd name="T3" fmla="*/ 163513 h 176"/>
                <a:gd name="T4" fmla="*/ 55562 w 35"/>
                <a:gd name="T5" fmla="*/ 279400 h 176"/>
                <a:gd name="T6" fmla="*/ 31750 w 35"/>
                <a:gd name="T7" fmla="*/ 231775 h 176"/>
                <a:gd name="T8" fmla="*/ 0 w 35"/>
                <a:gd name="T9" fmla="*/ 0 h 176"/>
                <a:gd name="T10" fmla="*/ 31750 w 35"/>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0"/>
                  </a:moveTo>
                  <a:lnTo>
                    <a:pt x="35" y="103"/>
                  </a:lnTo>
                  <a:lnTo>
                    <a:pt x="35"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423">
              <a:extLst>
                <a:ext uri="{FF2B5EF4-FFF2-40B4-BE49-F238E27FC236}">
                  <a16:creationId xmlns:a16="http://schemas.microsoft.com/office/drawing/2014/main" id="{C7FFF6B6-5C1E-4E9D-A8FA-EA2FCF67CFC6}"/>
                </a:ext>
              </a:extLst>
            </p:cNvPr>
            <p:cNvSpPr>
              <a:spLocks/>
            </p:cNvSpPr>
            <p:nvPr/>
          </p:nvSpPr>
          <p:spPr bwMode="auto">
            <a:xfrm>
              <a:off x="8121650" y="4995632"/>
              <a:ext cx="131762" cy="90488"/>
            </a:xfrm>
            <a:custGeom>
              <a:avLst/>
              <a:gdLst>
                <a:gd name="T0" fmla="*/ 7937 w 83"/>
                <a:gd name="T1" fmla="*/ 90488 h 57"/>
                <a:gd name="T2" fmla="*/ 0 w 83"/>
                <a:gd name="T3" fmla="*/ 68263 h 57"/>
                <a:gd name="T4" fmla="*/ 103187 w 83"/>
                <a:gd name="T5" fmla="*/ 9525 h 57"/>
                <a:gd name="T6" fmla="*/ 122237 w 83"/>
                <a:gd name="T7" fmla="*/ 0 h 57"/>
                <a:gd name="T8" fmla="*/ 131762 w 83"/>
                <a:gd name="T9" fmla="*/ 22225 h 57"/>
                <a:gd name="T10" fmla="*/ 7937 w 83"/>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57"/>
                  </a:moveTo>
                  <a:lnTo>
                    <a:pt x="0" y="43"/>
                  </a:lnTo>
                  <a:lnTo>
                    <a:pt x="65" y="6"/>
                  </a:lnTo>
                  <a:lnTo>
                    <a:pt x="77" y="0"/>
                  </a:lnTo>
                  <a:lnTo>
                    <a:pt x="83" y="14"/>
                  </a:lnTo>
                  <a:lnTo>
                    <a:pt x="5"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424">
              <a:extLst>
                <a:ext uri="{FF2B5EF4-FFF2-40B4-BE49-F238E27FC236}">
                  <a16:creationId xmlns:a16="http://schemas.microsoft.com/office/drawing/2014/main" id="{78D3586A-70F5-4603-9109-850A05E3CA77}"/>
                </a:ext>
              </a:extLst>
            </p:cNvPr>
            <p:cNvSpPr>
              <a:spLocks/>
            </p:cNvSpPr>
            <p:nvPr/>
          </p:nvSpPr>
          <p:spPr bwMode="auto">
            <a:xfrm>
              <a:off x="8013700" y="4698769"/>
              <a:ext cx="206375" cy="355600"/>
            </a:xfrm>
            <a:custGeom>
              <a:avLst/>
              <a:gdLst>
                <a:gd name="T0" fmla="*/ 206375 w 103"/>
                <a:gd name="T1" fmla="*/ 309652 h 178"/>
                <a:gd name="T2" fmla="*/ 162295 w 103"/>
                <a:gd name="T3" fmla="*/ 207766 h 178"/>
                <a:gd name="T4" fmla="*/ 128233 w 103"/>
                <a:gd name="T5" fmla="*/ 55937 h 178"/>
                <a:gd name="T6" fmla="*/ 36066 w 103"/>
                <a:gd name="T7" fmla="*/ 7991 h 178"/>
                <a:gd name="T8" fmla="*/ 2004 w 103"/>
                <a:gd name="T9" fmla="*/ 131852 h 178"/>
                <a:gd name="T10" fmla="*/ 38069 w 103"/>
                <a:gd name="T11" fmla="*/ 267699 h 178"/>
                <a:gd name="T12" fmla="*/ 108197 w 103"/>
                <a:gd name="T13" fmla="*/ 329629 h 178"/>
                <a:gd name="T14" fmla="*/ 124226 w 103"/>
                <a:gd name="T15" fmla="*/ 355600 h 178"/>
                <a:gd name="T16" fmla="*/ 206375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1" y="108"/>
                    <a:pt x="81" y="104"/>
                  </a:cubicBezTo>
                  <a:cubicBezTo>
                    <a:pt x="81" y="101"/>
                    <a:pt x="69" y="33"/>
                    <a:pt x="64" y="28"/>
                  </a:cubicBezTo>
                  <a:cubicBezTo>
                    <a:pt x="59" y="23"/>
                    <a:pt x="24" y="0"/>
                    <a:pt x="18" y="4"/>
                  </a:cubicBezTo>
                  <a:cubicBezTo>
                    <a:pt x="12" y="9"/>
                    <a:pt x="0" y="57"/>
                    <a:pt x="1" y="66"/>
                  </a:cubicBezTo>
                  <a:cubicBezTo>
                    <a:pt x="2" y="75"/>
                    <a:pt x="13" y="127"/>
                    <a:pt x="19" y="134"/>
                  </a:cubicBezTo>
                  <a:cubicBezTo>
                    <a:pt x="26" y="142"/>
                    <a:pt x="49" y="163"/>
                    <a:pt x="54" y="165"/>
                  </a:cubicBezTo>
                  <a:cubicBezTo>
                    <a:pt x="58" y="167"/>
                    <a:pt x="62" y="178"/>
                    <a:pt x="62"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425">
              <a:extLst>
                <a:ext uri="{FF2B5EF4-FFF2-40B4-BE49-F238E27FC236}">
                  <a16:creationId xmlns:a16="http://schemas.microsoft.com/office/drawing/2014/main" id="{20974023-2841-4A65-83BA-496A739BC7D6}"/>
                </a:ext>
              </a:extLst>
            </p:cNvPr>
            <p:cNvSpPr>
              <a:spLocks/>
            </p:cNvSpPr>
            <p:nvPr/>
          </p:nvSpPr>
          <p:spPr bwMode="auto">
            <a:xfrm>
              <a:off x="7932738" y="5689369"/>
              <a:ext cx="246062" cy="566738"/>
            </a:xfrm>
            <a:custGeom>
              <a:avLst/>
              <a:gdLst>
                <a:gd name="T0" fmla="*/ 0 w 124"/>
                <a:gd name="T1" fmla="*/ 566738 h 285"/>
                <a:gd name="T2" fmla="*/ 220265 w 124"/>
                <a:gd name="T3" fmla="*/ 483219 h 285"/>
                <a:gd name="T4" fmla="*/ 246062 w 124"/>
                <a:gd name="T5" fmla="*/ 288340 h 285"/>
                <a:gd name="T6" fmla="*/ 236140 w 124"/>
                <a:gd name="T7" fmla="*/ 184936 h 285"/>
                <a:gd name="T8" fmla="*/ 0 w 124"/>
                <a:gd name="T9" fmla="*/ 0 h 285"/>
                <a:gd name="T10" fmla="*/ 0 w 124"/>
                <a:gd name="T11" fmla="*/ 566738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285"/>
                  </a:moveTo>
                  <a:cubicBezTo>
                    <a:pt x="6" y="285"/>
                    <a:pt x="100" y="273"/>
                    <a:pt x="111" y="243"/>
                  </a:cubicBezTo>
                  <a:cubicBezTo>
                    <a:pt x="123" y="212"/>
                    <a:pt x="124" y="145"/>
                    <a:pt x="124" y="145"/>
                  </a:cubicBezTo>
                  <a:cubicBezTo>
                    <a:pt x="119" y="93"/>
                    <a:pt x="119" y="93"/>
                    <a:pt x="119" y="93"/>
                  </a:cubicBezTo>
                  <a:cubicBezTo>
                    <a:pt x="119" y="93"/>
                    <a:pt x="60" y="6"/>
                    <a:pt x="0" y="0"/>
                  </a:cubicBezTo>
                  <a:lnTo>
                    <a:pt x="0" y="285"/>
                  </a:lnTo>
                  <a:close/>
                </a:path>
              </a:pathLst>
            </a:custGeom>
            <a:solidFill>
              <a:srgbClr val="7F4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426">
              <a:extLst>
                <a:ext uri="{FF2B5EF4-FFF2-40B4-BE49-F238E27FC236}">
                  <a16:creationId xmlns:a16="http://schemas.microsoft.com/office/drawing/2014/main" id="{DF352B81-A04F-4DE1-88FF-34EAD56557EE}"/>
                </a:ext>
              </a:extLst>
            </p:cNvPr>
            <p:cNvSpPr>
              <a:spLocks/>
            </p:cNvSpPr>
            <p:nvPr/>
          </p:nvSpPr>
          <p:spPr bwMode="auto">
            <a:xfrm>
              <a:off x="7424738" y="5016269"/>
              <a:ext cx="508000" cy="949325"/>
            </a:xfrm>
            <a:custGeom>
              <a:avLst/>
              <a:gdLst>
                <a:gd name="T0" fmla="*/ 508000 w 255"/>
                <a:gd name="T1" fmla="*/ 370177 h 477"/>
                <a:gd name="T2" fmla="*/ 197224 w 255"/>
                <a:gd name="T3" fmla="*/ 370177 h 477"/>
                <a:gd name="T4" fmla="*/ 314761 w 255"/>
                <a:gd name="T5" fmla="*/ 73637 h 477"/>
                <a:gd name="T6" fmla="*/ 183278 w 255"/>
                <a:gd name="T7" fmla="*/ 0 h 477"/>
                <a:gd name="T8" fmla="*/ 5976 w 255"/>
                <a:gd name="T9" fmla="*/ 356246 h 477"/>
                <a:gd name="T10" fmla="*/ 13945 w 255"/>
                <a:gd name="T11" fmla="*/ 696570 h 477"/>
                <a:gd name="T12" fmla="*/ 191247 w 255"/>
                <a:gd name="T13" fmla="*/ 943354 h 477"/>
                <a:gd name="T14" fmla="*/ 229098 w 255"/>
                <a:gd name="T15" fmla="*/ 943354 h 477"/>
                <a:gd name="T16" fmla="*/ 404408 w 255"/>
                <a:gd name="T17" fmla="*/ 628903 h 477"/>
                <a:gd name="T18" fmla="*/ 508000 w 255"/>
                <a:gd name="T19" fmla="*/ 370177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186"/>
                  </a:moveTo>
                  <a:cubicBezTo>
                    <a:pt x="99" y="186"/>
                    <a:pt x="99" y="186"/>
                    <a:pt x="99" y="186"/>
                  </a:cubicBezTo>
                  <a:cubicBezTo>
                    <a:pt x="99" y="186"/>
                    <a:pt x="155" y="38"/>
                    <a:pt x="158" y="37"/>
                  </a:cubicBezTo>
                  <a:cubicBezTo>
                    <a:pt x="92" y="0"/>
                    <a:pt x="92" y="0"/>
                    <a:pt x="92" y="0"/>
                  </a:cubicBezTo>
                  <a:cubicBezTo>
                    <a:pt x="92" y="0"/>
                    <a:pt x="6" y="171"/>
                    <a:pt x="3" y="179"/>
                  </a:cubicBezTo>
                  <a:cubicBezTo>
                    <a:pt x="1" y="186"/>
                    <a:pt x="0" y="338"/>
                    <a:pt x="7" y="350"/>
                  </a:cubicBezTo>
                  <a:cubicBezTo>
                    <a:pt x="14" y="363"/>
                    <a:pt x="87" y="472"/>
                    <a:pt x="96" y="474"/>
                  </a:cubicBezTo>
                  <a:cubicBezTo>
                    <a:pt x="106" y="477"/>
                    <a:pt x="115" y="474"/>
                    <a:pt x="115" y="474"/>
                  </a:cubicBezTo>
                  <a:cubicBezTo>
                    <a:pt x="203" y="316"/>
                    <a:pt x="203" y="316"/>
                    <a:pt x="203" y="316"/>
                  </a:cubicBezTo>
                  <a:lnTo>
                    <a:pt x="255" y="186"/>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427">
              <a:extLst>
                <a:ext uri="{FF2B5EF4-FFF2-40B4-BE49-F238E27FC236}">
                  <a16:creationId xmlns:a16="http://schemas.microsoft.com/office/drawing/2014/main" id="{F9DAF21F-1A22-4840-AF74-3D5F30D25A5E}"/>
                </a:ext>
              </a:extLst>
            </p:cNvPr>
            <p:cNvSpPr>
              <a:spLocks/>
            </p:cNvSpPr>
            <p:nvPr/>
          </p:nvSpPr>
          <p:spPr bwMode="auto">
            <a:xfrm>
              <a:off x="7583488" y="5536969"/>
              <a:ext cx="42862" cy="160338"/>
            </a:xfrm>
            <a:custGeom>
              <a:avLst/>
              <a:gdLst>
                <a:gd name="T0" fmla="*/ 24493 w 21"/>
                <a:gd name="T1" fmla="*/ 160338 h 80"/>
                <a:gd name="T2" fmla="*/ 42862 w 21"/>
                <a:gd name="T3" fmla="*/ 64135 h 80"/>
                <a:gd name="T4" fmla="*/ 42862 w 21"/>
                <a:gd name="T5" fmla="*/ 34072 h 80"/>
                <a:gd name="T6" fmla="*/ 24493 w 21"/>
                <a:gd name="T7" fmla="*/ 96203 h 80"/>
                <a:gd name="T8" fmla="*/ 14287 w 21"/>
                <a:gd name="T9" fmla="*/ 0 h 80"/>
                <a:gd name="T10" fmla="*/ 24493 w 21"/>
                <a:gd name="T11" fmla="*/ 160338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80"/>
                  </a:moveTo>
                  <a:cubicBezTo>
                    <a:pt x="21" y="32"/>
                    <a:pt x="21" y="32"/>
                    <a:pt x="21" y="32"/>
                  </a:cubicBezTo>
                  <a:cubicBezTo>
                    <a:pt x="21" y="17"/>
                    <a:pt x="21" y="17"/>
                    <a:pt x="21" y="17"/>
                  </a:cubicBezTo>
                  <a:cubicBezTo>
                    <a:pt x="21" y="17"/>
                    <a:pt x="15" y="55"/>
                    <a:pt x="12" y="48"/>
                  </a:cubicBezTo>
                  <a:cubicBezTo>
                    <a:pt x="10" y="42"/>
                    <a:pt x="7" y="0"/>
                    <a:pt x="7" y="0"/>
                  </a:cubicBezTo>
                  <a:cubicBezTo>
                    <a:pt x="7" y="0"/>
                    <a:pt x="0" y="56"/>
                    <a:pt x="12"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428">
              <a:extLst>
                <a:ext uri="{FF2B5EF4-FFF2-40B4-BE49-F238E27FC236}">
                  <a16:creationId xmlns:a16="http://schemas.microsoft.com/office/drawing/2014/main" id="{EB2995D1-0895-4CF3-AB81-4ABDF4D5972B}"/>
                </a:ext>
              </a:extLst>
            </p:cNvPr>
            <p:cNvSpPr>
              <a:spLocks/>
            </p:cNvSpPr>
            <p:nvPr/>
          </p:nvSpPr>
          <p:spPr bwMode="auto">
            <a:xfrm>
              <a:off x="7599363" y="5386157"/>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429">
              <a:extLst>
                <a:ext uri="{FF2B5EF4-FFF2-40B4-BE49-F238E27FC236}">
                  <a16:creationId xmlns:a16="http://schemas.microsoft.com/office/drawing/2014/main" id="{872796EE-5CF9-4CAE-AA4C-0613411F6818}"/>
                </a:ext>
              </a:extLst>
            </p:cNvPr>
            <p:cNvSpPr>
              <a:spLocks/>
            </p:cNvSpPr>
            <p:nvPr/>
          </p:nvSpPr>
          <p:spPr bwMode="auto">
            <a:xfrm>
              <a:off x="7612063" y="4995632"/>
              <a:ext cx="133350" cy="90488"/>
            </a:xfrm>
            <a:custGeom>
              <a:avLst/>
              <a:gdLst>
                <a:gd name="T0" fmla="*/ 123825 w 84"/>
                <a:gd name="T1" fmla="*/ 90488 h 57"/>
                <a:gd name="T2" fmla="*/ 133350 w 84"/>
                <a:gd name="T3" fmla="*/ 68263 h 57"/>
                <a:gd name="T4" fmla="*/ 28575 w 84"/>
                <a:gd name="T5" fmla="*/ 9525 h 57"/>
                <a:gd name="T6" fmla="*/ 9525 w 84"/>
                <a:gd name="T7" fmla="*/ 0 h 57"/>
                <a:gd name="T8" fmla="*/ 0 w 84"/>
                <a:gd name="T9" fmla="*/ 22225 h 57"/>
                <a:gd name="T10" fmla="*/ 123825 w 84"/>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57"/>
                  </a:moveTo>
                  <a:lnTo>
                    <a:pt x="84" y="43"/>
                  </a:lnTo>
                  <a:lnTo>
                    <a:pt x="18" y="6"/>
                  </a:lnTo>
                  <a:lnTo>
                    <a:pt x="6" y="0"/>
                  </a:lnTo>
                  <a:lnTo>
                    <a:pt x="0" y="14"/>
                  </a:lnTo>
                  <a:lnTo>
                    <a:pt x="78"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430">
              <a:extLst>
                <a:ext uri="{FF2B5EF4-FFF2-40B4-BE49-F238E27FC236}">
                  <a16:creationId xmlns:a16="http://schemas.microsoft.com/office/drawing/2014/main" id="{48B130A7-4D49-47E2-9F13-43F099676680}"/>
                </a:ext>
              </a:extLst>
            </p:cNvPr>
            <p:cNvSpPr>
              <a:spLocks/>
            </p:cNvSpPr>
            <p:nvPr/>
          </p:nvSpPr>
          <p:spPr bwMode="auto">
            <a:xfrm>
              <a:off x="7645400" y="4698769"/>
              <a:ext cx="206375" cy="355600"/>
            </a:xfrm>
            <a:custGeom>
              <a:avLst/>
              <a:gdLst>
                <a:gd name="T0" fmla="*/ 0 w 103"/>
                <a:gd name="T1" fmla="*/ 309652 h 178"/>
                <a:gd name="T2" fmla="*/ 46084 w 103"/>
                <a:gd name="T3" fmla="*/ 207766 h 178"/>
                <a:gd name="T4" fmla="*/ 78142 w 103"/>
                <a:gd name="T5" fmla="*/ 55937 h 178"/>
                <a:gd name="T6" fmla="*/ 170309 w 103"/>
                <a:gd name="T7" fmla="*/ 7991 h 178"/>
                <a:gd name="T8" fmla="*/ 204371 w 103"/>
                <a:gd name="T9" fmla="*/ 131852 h 178"/>
                <a:gd name="T10" fmla="*/ 168306 w 103"/>
                <a:gd name="T11" fmla="*/ 267699 h 178"/>
                <a:gd name="T12" fmla="*/ 100182 w 103"/>
                <a:gd name="T13" fmla="*/ 329629 h 178"/>
                <a:gd name="T14" fmla="*/ 82149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39" y="28"/>
                  </a:cubicBezTo>
                  <a:cubicBezTo>
                    <a:pt x="44" y="23"/>
                    <a:pt x="79" y="0"/>
                    <a:pt x="85" y="4"/>
                  </a:cubicBezTo>
                  <a:cubicBezTo>
                    <a:pt x="91" y="9"/>
                    <a:pt x="103" y="57"/>
                    <a:pt x="102" y="66"/>
                  </a:cubicBezTo>
                  <a:cubicBezTo>
                    <a:pt x="101" y="75"/>
                    <a:pt x="90" y="127"/>
                    <a:pt x="84" y="134"/>
                  </a:cubicBezTo>
                  <a:cubicBezTo>
                    <a:pt x="77" y="142"/>
                    <a:pt x="54" y="163"/>
                    <a:pt x="50" y="165"/>
                  </a:cubicBezTo>
                  <a:cubicBezTo>
                    <a:pt x="45" y="167"/>
                    <a:pt x="41" y="178"/>
                    <a:pt x="41"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431">
              <a:extLst>
                <a:ext uri="{FF2B5EF4-FFF2-40B4-BE49-F238E27FC236}">
                  <a16:creationId xmlns:a16="http://schemas.microsoft.com/office/drawing/2014/main" id="{4A1FDA4D-4814-4364-AB92-78EF25BB9D07}"/>
                </a:ext>
              </a:extLst>
            </p:cNvPr>
            <p:cNvSpPr>
              <a:spLocks/>
            </p:cNvSpPr>
            <p:nvPr/>
          </p:nvSpPr>
          <p:spPr bwMode="auto">
            <a:xfrm>
              <a:off x="7810500" y="5386157"/>
              <a:ext cx="242887" cy="303213"/>
            </a:xfrm>
            <a:custGeom>
              <a:avLst/>
              <a:gdLst>
                <a:gd name="T0" fmla="*/ 121444 w 122"/>
                <a:gd name="T1" fmla="*/ 0 h 152"/>
                <a:gd name="T2" fmla="*/ 0 w 122"/>
                <a:gd name="T3" fmla="*/ 303213 h 152"/>
                <a:gd name="T4" fmla="*/ 121444 w 122"/>
                <a:gd name="T5" fmla="*/ 261322 h 152"/>
                <a:gd name="T6" fmla="*/ 242887 w 122"/>
                <a:gd name="T7" fmla="*/ 303213 h 152"/>
                <a:gd name="T8" fmla="*/ 121444 w 122"/>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0"/>
                  </a:moveTo>
                  <a:cubicBezTo>
                    <a:pt x="61" y="0"/>
                    <a:pt x="12" y="122"/>
                    <a:pt x="0" y="152"/>
                  </a:cubicBezTo>
                  <a:cubicBezTo>
                    <a:pt x="61" y="131"/>
                    <a:pt x="61" y="131"/>
                    <a:pt x="61" y="131"/>
                  </a:cubicBezTo>
                  <a:cubicBezTo>
                    <a:pt x="122" y="152"/>
                    <a:pt x="122" y="152"/>
                    <a:pt x="122"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432">
              <a:extLst>
                <a:ext uri="{FF2B5EF4-FFF2-40B4-BE49-F238E27FC236}">
                  <a16:creationId xmlns:a16="http://schemas.microsoft.com/office/drawing/2014/main" id="{C5FAD2E0-3842-41F7-B5E5-476EF85DB7DC}"/>
                </a:ext>
              </a:extLst>
            </p:cNvPr>
            <p:cNvSpPr>
              <a:spLocks/>
            </p:cNvSpPr>
            <p:nvPr/>
          </p:nvSpPr>
          <p:spPr bwMode="auto">
            <a:xfrm>
              <a:off x="7645400" y="5586182"/>
              <a:ext cx="574675" cy="392113"/>
            </a:xfrm>
            <a:custGeom>
              <a:avLst/>
              <a:gdLst>
                <a:gd name="T0" fmla="*/ 560707 w 288"/>
                <a:gd name="T1" fmla="*/ 292592 h 197"/>
                <a:gd name="T2" fmla="*/ 514813 w 288"/>
                <a:gd name="T3" fmla="*/ 258755 h 197"/>
                <a:gd name="T4" fmla="*/ 464928 w 288"/>
                <a:gd name="T5" fmla="*/ 123406 h 197"/>
                <a:gd name="T6" fmla="*/ 287338 w 288"/>
                <a:gd name="T7" fmla="*/ 0 h 197"/>
                <a:gd name="T8" fmla="*/ 109747 w 288"/>
                <a:gd name="T9" fmla="*/ 123406 h 197"/>
                <a:gd name="T10" fmla="*/ 59862 w 288"/>
                <a:gd name="T11" fmla="*/ 258755 h 197"/>
                <a:gd name="T12" fmla="*/ 13968 w 288"/>
                <a:gd name="T13" fmla="*/ 292592 h 197"/>
                <a:gd name="T14" fmla="*/ 13968 w 288"/>
                <a:gd name="T15" fmla="*/ 392113 h 197"/>
                <a:gd name="T16" fmla="*/ 39908 w 288"/>
                <a:gd name="T17" fmla="*/ 392113 h 197"/>
                <a:gd name="T18" fmla="*/ 49885 w 288"/>
                <a:gd name="T19" fmla="*/ 288611 h 197"/>
                <a:gd name="T20" fmla="*/ 287338 w 288"/>
                <a:gd name="T21" fmla="*/ 103502 h 197"/>
                <a:gd name="T22" fmla="*/ 524790 w 288"/>
                <a:gd name="T23" fmla="*/ 288611 h 197"/>
                <a:gd name="T24" fmla="*/ 534767 w 288"/>
                <a:gd name="T25" fmla="*/ 392113 h 197"/>
                <a:gd name="T26" fmla="*/ 560707 w 288"/>
                <a:gd name="T27" fmla="*/ 392113 h 197"/>
                <a:gd name="T28" fmla="*/ 560707 w 288"/>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147"/>
                  </a:moveTo>
                  <a:cubicBezTo>
                    <a:pt x="279" y="138"/>
                    <a:pt x="258" y="130"/>
                    <a:pt x="258" y="130"/>
                  </a:cubicBezTo>
                  <a:cubicBezTo>
                    <a:pt x="258" y="130"/>
                    <a:pt x="242" y="82"/>
                    <a:pt x="233" y="62"/>
                  </a:cubicBezTo>
                  <a:cubicBezTo>
                    <a:pt x="224" y="42"/>
                    <a:pt x="144" y="0"/>
                    <a:pt x="144" y="0"/>
                  </a:cubicBezTo>
                  <a:cubicBezTo>
                    <a:pt x="144" y="0"/>
                    <a:pt x="64" y="42"/>
                    <a:pt x="55" y="62"/>
                  </a:cubicBezTo>
                  <a:cubicBezTo>
                    <a:pt x="47" y="82"/>
                    <a:pt x="30" y="130"/>
                    <a:pt x="30" y="130"/>
                  </a:cubicBezTo>
                  <a:cubicBezTo>
                    <a:pt x="30" y="130"/>
                    <a:pt x="9" y="138"/>
                    <a:pt x="7" y="147"/>
                  </a:cubicBezTo>
                  <a:cubicBezTo>
                    <a:pt x="6" y="156"/>
                    <a:pt x="0" y="197"/>
                    <a:pt x="7" y="197"/>
                  </a:cubicBezTo>
                  <a:cubicBezTo>
                    <a:pt x="15" y="197"/>
                    <a:pt x="20" y="197"/>
                    <a:pt x="20" y="197"/>
                  </a:cubicBezTo>
                  <a:cubicBezTo>
                    <a:pt x="25" y="145"/>
                    <a:pt x="25" y="145"/>
                    <a:pt x="25" y="145"/>
                  </a:cubicBezTo>
                  <a:cubicBezTo>
                    <a:pt x="25" y="145"/>
                    <a:pt x="104" y="52"/>
                    <a:pt x="144" y="52"/>
                  </a:cubicBezTo>
                  <a:cubicBezTo>
                    <a:pt x="185" y="52"/>
                    <a:pt x="263" y="145"/>
                    <a:pt x="263" y="145"/>
                  </a:cubicBezTo>
                  <a:cubicBezTo>
                    <a:pt x="268" y="197"/>
                    <a:pt x="268" y="197"/>
                    <a:pt x="268" y="197"/>
                  </a:cubicBezTo>
                  <a:cubicBezTo>
                    <a:pt x="268" y="197"/>
                    <a:pt x="273" y="197"/>
                    <a:pt x="281" y="197"/>
                  </a:cubicBezTo>
                  <a:cubicBezTo>
                    <a:pt x="288" y="197"/>
                    <a:pt x="282" y="156"/>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433">
              <a:extLst>
                <a:ext uri="{FF2B5EF4-FFF2-40B4-BE49-F238E27FC236}">
                  <a16:creationId xmlns:a16="http://schemas.microsoft.com/office/drawing/2014/main" id="{51CB077C-3959-4D00-B50B-950D2DB8FCE4}"/>
                </a:ext>
              </a:extLst>
            </p:cNvPr>
            <p:cNvSpPr>
              <a:spLocks/>
            </p:cNvSpPr>
            <p:nvPr/>
          </p:nvSpPr>
          <p:spPr bwMode="auto">
            <a:xfrm>
              <a:off x="7685088" y="5665557"/>
              <a:ext cx="315912" cy="590550"/>
            </a:xfrm>
            <a:custGeom>
              <a:avLst/>
              <a:gdLst>
                <a:gd name="T0" fmla="*/ 161955 w 158"/>
                <a:gd name="T1" fmla="*/ 55675 h 297"/>
                <a:gd name="T2" fmla="*/ 161955 w 158"/>
                <a:gd name="T3" fmla="*/ 55675 h 297"/>
                <a:gd name="T4" fmla="*/ 9997 w 158"/>
                <a:gd name="T5" fmla="*/ 208780 h 297"/>
                <a:gd name="T6" fmla="*/ 0 w 158"/>
                <a:gd name="T7" fmla="*/ 312176 h 297"/>
                <a:gd name="T8" fmla="*/ 25993 w 158"/>
                <a:gd name="T9" fmla="*/ 507038 h 297"/>
                <a:gd name="T10" fmla="*/ 247931 w 158"/>
                <a:gd name="T11" fmla="*/ 590550 h 297"/>
                <a:gd name="T12" fmla="*/ 247931 w 158"/>
                <a:gd name="T13" fmla="*/ 55675 h 297"/>
                <a:gd name="T14" fmla="*/ 315912 w 158"/>
                <a:gd name="T15" fmla="*/ 0 h 297"/>
                <a:gd name="T16" fmla="*/ 161955 w 158"/>
                <a:gd name="T17" fmla="*/ 556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8"/>
                  </a:moveTo>
                  <a:cubicBezTo>
                    <a:pt x="81" y="28"/>
                    <a:pt x="81" y="28"/>
                    <a:pt x="81" y="28"/>
                  </a:cubicBezTo>
                  <a:cubicBezTo>
                    <a:pt x="39" y="55"/>
                    <a:pt x="5" y="105"/>
                    <a:pt x="5" y="105"/>
                  </a:cubicBezTo>
                  <a:cubicBezTo>
                    <a:pt x="0" y="157"/>
                    <a:pt x="0" y="157"/>
                    <a:pt x="0" y="157"/>
                  </a:cubicBezTo>
                  <a:cubicBezTo>
                    <a:pt x="0" y="157"/>
                    <a:pt x="1" y="224"/>
                    <a:pt x="13" y="255"/>
                  </a:cubicBezTo>
                  <a:cubicBezTo>
                    <a:pt x="24" y="285"/>
                    <a:pt x="118" y="297"/>
                    <a:pt x="124" y="297"/>
                  </a:cubicBezTo>
                  <a:cubicBezTo>
                    <a:pt x="124" y="28"/>
                    <a:pt x="124" y="28"/>
                    <a:pt x="124" y="28"/>
                  </a:cubicBezTo>
                  <a:cubicBezTo>
                    <a:pt x="124" y="16"/>
                    <a:pt x="158" y="0"/>
                    <a:pt x="158" y="0"/>
                  </a:cubicBezTo>
                  <a:cubicBezTo>
                    <a:pt x="115" y="4"/>
                    <a:pt x="84" y="27"/>
                    <a:pt x="81" y="2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Rectangle 434">
              <a:extLst>
                <a:ext uri="{FF2B5EF4-FFF2-40B4-BE49-F238E27FC236}">
                  <a16:creationId xmlns:a16="http://schemas.microsoft.com/office/drawing/2014/main" id="{9F8336E3-5235-43FE-8076-53A973A960CE}"/>
                </a:ext>
              </a:extLst>
            </p:cNvPr>
            <p:cNvSpPr>
              <a:spLocks noChangeArrowheads="1"/>
            </p:cNvSpPr>
            <p:nvPr/>
          </p:nvSpPr>
          <p:spPr bwMode="auto">
            <a:xfrm>
              <a:off x="10706100" y="4543194"/>
              <a:ext cx="849312" cy="577850"/>
            </a:xfrm>
            <a:prstGeom prst="rect">
              <a:avLst/>
            </a:prstGeom>
            <a:solidFill>
              <a:srgbClr val="2F50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65" name="Rectangle 435">
              <a:extLst>
                <a:ext uri="{FF2B5EF4-FFF2-40B4-BE49-F238E27FC236}">
                  <a16:creationId xmlns:a16="http://schemas.microsoft.com/office/drawing/2014/main" id="{E3C708F2-D393-4C4A-A9AE-A085D3322640}"/>
                </a:ext>
              </a:extLst>
            </p:cNvPr>
            <p:cNvSpPr>
              <a:spLocks noChangeArrowheads="1"/>
            </p:cNvSpPr>
            <p:nvPr/>
          </p:nvSpPr>
          <p:spPr bwMode="auto">
            <a:xfrm>
              <a:off x="10706100" y="4543194"/>
              <a:ext cx="8493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66" name="Freeform 436">
              <a:extLst>
                <a:ext uri="{FF2B5EF4-FFF2-40B4-BE49-F238E27FC236}">
                  <a16:creationId xmlns:a16="http://schemas.microsoft.com/office/drawing/2014/main" id="{5F104B89-8E9C-4881-8C60-37B52AB82123}"/>
                </a:ext>
              </a:extLst>
            </p:cNvPr>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close/>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437">
              <a:extLst>
                <a:ext uri="{FF2B5EF4-FFF2-40B4-BE49-F238E27FC236}">
                  <a16:creationId xmlns:a16="http://schemas.microsoft.com/office/drawing/2014/main" id="{604539F2-7FE2-448E-A294-198694021D24}"/>
                </a:ext>
              </a:extLst>
            </p:cNvPr>
            <p:cNvSpPr>
              <a:spLocks noEditPoints="1"/>
            </p:cNvSpPr>
            <p:nvPr/>
          </p:nvSpPr>
          <p:spPr bwMode="auto">
            <a:xfrm>
              <a:off x="10702925" y="4540019"/>
              <a:ext cx="855662" cy="585788"/>
            </a:xfrm>
            <a:custGeom>
              <a:avLst/>
              <a:gdLst>
                <a:gd name="T0" fmla="*/ 847725 w 539"/>
                <a:gd name="T1" fmla="*/ 7938 h 369"/>
                <a:gd name="T2" fmla="*/ 847725 w 539"/>
                <a:gd name="T3" fmla="*/ 577850 h 369"/>
                <a:gd name="T4" fmla="*/ 7937 w 539"/>
                <a:gd name="T5" fmla="*/ 577850 h 369"/>
                <a:gd name="T6" fmla="*/ 7937 w 539"/>
                <a:gd name="T7" fmla="*/ 7938 h 369"/>
                <a:gd name="T8" fmla="*/ 847725 w 539"/>
                <a:gd name="T9" fmla="*/ 7938 h 369"/>
                <a:gd name="T10" fmla="*/ 855662 w 539"/>
                <a:gd name="T11" fmla="*/ 0 h 369"/>
                <a:gd name="T12" fmla="*/ 847725 w 539"/>
                <a:gd name="T13" fmla="*/ 0 h 369"/>
                <a:gd name="T14" fmla="*/ 7937 w 539"/>
                <a:gd name="T15" fmla="*/ 0 h 369"/>
                <a:gd name="T16" fmla="*/ 0 w 539"/>
                <a:gd name="T17" fmla="*/ 0 h 369"/>
                <a:gd name="T18" fmla="*/ 0 w 539"/>
                <a:gd name="T19" fmla="*/ 7938 h 369"/>
                <a:gd name="T20" fmla="*/ 0 w 539"/>
                <a:gd name="T21" fmla="*/ 577850 h 369"/>
                <a:gd name="T22" fmla="*/ 0 w 539"/>
                <a:gd name="T23" fmla="*/ 585788 h 369"/>
                <a:gd name="T24" fmla="*/ 7937 w 539"/>
                <a:gd name="T25" fmla="*/ 585788 h 369"/>
                <a:gd name="T26" fmla="*/ 847725 w 539"/>
                <a:gd name="T27" fmla="*/ 585788 h 369"/>
                <a:gd name="T28" fmla="*/ 855662 w 539"/>
                <a:gd name="T29" fmla="*/ 585788 h 369"/>
                <a:gd name="T30" fmla="*/ 855662 w 539"/>
                <a:gd name="T31" fmla="*/ 577850 h 369"/>
                <a:gd name="T32" fmla="*/ 855662 w 539"/>
                <a:gd name="T33" fmla="*/ 7938 h 369"/>
                <a:gd name="T34" fmla="*/ 855662 w 539"/>
                <a:gd name="T35" fmla="*/ 0 h 3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39" h="369">
                  <a:moveTo>
                    <a:pt x="534" y="5"/>
                  </a:moveTo>
                  <a:lnTo>
                    <a:pt x="534" y="364"/>
                  </a:lnTo>
                  <a:lnTo>
                    <a:pt x="5" y="364"/>
                  </a:lnTo>
                  <a:lnTo>
                    <a:pt x="5" y="5"/>
                  </a:lnTo>
                  <a:lnTo>
                    <a:pt x="534" y="5"/>
                  </a:lnTo>
                  <a:moveTo>
                    <a:pt x="539" y="0"/>
                  </a:moveTo>
                  <a:lnTo>
                    <a:pt x="534" y="0"/>
                  </a:lnTo>
                  <a:lnTo>
                    <a:pt x="5" y="0"/>
                  </a:lnTo>
                  <a:lnTo>
                    <a:pt x="0" y="0"/>
                  </a:lnTo>
                  <a:lnTo>
                    <a:pt x="0" y="5"/>
                  </a:lnTo>
                  <a:lnTo>
                    <a:pt x="0" y="364"/>
                  </a:lnTo>
                  <a:lnTo>
                    <a:pt x="0" y="369"/>
                  </a:lnTo>
                  <a:lnTo>
                    <a:pt x="5" y="369"/>
                  </a:lnTo>
                  <a:lnTo>
                    <a:pt x="534" y="369"/>
                  </a:lnTo>
                  <a:lnTo>
                    <a:pt x="539" y="369"/>
                  </a:lnTo>
                  <a:lnTo>
                    <a:pt x="539" y="364"/>
                  </a:lnTo>
                  <a:lnTo>
                    <a:pt x="539" y="5"/>
                  </a:lnTo>
                  <a:lnTo>
                    <a:pt x="5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438">
              <a:extLst>
                <a:ext uri="{FF2B5EF4-FFF2-40B4-BE49-F238E27FC236}">
                  <a16:creationId xmlns:a16="http://schemas.microsoft.com/office/drawing/2014/main" id="{C6806F45-FE23-42CA-8EF2-EBAAE2893DEC}"/>
                </a:ext>
              </a:extLst>
            </p:cNvPr>
            <p:cNvSpPr>
              <a:spLocks/>
            </p:cNvSpPr>
            <p:nvPr/>
          </p:nvSpPr>
          <p:spPr bwMode="auto">
            <a:xfrm>
              <a:off x="10725150" y="4563832"/>
              <a:ext cx="404812" cy="525463"/>
            </a:xfrm>
            <a:custGeom>
              <a:avLst/>
              <a:gdLst>
                <a:gd name="T0" fmla="*/ 349250 w 204"/>
                <a:gd name="T1" fmla="*/ 0 h 264"/>
                <a:gd name="T2" fmla="*/ 0 w 204"/>
                <a:gd name="T3" fmla="*/ 0 h 264"/>
                <a:gd name="T4" fmla="*/ 0 w 204"/>
                <a:gd name="T5" fmla="*/ 525463 h 264"/>
                <a:gd name="T6" fmla="*/ 404812 w 204"/>
                <a:gd name="T7" fmla="*/ 525463 h 264"/>
                <a:gd name="T8" fmla="*/ 404812 w 204"/>
                <a:gd name="T9" fmla="*/ 39808 h 264"/>
                <a:gd name="T10" fmla="*/ 34925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176" y="0"/>
                  </a:moveTo>
                  <a:cubicBezTo>
                    <a:pt x="0" y="0"/>
                    <a:pt x="0" y="0"/>
                    <a:pt x="0" y="0"/>
                  </a:cubicBezTo>
                  <a:cubicBezTo>
                    <a:pt x="0" y="264"/>
                    <a:pt x="0" y="264"/>
                    <a:pt x="0" y="264"/>
                  </a:cubicBezTo>
                  <a:cubicBezTo>
                    <a:pt x="204" y="264"/>
                    <a:pt x="204" y="264"/>
                    <a:pt x="204" y="264"/>
                  </a:cubicBezTo>
                  <a:cubicBezTo>
                    <a:pt x="204" y="20"/>
                    <a:pt x="204" y="20"/>
                    <a:pt x="204" y="20"/>
                  </a:cubicBezTo>
                  <a:cubicBezTo>
                    <a:pt x="204" y="1"/>
                    <a:pt x="176" y="0"/>
                    <a:pt x="176" y="0"/>
                  </a:cubicBezTo>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439">
              <a:extLst>
                <a:ext uri="{FF2B5EF4-FFF2-40B4-BE49-F238E27FC236}">
                  <a16:creationId xmlns:a16="http://schemas.microsoft.com/office/drawing/2014/main" id="{414FFAA3-9E76-48C7-B1DF-BA8E26478740}"/>
                </a:ext>
              </a:extLst>
            </p:cNvPr>
            <p:cNvSpPr>
              <a:spLocks/>
            </p:cNvSpPr>
            <p:nvPr/>
          </p:nvSpPr>
          <p:spPr bwMode="auto">
            <a:xfrm>
              <a:off x="11129962" y="4563832"/>
              <a:ext cx="406400" cy="525463"/>
            </a:xfrm>
            <a:custGeom>
              <a:avLst/>
              <a:gdLst>
                <a:gd name="T0" fmla="*/ 55780 w 204"/>
                <a:gd name="T1" fmla="*/ 0 h 264"/>
                <a:gd name="T2" fmla="*/ 406400 w 204"/>
                <a:gd name="T3" fmla="*/ 0 h 264"/>
                <a:gd name="T4" fmla="*/ 406400 w 204"/>
                <a:gd name="T5" fmla="*/ 525463 h 264"/>
                <a:gd name="T6" fmla="*/ 0 w 204"/>
                <a:gd name="T7" fmla="*/ 525463 h 264"/>
                <a:gd name="T8" fmla="*/ 0 w 204"/>
                <a:gd name="T9" fmla="*/ 39808 h 264"/>
                <a:gd name="T10" fmla="*/ 55780 w 204"/>
                <a:gd name="T11" fmla="*/ 0 h 26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4" h="264">
                  <a:moveTo>
                    <a:pt x="28" y="0"/>
                  </a:moveTo>
                  <a:cubicBezTo>
                    <a:pt x="204" y="0"/>
                    <a:pt x="204" y="0"/>
                    <a:pt x="204" y="0"/>
                  </a:cubicBezTo>
                  <a:cubicBezTo>
                    <a:pt x="204" y="264"/>
                    <a:pt x="204" y="264"/>
                    <a:pt x="204" y="264"/>
                  </a:cubicBezTo>
                  <a:cubicBezTo>
                    <a:pt x="0" y="264"/>
                    <a:pt x="0" y="264"/>
                    <a:pt x="0" y="264"/>
                  </a:cubicBezTo>
                  <a:cubicBezTo>
                    <a:pt x="0" y="20"/>
                    <a:pt x="0" y="20"/>
                    <a:pt x="0" y="20"/>
                  </a:cubicBezTo>
                  <a:cubicBezTo>
                    <a:pt x="0" y="1"/>
                    <a:pt x="28" y="0"/>
                    <a:pt x="28" y="0"/>
                  </a:cubicBezTo>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440">
              <a:extLst>
                <a:ext uri="{FF2B5EF4-FFF2-40B4-BE49-F238E27FC236}">
                  <a16:creationId xmlns:a16="http://schemas.microsoft.com/office/drawing/2014/main" id="{9CE1C163-53B0-4F63-82D7-9E440D169D8A}"/>
                </a:ext>
              </a:extLst>
            </p:cNvPr>
            <p:cNvSpPr>
              <a:spLocks/>
            </p:cNvSpPr>
            <p:nvPr/>
          </p:nvSpPr>
          <p:spPr bwMode="auto">
            <a:xfrm>
              <a:off x="10725150" y="4563832"/>
              <a:ext cx="404812" cy="525463"/>
            </a:xfrm>
            <a:custGeom>
              <a:avLst/>
              <a:gdLst>
                <a:gd name="T0" fmla="*/ 349250 w 204"/>
                <a:gd name="T1" fmla="*/ 0 h 264"/>
                <a:gd name="T2" fmla="*/ 349250 w 204"/>
                <a:gd name="T3" fmla="*/ 491626 h 264"/>
                <a:gd name="T4" fmla="*/ 11906 w 204"/>
                <a:gd name="T5" fmla="*/ 491626 h 264"/>
                <a:gd name="T6" fmla="*/ 11906 w 204"/>
                <a:gd name="T7" fmla="*/ 0 h 264"/>
                <a:gd name="T8" fmla="*/ 0 w 204"/>
                <a:gd name="T9" fmla="*/ 0 h 264"/>
                <a:gd name="T10" fmla="*/ 0 w 204"/>
                <a:gd name="T11" fmla="*/ 525463 h 264"/>
                <a:gd name="T12" fmla="*/ 404812 w 204"/>
                <a:gd name="T13" fmla="*/ 525463 h 264"/>
                <a:gd name="T14" fmla="*/ 404812 w 204"/>
                <a:gd name="T15" fmla="*/ 39808 h 264"/>
                <a:gd name="T16" fmla="*/ 349250 w 204"/>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264">
                  <a:moveTo>
                    <a:pt x="176" y="0"/>
                  </a:moveTo>
                  <a:cubicBezTo>
                    <a:pt x="176" y="247"/>
                    <a:pt x="176" y="247"/>
                    <a:pt x="176" y="247"/>
                  </a:cubicBezTo>
                  <a:cubicBezTo>
                    <a:pt x="6" y="247"/>
                    <a:pt x="6" y="247"/>
                    <a:pt x="6" y="247"/>
                  </a:cubicBezTo>
                  <a:cubicBezTo>
                    <a:pt x="6" y="0"/>
                    <a:pt x="6" y="0"/>
                    <a:pt x="6" y="0"/>
                  </a:cubicBezTo>
                  <a:cubicBezTo>
                    <a:pt x="0" y="0"/>
                    <a:pt x="0" y="0"/>
                    <a:pt x="0" y="0"/>
                  </a:cubicBezTo>
                  <a:cubicBezTo>
                    <a:pt x="0" y="264"/>
                    <a:pt x="0" y="264"/>
                    <a:pt x="0" y="264"/>
                  </a:cubicBezTo>
                  <a:cubicBezTo>
                    <a:pt x="204" y="264"/>
                    <a:pt x="204" y="264"/>
                    <a:pt x="204" y="264"/>
                  </a:cubicBezTo>
                  <a:cubicBezTo>
                    <a:pt x="204" y="20"/>
                    <a:pt x="204" y="20"/>
                    <a:pt x="204" y="20"/>
                  </a:cubicBezTo>
                  <a:cubicBezTo>
                    <a:pt x="204" y="20"/>
                    <a:pt x="204" y="0"/>
                    <a:pt x="1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441">
              <a:extLst>
                <a:ext uri="{FF2B5EF4-FFF2-40B4-BE49-F238E27FC236}">
                  <a16:creationId xmlns:a16="http://schemas.microsoft.com/office/drawing/2014/main" id="{79C8564F-BD32-4C33-8036-76734EB90A2C}"/>
                </a:ext>
              </a:extLst>
            </p:cNvPr>
            <p:cNvSpPr>
              <a:spLocks noEditPoints="1"/>
            </p:cNvSpPr>
            <p:nvPr/>
          </p:nvSpPr>
          <p:spPr bwMode="auto">
            <a:xfrm>
              <a:off x="11129962" y="4563832"/>
              <a:ext cx="57150" cy="39688"/>
            </a:xfrm>
            <a:custGeom>
              <a:avLst/>
              <a:gdLst>
                <a:gd name="T0" fmla="*/ 0 w 28"/>
                <a:gd name="T1" fmla="*/ 39688 h 20"/>
                <a:gd name="T2" fmla="*/ 0 w 28"/>
                <a:gd name="T3" fmla="*/ 39688 h 20"/>
                <a:gd name="T4" fmla="*/ 0 w 28"/>
                <a:gd name="T5" fmla="*/ 39688 h 20"/>
                <a:gd name="T6" fmla="*/ 0 w 28"/>
                <a:gd name="T7" fmla="*/ 39688 h 20"/>
                <a:gd name="T8" fmla="*/ 57150 w 28"/>
                <a:gd name="T9" fmla="*/ 0 h 20"/>
                <a:gd name="T10" fmla="*/ 10205 w 28"/>
                <a:gd name="T11" fmla="*/ 15875 h 20"/>
                <a:gd name="T12" fmla="*/ 57150 w 28"/>
                <a:gd name="T13" fmla="*/ 0 h 20"/>
                <a:gd name="T14" fmla="*/ 57150 w 28"/>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20">
                  <a:moveTo>
                    <a:pt x="0" y="20"/>
                  </a:moveTo>
                  <a:cubicBezTo>
                    <a:pt x="0" y="20"/>
                    <a:pt x="0" y="20"/>
                    <a:pt x="0" y="20"/>
                  </a:cubicBezTo>
                  <a:cubicBezTo>
                    <a:pt x="0" y="20"/>
                    <a:pt x="0" y="20"/>
                    <a:pt x="0" y="20"/>
                  </a:cubicBezTo>
                  <a:cubicBezTo>
                    <a:pt x="0" y="20"/>
                    <a:pt x="0" y="20"/>
                    <a:pt x="0" y="20"/>
                  </a:cubicBezTo>
                  <a:moveTo>
                    <a:pt x="28" y="0"/>
                  </a:moveTo>
                  <a:cubicBezTo>
                    <a:pt x="15" y="0"/>
                    <a:pt x="9" y="4"/>
                    <a:pt x="5" y="8"/>
                  </a:cubicBezTo>
                  <a:cubicBezTo>
                    <a:pt x="13" y="0"/>
                    <a:pt x="28" y="0"/>
                    <a:pt x="28" y="0"/>
                  </a:cubicBezTo>
                  <a:cubicBezTo>
                    <a:pt x="28" y="0"/>
                    <a:pt x="28" y="0"/>
                    <a:pt x="28" y="0"/>
                  </a:cubicBezTo>
                </a:path>
              </a:pathLst>
            </a:custGeom>
            <a:solidFill>
              <a:srgbClr val="74899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442">
              <a:extLst>
                <a:ext uri="{FF2B5EF4-FFF2-40B4-BE49-F238E27FC236}">
                  <a16:creationId xmlns:a16="http://schemas.microsoft.com/office/drawing/2014/main" id="{02E4B7FD-735B-45B8-937C-8DA2D1A2390A}"/>
                </a:ext>
              </a:extLst>
            </p:cNvPr>
            <p:cNvSpPr>
              <a:spLocks/>
            </p:cNvSpPr>
            <p:nvPr/>
          </p:nvSpPr>
          <p:spPr bwMode="auto">
            <a:xfrm>
              <a:off x="11129962" y="4563832"/>
              <a:ext cx="406400" cy="525463"/>
            </a:xfrm>
            <a:custGeom>
              <a:avLst/>
              <a:gdLst>
                <a:gd name="T0" fmla="*/ 406400 w 204"/>
                <a:gd name="T1" fmla="*/ 0 h 264"/>
                <a:gd name="T2" fmla="*/ 394447 w 204"/>
                <a:gd name="T3" fmla="*/ 0 h 264"/>
                <a:gd name="T4" fmla="*/ 394447 w 204"/>
                <a:gd name="T5" fmla="*/ 491626 h 264"/>
                <a:gd name="T6" fmla="*/ 55780 w 204"/>
                <a:gd name="T7" fmla="*/ 491626 h 264"/>
                <a:gd name="T8" fmla="*/ 55780 w 204"/>
                <a:gd name="T9" fmla="*/ 0 h 264"/>
                <a:gd name="T10" fmla="*/ 9961 w 204"/>
                <a:gd name="T11" fmla="*/ 15923 h 264"/>
                <a:gd name="T12" fmla="*/ 0 w 204"/>
                <a:gd name="T13" fmla="*/ 39808 h 264"/>
                <a:gd name="T14" fmla="*/ 0 w 204"/>
                <a:gd name="T15" fmla="*/ 39808 h 264"/>
                <a:gd name="T16" fmla="*/ 0 w 204"/>
                <a:gd name="T17" fmla="*/ 525463 h 264"/>
                <a:gd name="T18" fmla="*/ 406400 w 204"/>
                <a:gd name="T19" fmla="*/ 525463 h 264"/>
                <a:gd name="T20" fmla="*/ 406400 w 204"/>
                <a:gd name="T21" fmla="*/ 0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4" h="264">
                  <a:moveTo>
                    <a:pt x="204" y="0"/>
                  </a:moveTo>
                  <a:cubicBezTo>
                    <a:pt x="198" y="0"/>
                    <a:pt x="198" y="0"/>
                    <a:pt x="198" y="0"/>
                  </a:cubicBezTo>
                  <a:cubicBezTo>
                    <a:pt x="198" y="247"/>
                    <a:pt x="198" y="247"/>
                    <a:pt x="198" y="247"/>
                  </a:cubicBezTo>
                  <a:cubicBezTo>
                    <a:pt x="28" y="247"/>
                    <a:pt x="28" y="247"/>
                    <a:pt x="28" y="247"/>
                  </a:cubicBezTo>
                  <a:cubicBezTo>
                    <a:pt x="28" y="0"/>
                    <a:pt x="28" y="0"/>
                    <a:pt x="28" y="0"/>
                  </a:cubicBezTo>
                  <a:cubicBezTo>
                    <a:pt x="28" y="0"/>
                    <a:pt x="13" y="0"/>
                    <a:pt x="5" y="8"/>
                  </a:cubicBezTo>
                  <a:cubicBezTo>
                    <a:pt x="0" y="13"/>
                    <a:pt x="0" y="19"/>
                    <a:pt x="0" y="20"/>
                  </a:cubicBezTo>
                  <a:cubicBezTo>
                    <a:pt x="0" y="20"/>
                    <a:pt x="0" y="20"/>
                    <a:pt x="0" y="20"/>
                  </a:cubicBezTo>
                  <a:cubicBezTo>
                    <a:pt x="0" y="264"/>
                    <a:pt x="0" y="264"/>
                    <a:pt x="0" y="264"/>
                  </a:cubicBezTo>
                  <a:cubicBezTo>
                    <a:pt x="204" y="264"/>
                    <a:pt x="204" y="264"/>
                    <a:pt x="204" y="264"/>
                  </a:cubicBezTo>
                  <a:cubicBezTo>
                    <a:pt x="204" y="0"/>
                    <a:pt x="204" y="0"/>
                    <a:pt x="204"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443">
              <a:extLst>
                <a:ext uri="{FF2B5EF4-FFF2-40B4-BE49-F238E27FC236}">
                  <a16:creationId xmlns:a16="http://schemas.microsoft.com/office/drawing/2014/main" id="{3F83E58F-3737-4BAD-B902-9E6C84ED38CF}"/>
                </a:ext>
              </a:extLst>
            </p:cNvPr>
            <p:cNvSpPr>
              <a:spLocks/>
            </p:cNvSpPr>
            <p:nvPr/>
          </p:nvSpPr>
          <p:spPr bwMode="auto">
            <a:xfrm>
              <a:off x="10725150" y="5055957"/>
              <a:ext cx="404812" cy="33338"/>
            </a:xfrm>
            <a:custGeom>
              <a:avLst/>
              <a:gdLst>
                <a:gd name="T0" fmla="*/ 0 w 204"/>
                <a:gd name="T1" fmla="*/ 33338 h 17"/>
                <a:gd name="T2" fmla="*/ 11906 w 204"/>
                <a:gd name="T3" fmla="*/ 0 h 17"/>
                <a:gd name="T4" fmla="*/ 349250 w 204"/>
                <a:gd name="T5" fmla="*/ 0 h 17"/>
                <a:gd name="T6" fmla="*/ 404812 w 204"/>
                <a:gd name="T7" fmla="*/ 33338 h 17"/>
                <a:gd name="T8" fmla="*/ 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0" y="17"/>
                  </a:moveTo>
                  <a:cubicBezTo>
                    <a:pt x="6" y="0"/>
                    <a:pt x="6" y="0"/>
                    <a:pt x="6" y="0"/>
                  </a:cubicBezTo>
                  <a:cubicBezTo>
                    <a:pt x="176" y="0"/>
                    <a:pt x="176" y="0"/>
                    <a:pt x="176" y="0"/>
                  </a:cubicBezTo>
                  <a:cubicBezTo>
                    <a:pt x="176" y="0"/>
                    <a:pt x="197" y="4"/>
                    <a:pt x="204" y="17"/>
                  </a:cubicBezTo>
                  <a:lnTo>
                    <a:pt x="0" y="1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444">
              <a:extLst>
                <a:ext uri="{FF2B5EF4-FFF2-40B4-BE49-F238E27FC236}">
                  <a16:creationId xmlns:a16="http://schemas.microsoft.com/office/drawing/2014/main" id="{9721794C-461A-4B6E-9B0E-A9E51B0AAB00}"/>
                </a:ext>
              </a:extLst>
            </p:cNvPr>
            <p:cNvSpPr>
              <a:spLocks/>
            </p:cNvSpPr>
            <p:nvPr/>
          </p:nvSpPr>
          <p:spPr bwMode="auto">
            <a:xfrm>
              <a:off x="11129962" y="5055957"/>
              <a:ext cx="406400" cy="33338"/>
            </a:xfrm>
            <a:custGeom>
              <a:avLst/>
              <a:gdLst>
                <a:gd name="T0" fmla="*/ 406400 w 204"/>
                <a:gd name="T1" fmla="*/ 33338 h 17"/>
                <a:gd name="T2" fmla="*/ 394447 w 204"/>
                <a:gd name="T3" fmla="*/ 0 h 17"/>
                <a:gd name="T4" fmla="*/ 55780 w 204"/>
                <a:gd name="T5" fmla="*/ 0 h 17"/>
                <a:gd name="T6" fmla="*/ 0 w 204"/>
                <a:gd name="T7" fmla="*/ 33338 h 17"/>
                <a:gd name="T8" fmla="*/ 406400 w 204"/>
                <a:gd name="T9" fmla="*/ 3333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17">
                  <a:moveTo>
                    <a:pt x="204" y="17"/>
                  </a:moveTo>
                  <a:cubicBezTo>
                    <a:pt x="198" y="0"/>
                    <a:pt x="198" y="0"/>
                    <a:pt x="198" y="0"/>
                  </a:cubicBezTo>
                  <a:cubicBezTo>
                    <a:pt x="28" y="0"/>
                    <a:pt x="28" y="0"/>
                    <a:pt x="28" y="0"/>
                  </a:cubicBezTo>
                  <a:cubicBezTo>
                    <a:pt x="28" y="0"/>
                    <a:pt x="7" y="4"/>
                    <a:pt x="0" y="17"/>
                  </a:cubicBezTo>
                  <a:lnTo>
                    <a:pt x="204" y="17"/>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Rectangle 445">
              <a:extLst>
                <a:ext uri="{FF2B5EF4-FFF2-40B4-BE49-F238E27FC236}">
                  <a16:creationId xmlns:a16="http://schemas.microsoft.com/office/drawing/2014/main" id="{5A0F3F0A-4CF6-4B9A-B612-644D42995933}"/>
                </a:ext>
              </a:extLst>
            </p:cNvPr>
            <p:cNvSpPr>
              <a:spLocks noChangeArrowheads="1"/>
            </p:cNvSpPr>
            <p:nvPr/>
          </p:nvSpPr>
          <p:spPr bwMode="auto">
            <a:xfrm>
              <a:off x="11128375" y="4563832"/>
              <a:ext cx="4762" cy="539750"/>
            </a:xfrm>
            <a:prstGeom prst="rect">
              <a:avLst/>
            </a:prstGeom>
            <a:solidFill>
              <a:srgbClr val="4352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76" name="Freeform 446">
              <a:extLst>
                <a:ext uri="{FF2B5EF4-FFF2-40B4-BE49-F238E27FC236}">
                  <a16:creationId xmlns:a16="http://schemas.microsoft.com/office/drawing/2014/main" id="{28F67F50-3469-4738-8AA7-793935506BB3}"/>
                </a:ext>
              </a:extLst>
            </p:cNvPr>
            <p:cNvSpPr>
              <a:spLocks/>
            </p:cNvSpPr>
            <p:nvPr/>
          </p:nvSpPr>
          <p:spPr bwMode="auto">
            <a:xfrm>
              <a:off x="11128375" y="4563832"/>
              <a:ext cx="4762" cy="539750"/>
            </a:xfrm>
            <a:custGeom>
              <a:avLst/>
              <a:gdLst>
                <a:gd name="T0" fmla="*/ 4762 w 3"/>
                <a:gd name="T1" fmla="*/ 539750 h 340"/>
                <a:gd name="T2" fmla="*/ 4762 w 3"/>
                <a:gd name="T3" fmla="*/ 0 h 340"/>
                <a:gd name="T4" fmla="*/ 0 w 3"/>
                <a:gd name="T5" fmla="*/ 0 h 340"/>
                <a:gd name="T6" fmla="*/ 0 w 3"/>
                <a:gd name="T7" fmla="*/ 539750 h 3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40">
                  <a:moveTo>
                    <a:pt x="3" y="340"/>
                  </a:moveTo>
                  <a:lnTo>
                    <a:pt x="3" y="0"/>
                  </a:lnTo>
                  <a:lnTo>
                    <a:pt x="0" y="0"/>
                  </a:lnTo>
                  <a:lnTo>
                    <a:pt x="0" y="3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47">
              <a:extLst>
                <a:ext uri="{FF2B5EF4-FFF2-40B4-BE49-F238E27FC236}">
                  <a16:creationId xmlns:a16="http://schemas.microsoft.com/office/drawing/2014/main" id="{A154F3F7-9660-437A-86CF-DAFE7D0BA50B}"/>
                </a:ext>
              </a:extLst>
            </p:cNvPr>
            <p:cNvSpPr>
              <a:spLocks/>
            </p:cNvSpPr>
            <p:nvPr/>
          </p:nvSpPr>
          <p:spPr bwMode="auto">
            <a:xfrm>
              <a:off x="10750550" y="4597169"/>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48">
              <a:extLst>
                <a:ext uri="{FF2B5EF4-FFF2-40B4-BE49-F238E27FC236}">
                  <a16:creationId xmlns:a16="http://schemas.microsoft.com/office/drawing/2014/main" id="{F9F4B69D-C28E-4D28-88B4-81F8A113F31D}"/>
                </a:ext>
              </a:extLst>
            </p:cNvPr>
            <p:cNvSpPr>
              <a:spLocks/>
            </p:cNvSpPr>
            <p:nvPr/>
          </p:nvSpPr>
          <p:spPr bwMode="auto">
            <a:xfrm>
              <a:off x="10750550" y="46257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9">
              <a:extLst>
                <a:ext uri="{FF2B5EF4-FFF2-40B4-BE49-F238E27FC236}">
                  <a16:creationId xmlns:a16="http://schemas.microsoft.com/office/drawing/2014/main" id="{5A248860-41CF-4927-AE6B-D952A8036594}"/>
                </a:ext>
              </a:extLst>
            </p:cNvPr>
            <p:cNvSpPr>
              <a:spLocks/>
            </p:cNvSpPr>
            <p:nvPr/>
          </p:nvSpPr>
          <p:spPr bwMode="auto">
            <a:xfrm>
              <a:off x="10750550" y="465590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0">
              <a:extLst>
                <a:ext uri="{FF2B5EF4-FFF2-40B4-BE49-F238E27FC236}">
                  <a16:creationId xmlns:a16="http://schemas.microsoft.com/office/drawing/2014/main" id="{E22676EA-3103-4986-9DD1-377EE41A22C5}"/>
                </a:ext>
              </a:extLst>
            </p:cNvPr>
            <p:cNvSpPr>
              <a:spLocks/>
            </p:cNvSpPr>
            <p:nvPr/>
          </p:nvSpPr>
          <p:spPr bwMode="auto">
            <a:xfrm>
              <a:off x="10750550" y="4682894"/>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51">
              <a:extLst>
                <a:ext uri="{FF2B5EF4-FFF2-40B4-BE49-F238E27FC236}">
                  <a16:creationId xmlns:a16="http://schemas.microsoft.com/office/drawing/2014/main" id="{D4D64F2A-352F-4C59-AEC4-DBB57A216BFB}"/>
                </a:ext>
              </a:extLst>
            </p:cNvPr>
            <p:cNvSpPr>
              <a:spLocks/>
            </p:cNvSpPr>
            <p:nvPr/>
          </p:nvSpPr>
          <p:spPr bwMode="auto">
            <a:xfrm>
              <a:off x="10750550" y="4713057"/>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52">
              <a:extLst>
                <a:ext uri="{FF2B5EF4-FFF2-40B4-BE49-F238E27FC236}">
                  <a16:creationId xmlns:a16="http://schemas.microsoft.com/office/drawing/2014/main" id="{9E155287-E64B-4B69-A404-7C30420A96F5}"/>
                </a:ext>
              </a:extLst>
            </p:cNvPr>
            <p:cNvSpPr>
              <a:spLocks/>
            </p:cNvSpPr>
            <p:nvPr/>
          </p:nvSpPr>
          <p:spPr bwMode="auto">
            <a:xfrm>
              <a:off x="10750550" y="47416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53">
              <a:extLst>
                <a:ext uri="{FF2B5EF4-FFF2-40B4-BE49-F238E27FC236}">
                  <a16:creationId xmlns:a16="http://schemas.microsoft.com/office/drawing/2014/main" id="{36703DA1-CD63-4F71-B8FB-1C7A19DEC3FD}"/>
                </a:ext>
              </a:extLst>
            </p:cNvPr>
            <p:cNvSpPr>
              <a:spLocks/>
            </p:cNvSpPr>
            <p:nvPr/>
          </p:nvSpPr>
          <p:spPr bwMode="auto">
            <a:xfrm>
              <a:off x="10750550" y="47702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454">
              <a:extLst>
                <a:ext uri="{FF2B5EF4-FFF2-40B4-BE49-F238E27FC236}">
                  <a16:creationId xmlns:a16="http://schemas.microsoft.com/office/drawing/2014/main" id="{AF799345-42D9-4B3F-820A-4240DD5FE2FD}"/>
                </a:ext>
              </a:extLst>
            </p:cNvPr>
            <p:cNvSpPr>
              <a:spLocks/>
            </p:cNvSpPr>
            <p:nvPr/>
          </p:nvSpPr>
          <p:spPr bwMode="auto">
            <a:xfrm>
              <a:off x="10750550" y="47987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455">
              <a:extLst>
                <a:ext uri="{FF2B5EF4-FFF2-40B4-BE49-F238E27FC236}">
                  <a16:creationId xmlns:a16="http://schemas.microsoft.com/office/drawing/2014/main" id="{731AB187-11C0-4724-8C18-2258596B7874}"/>
                </a:ext>
              </a:extLst>
            </p:cNvPr>
            <p:cNvSpPr>
              <a:spLocks/>
            </p:cNvSpPr>
            <p:nvPr/>
          </p:nvSpPr>
          <p:spPr bwMode="auto">
            <a:xfrm>
              <a:off x="10750550" y="482894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456">
              <a:extLst>
                <a:ext uri="{FF2B5EF4-FFF2-40B4-BE49-F238E27FC236}">
                  <a16:creationId xmlns:a16="http://schemas.microsoft.com/office/drawing/2014/main" id="{740F57F1-90DA-474D-865F-9DBEEB2B917E}"/>
                </a:ext>
              </a:extLst>
            </p:cNvPr>
            <p:cNvSpPr>
              <a:spLocks/>
            </p:cNvSpPr>
            <p:nvPr/>
          </p:nvSpPr>
          <p:spPr bwMode="auto">
            <a:xfrm>
              <a:off x="10750550" y="4855932"/>
              <a:ext cx="319087" cy="12700"/>
            </a:xfrm>
            <a:custGeom>
              <a:avLst/>
              <a:gdLst>
                <a:gd name="T0" fmla="*/ 315098 w 160"/>
                <a:gd name="T1" fmla="*/ 0 h 6"/>
                <a:gd name="T2" fmla="*/ 3989 w 160"/>
                <a:gd name="T3" fmla="*/ 0 h 6"/>
                <a:gd name="T4" fmla="*/ 0 w 160"/>
                <a:gd name="T5" fmla="*/ 4233 h 6"/>
                <a:gd name="T6" fmla="*/ 0 w 160"/>
                <a:gd name="T7" fmla="*/ 6350 h 6"/>
                <a:gd name="T8" fmla="*/ 3989 w 160"/>
                <a:gd name="T9" fmla="*/ 12700 h 6"/>
                <a:gd name="T10" fmla="*/ 315098 w 160"/>
                <a:gd name="T11" fmla="*/ 12700 h 6"/>
                <a:gd name="T12" fmla="*/ 319087 w 160"/>
                <a:gd name="T13" fmla="*/ 6350 h 6"/>
                <a:gd name="T14" fmla="*/ 319087 w 160"/>
                <a:gd name="T15" fmla="*/ 4233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3"/>
                    <a:pt x="0" y="3"/>
                    <a:pt x="0" y="3"/>
                  </a:cubicBezTo>
                  <a:cubicBezTo>
                    <a:pt x="0" y="5"/>
                    <a:pt x="1" y="6"/>
                    <a:pt x="2" y="6"/>
                  </a:cubicBezTo>
                  <a:cubicBezTo>
                    <a:pt x="158" y="6"/>
                    <a:pt x="158" y="6"/>
                    <a:pt x="158" y="6"/>
                  </a:cubicBezTo>
                  <a:cubicBezTo>
                    <a:pt x="159" y="6"/>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457">
              <a:extLst>
                <a:ext uri="{FF2B5EF4-FFF2-40B4-BE49-F238E27FC236}">
                  <a16:creationId xmlns:a16="http://schemas.microsoft.com/office/drawing/2014/main" id="{1D7E575D-0E89-4B9D-B09E-E5B2CABD3BCB}"/>
                </a:ext>
              </a:extLst>
            </p:cNvPr>
            <p:cNvSpPr>
              <a:spLocks/>
            </p:cNvSpPr>
            <p:nvPr/>
          </p:nvSpPr>
          <p:spPr bwMode="auto">
            <a:xfrm>
              <a:off x="10750550" y="4886094"/>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458">
              <a:extLst>
                <a:ext uri="{FF2B5EF4-FFF2-40B4-BE49-F238E27FC236}">
                  <a16:creationId xmlns:a16="http://schemas.microsoft.com/office/drawing/2014/main" id="{FF69EDFC-F5F6-44BB-B9F3-8C7C4D0461C8}"/>
                </a:ext>
              </a:extLst>
            </p:cNvPr>
            <p:cNvSpPr>
              <a:spLocks/>
            </p:cNvSpPr>
            <p:nvPr/>
          </p:nvSpPr>
          <p:spPr bwMode="auto">
            <a:xfrm>
              <a:off x="10750550" y="4914669"/>
              <a:ext cx="319087" cy="11113"/>
            </a:xfrm>
            <a:custGeom>
              <a:avLst/>
              <a:gdLst>
                <a:gd name="T0" fmla="*/ 315098 w 160"/>
                <a:gd name="T1" fmla="*/ 0 h 6"/>
                <a:gd name="T2" fmla="*/ 3989 w 160"/>
                <a:gd name="T3" fmla="*/ 0 h 6"/>
                <a:gd name="T4" fmla="*/ 0 w 160"/>
                <a:gd name="T5" fmla="*/ 3704 h 6"/>
                <a:gd name="T6" fmla="*/ 0 w 160"/>
                <a:gd name="T7" fmla="*/ 7409 h 6"/>
                <a:gd name="T8" fmla="*/ 3989 w 160"/>
                <a:gd name="T9" fmla="*/ 11113 h 6"/>
                <a:gd name="T10" fmla="*/ 315098 w 160"/>
                <a:gd name="T11" fmla="*/ 11113 h 6"/>
                <a:gd name="T12" fmla="*/ 319087 w 160"/>
                <a:gd name="T13" fmla="*/ 7409 h 6"/>
                <a:gd name="T14" fmla="*/ 319087 w 160"/>
                <a:gd name="T15" fmla="*/ 3704 h 6"/>
                <a:gd name="T16" fmla="*/ 315098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459">
              <a:extLst>
                <a:ext uri="{FF2B5EF4-FFF2-40B4-BE49-F238E27FC236}">
                  <a16:creationId xmlns:a16="http://schemas.microsoft.com/office/drawing/2014/main" id="{1C563FED-4B13-4796-BF16-77CFA1FC07E3}"/>
                </a:ext>
              </a:extLst>
            </p:cNvPr>
            <p:cNvSpPr>
              <a:spLocks/>
            </p:cNvSpPr>
            <p:nvPr/>
          </p:nvSpPr>
          <p:spPr bwMode="auto">
            <a:xfrm>
              <a:off x="10750550" y="494483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460">
              <a:extLst>
                <a:ext uri="{FF2B5EF4-FFF2-40B4-BE49-F238E27FC236}">
                  <a16:creationId xmlns:a16="http://schemas.microsoft.com/office/drawing/2014/main" id="{9DD769F0-85AF-4264-A2AC-46B49AF59DDE}"/>
                </a:ext>
              </a:extLst>
            </p:cNvPr>
            <p:cNvSpPr>
              <a:spLocks/>
            </p:cNvSpPr>
            <p:nvPr/>
          </p:nvSpPr>
          <p:spPr bwMode="auto">
            <a:xfrm>
              <a:off x="10750550" y="4973407"/>
              <a:ext cx="319087" cy="11113"/>
            </a:xfrm>
            <a:custGeom>
              <a:avLst/>
              <a:gdLst>
                <a:gd name="T0" fmla="*/ 315098 w 160"/>
                <a:gd name="T1" fmla="*/ 0 h 5"/>
                <a:gd name="T2" fmla="*/ 3989 w 160"/>
                <a:gd name="T3" fmla="*/ 0 h 5"/>
                <a:gd name="T4" fmla="*/ 0 w 160"/>
                <a:gd name="T5" fmla="*/ 4445 h 5"/>
                <a:gd name="T6" fmla="*/ 0 w 160"/>
                <a:gd name="T7" fmla="*/ 6668 h 5"/>
                <a:gd name="T8" fmla="*/ 3989 w 160"/>
                <a:gd name="T9" fmla="*/ 11113 h 5"/>
                <a:gd name="T10" fmla="*/ 315098 w 160"/>
                <a:gd name="T11" fmla="*/ 11113 h 5"/>
                <a:gd name="T12" fmla="*/ 319087 w 160"/>
                <a:gd name="T13" fmla="*/ 6668 h 5"/>
                <a:gd name="T14" fmla="*/ 319087 w 160"/>
                <a:gd name="T15" fmla="*/ 4445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461">
              <a:extLst>
                <a:ext uri="{FF2B5EF4-FFF2-40B4-BE49-F238E27FC236}">
                  <a16:creationId xmlns:a16="http://schemas.microsoft.com/office/drawing/2014/main" id="{29FE50CD-20A8-4E6A-AE21-21DE44D037DB}"/>
                </a:ext>
              </a:extLst>
            </p:cNvPr>
            <p:cNvSpPr>
              <a:spLocks/>
            </p:cNvSpPr>
            <p:nvPr/>
          </p:nvSpPr>
          <p:spPr bwMode="auto">
            <a:xfrm>
              <a:off x="10750550" y="5001982"/>
              <a:ext cx="319087" cy="9525"/>
            </a:xfrm>
            <a:custGeom>
              <a:avLst/>
              <a:gdLst>
                <a:gd name="T0" fmla="*/ 315098 w 160"/>
                <a:gd name="T1" fmla="*/ 0 h 5"/>
                <a:gd name="T2" fmla="*/ 3989 w 160"/>
                <a:gd name="T3" fmla="*/ 0 h 5"/>
                <a:gd name="T4" fmla="*/ 0 w 160"/>
                <a:gd name="T5" fmla="*/ 3810 h 5"/>
                <a:gd name="T6" fmla="*/ 0 w 160"/>
                <a:gd name="T7" fmla="*/ 5715 h 5"/>
                <a:gd name="T8" fmla="*/ 3989 w 160"/>
                <a:gd name="T9" fmla="*/ 9525 h 5"/>
                <a:gd name="T10" fmla="*/ 315098 w 160"/>
                <a:gd name="T11" fmla="*/ 9525 h 5"/>
                <a:gd name="T12" fmla="*/ 319087 w 160"/>
                <a:gd name="T13" fmla="*/ 5715 h 5"/>
                <a:gd name="T14" fmla="*/ 319087 w 160"/>
                <a:gd name="T15" fmla="*/ 3810 h 5"/>
                <a:gd name="T16" fmla="*/ 315098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462">
              <a:extLst>
                <a:ext uri="{FF2B5EF4-FFF2-40B4-BE49-F238E27FC236}">
                  <a16:creationId xmlns:a16="http://schemas.microsoft.com/office/drawing/2014/main" id="{C96ABF2A-A75B-47CD-84E9-F1A8F0BE067B}"/>
                </a:ext>
              </a:extLst>
            </p:cNvPr>
            <p:cNvSpPr>
              <a:spLocks/>
            </p:cNvSpPr>
            <p:nvPr/>
          </p:nvSpPr>
          <p:spPr bwMode="auto">
            <a:xfrm>
              <a:off x="11195050" y="45955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463">
              <a:extLst>
                <a:ext uri="{FF2B5EF4-FFF2-40B4-BE49-F238E27FC236}">
                  <a16:creationId xmlns:a16="http://schemas.microsoft.com/office/drawing/2014/main" id="{4C7533B8-3418-495C-B1C1-9F18E44ADF9E}"/>
                </a:ext>
              </a:extLst>
            </p:cNvPr>
            <p:cNvSpPr>
              <a:spLocks/>
            </p:cNvSpPr>
            <p:nvPr/>
          </p:nvSpPr>
          <p:spPr bwMode="auto">
            <a:xfrm>
              <a:off x="11195050" y="46257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464">
              <a:extLst>
                <a:ext uri="{FF2B5EF4-FFF2-40B4-BE49-F238E27FC236}">
                  <a16:creationId xmlns:a16="http://schemas.microsoft.com/office/drawing/2014/main" id="{D8B3EBDA-787A-4CFA-A917-EDFA110CAA92}"/>
                </a:ext>
              </a:extLst>
            </p:cNvPr>
            <p:cNvSpPr>
              <a:spLocks/>
            </p:cNvSpPr>
            <p:nvPr/>
          </p:nvSpPr>
          <p:spPr bwMode="auto">
            <a:xfrm>
              <a:off x="11195050" y="46527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5"/>
                    <a:pt x="1" y="5"/>
                    <a:pt x="2" y="5"/>
                  </a:cubicBezTo>
                  <a:cubicBezTo>
                    <a:pt x="158" y="5"/>
                    <a:pt x="158" y="5"/>
                    <a:pt x="158" y="5"/>
                  </a:cubicBezTo>
                  <a:cubicBezTo>
                    <a:pt x="159" y="5"/>
                    <a:pt x="160" y="5"/>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465">
              <a:extLst>
                <a:ext uri="{FF2B5EF4-FFF2-40B4-BE49-F238E27FC236}">
                  <a16:creationId xmlns:a16="http://schemas.microsoft.com/office/drawing/2014/main" id="{5C230FA2-EDBF-49BC-8FB1-60722790AFD8}"/>
                </a:ext>
              </a:extLst>
            </p:cNvPr>
            <p:cNvSpPr>
              <a:spLocks/>
            </p:cNvSpPr>
            <p:nvPr/>
          </p:nvSpPr>
          <p:spPr bwMode="auto">
            <a:xfrm>
              <a:off x="11195050" y="4682894"/>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466">
              <a:extLst>
                <a:ext uri="{FF2B5EF4-FFF2-40B4-BE49-F238E27FC236}">
                  <a16:creationId xmlns:a16="http://schemas.microsoft.com/office/drawing/2014/main" id="{5E753390-6D54-4F04-AF55-2BC06233791F}"/>
                </a:ext>
              </a:extLst>
            </p:cNvPr>
            <p:cNvSpPr>
              <a:spLocks/>
            </p:cNvSpPr>
            <p:nvPr/>
          </p:nvSpPr>
          <p:spPr bwMode="auto">
            <a:xfrm>
              <a:off x="11195050" y="4711469"/>
              <a:ext cx="317500" cy="11113"/>
            </a:xfrm>
            <a:custGeom>
              <a:avLst/>
              <a:gdLst>
                <a:gd name="T0" fmla="*/ 313531 w 160"/>
                <a:gd name="T1" fmla="*/ 0 h 6"/>
                <a:gd name="T2" fmla="*/ 3969 w 160"/>
                <a:gd name="T3" fmla="*/ 0 h 6"/>
                <a:gd name="T4" fmla="*/ 0 w 160"/>
                <a:gd name="T5" fmla="*/ 3704 h 6"/>
                <a:gd name="T6" fmla="*/ 0 w 160"/>
                <a:gd name="T7" fmla="*/ 7409 h 6"/>
                <a:gd name="T8" fmla="*/ 3969 w 160"/>
                <a:gd name="T9" fmla="*/ 11113 h 6"/>
                <a:gd name="T10" fmla="*/ 313531 w 160"/>
                <a:gd name="T11" fmla="*/ 11113 h 6"/>
                <a:gd name="T12" fmla="*/ 317500 w 160"/>
                <a:gd name="T13" fmla="*/ 7409 h 6"/>
                <a:gd name="T14" fmla="*/ 317500 w 160"/>
                <a:gd name="T15" fmla="*/ 3704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467">
              <a:extLst>
                <a:ext uri="{FF2B5EF4-FFF2-40B4-BE49-F238E27FC236}">
                  <a16:creationId xmlns:a16="http://schemas.microsoft.com/office/drawing/2014/main" id="{4F19AF63-9935-40DD-BF7C-32ACA938508D}"/>
                </a:ext>
              </a:extLst>
            </p:cNvPr>
            <p:cNvSpPr>
              <a:spLocks/>
            </p:cNvSpPr>
            <p:nvPr/>
          </p:nvSpPr>
          <p:spPr bwMode="auto">
            <a:xfrm>
              <a:off x="11195050" y="47416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468">
              <a:extLst>
                <a:ext uri="{FF2B5EF4-FFF2-40B4-BE49-F238E27FC236}">
                  <a16:creationId xmlns:a16="http://schemas.microsoft.com/office/drawing/2014/main" id="{5D22772E-E5E0-4B45-9B3E-819CA6820DD5}"/>
                </a:ext>
              </a:extLst>
            </p:cNvPr>
            <p:cNvSpPr>
              <a:spLocks/>
            </p:cNvSpPr>
            <p:nvPr/>
          </p:nvSpPr>
          <p:spPr bwMode="auto">
            <a:xfrm>
              <a:off x="11195050" y="4768619"/>
              <a:ext cx="317500" cy="12700"/>
            </a:xfrm>
            <a:custGeom>
              <a:avLst/>
              <a:gdLst>
                <a:gd name="T0" fmla="*/ 313531 w 160"/>
                <a:gd name="T1" fmla="*/ 0 h 6"/>
                <a:gd name="T2" fmla="*/ 3969 w 160"/>
                <a:gd name="T3" fmla="*/ 0 h 6"/>
                <a:gd name="T4" fmla="*/ 0 w 160"/>
                <a:gd name="T5" fmla="*/ 4233 h 6"/>
                <a:gd name="T6" fmla="*/ 0 w 160"/>
                <a:gd name="T7" fmla="*/ 8467 h 6"/>
                <a:gd name="T8" fmla="*/ 3969 w 160"/>
                <a:gd name="T9" fmla="*/ 12700 h 6"/>
                <a:gd name="T10" fmla="*/ 313531 w 160"/>
                <a:gd name="T11" fmla="*/ 12700 h 6"/>
                <a:gd name="T12" fmla="*/ 317500 w 160"/>
                <a:gd name="T13" fmla="*/ 8467 h 6"/>
                <a:gd name="T14" fmla="*/ 317500 w 160"/>
                <a:gd name="T15" fmla="*/ 4233 h 6"/>
                <a:gd name="T16" fmla="*/ 313531 w 160"/>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6">
                  <a:moveTo>
                    <a:pt x="158" y="0"/>
                  </a:moveTo>
                  <a:cubicBezTo>
                    <a:pt x="2" y="0"/>
                    <a:pt x="2" y="0"/>
                    <a:pt x="2" y="0"/>
                  </a:cubicBezTo>
                  <a:cubicBezTo>
                    <a:pt x="1" y="0"/>
                    <a:pt x="0" y="1"/>
                    <a:pt x="0" y="2"/>
                  </a:cubicBezTo>
                  <a:cubicBezTo>
                    <a:pt x="0" y="4"/>
                    <a:pt x="0" y="4"/>
                    <a:pt x="0" y="4"/>
                  </a:cubicBezTo>
                  <a:cubicBezTo>
                    <a:pt x="0" y="5"/>
                    <a:pt x="1" y="6"/>
                    <a:pt x="2" y="6"/>
                  </a:cubicBezTo>
                  <a:cubicBezTo>
                    <a:pt x="158" y="6"/>
                    <a:pt x="158" y="6"/>
                    <a:pt x="158" y="6"/>
                  </a:cubicBezTo>
                  <a:cubicBezTo>
                    <a:pt x="159" y="6"/>
                    <a:pt x="160" y="5"/>
                    <a:pt x="160" y="4"/>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469">
              <a:extLst>
                <a:ext uri="{FF2B5EF4-FFF2-40B4-BE49-F238E27FC236}">
                  <a16:creationId xmlns:a16="http://schemas.microsoft.com/office/drawing/2014/main" id="{0358AB21-1C9F-46F3-AAED-6BF001C656F7}"/>
                </a:ext>
              </a:extLst>
            </p:cNvPr>
            <p:cNvSpPr>
              <a:spLocks/>
            </p:cNvSpPr>
            <p:nvPr/>
          </p:nvSpPr>
          <p:spPr bwMode="auto">
            <a:xfrm>
              <a:off x="11195050" y="47987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470">
              <a:extLst>
                <a:ext uri="{FF2B5EF4-FFF2-40B4-BE49-F238E27FC236}">
                  <a16:creationId xmlns:a16="http://schemas.microsoft.com/office/drawing/2014/main" id="{2E3120BF-4451-4B19-A43E-8678186A84E6}"/>
                </a:ext>
              </a:extLst>
            </p:cNvPr>
            <p:cNvSpPr>
              <a:spLocks/>
            </p:cNvSpPr>
            <p:nvPr/>
          </p:nvSpPr>
          <p:spPr bwMode="auto">
            <a:xfrm>
              <a:off x="11195050" y="482894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471">
              <a:extLst>
                <a:ext uri="{FF2B5EF4-FFF2-40B4-BE49-F238E27FC236}">
                  <a16:creationId xmlns:a16="http://schemas.microsoft.com/office/drawing/2014/main" id="{72DD9868-014A-4F7A-8F2C-15D5B88F040D}"/>
                </a:ext>
              </a:extLst>
            </p:cNvPr>
            <p:cNvSpPr>
              <a:spLocks/>
            </p:cNvSpPr>
            <p:nvPr/>
          </p:nvSpPr>
          <p:spPr bwMode="auto">
            <a:xfrm>
              <a:off x="11195050" y="4855932"/>
              <a:ext cx="317500" cy="11113"/>
            </a:xfrm>
            <a:custGeom>
              <a:avLst/>
              <a:gdLst>
                <a:gd name="T0" fmla="*/ 313531 w 160"/>
                <a:gd name="T1" fmla="*/ 0 h 5"/>
                <a:gd name="T2" fmla="*/ 3969 w 160"/>
                <a:gd name="T3" fmla="*/ 0 h 5"/>
                <a:gd name="T4" fmla="*/ 0 w 160"/>
                <a:gd name="T5" fmla="*/ 4445 h 5"/>
                <a:gd name="T6" fmla="*/ 0 w 160"/>
                <a:gd name="T7" fmla="*/ 6668 h 5"/>
                <a:gd name="T8" fmla="*/ 3969 w 160"/>
                <a:gd name="T9" fmla="*/ 11113 h 5"/>
                <a:gd name="T10" fmla="*/ 313531 w 160"/>
                <a:gd name="T11" fmla="*/ 11113 h 5"/>
                <a:gd name="T12" fmla="*/ 317500 w 160"/>
                <a:gd name="T13" fmla="*/ 6668 h 5"/>
                <a:gd name="T14" fmla="*/ 317500 w 160"/>
                <a:gd name="T15" fmla="*/ 4445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472">
              <a:extLst>
                <a:ext uri="{FF2B5EF4-FFF2-40B4-BE49-F238E27FC236}">
                  <a16:creationId xmlns:a16="http://schemas.microsoft.com/office/drawing/2014/main" id="{FA91E048-2D3F-4AC4-A34B-A6F226F7F55A}"/>
                </a:ext>
              </a:extLst>
            </p:cNvPr>
            <p:cNvSpPr>
              <a:spLocks/>
            </p:cNvSpPr>
            <p:nvPr/>
          </p:nvSpPr>
          <p:spPr bwMode="auto">
            <a:xfrm>
              <a:off x="11195050" y="4886094"/>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0"/>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0"/>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473">
              <a:extLst>
                <a:ext uri="{FF2B5EF4-FFF2-40B4-BE49-F238E27FC236}">
                  <a16:creationId xmlns:a16="http://schemas.microsoft.com/office/drawing/2014/main" id="{90785E43-0144-4FFA-A010-470730127CA5}"/>
                </a:ext>
              </a:extLst>
            </p:cNvPr>
            <p:cNvSpPr>
              <a:spLocks/>
            </p:cNvSpPr>
            <p:nvPr/>
          </p:nvSpPr>
          <p:spPr bwMode="auto">
            <a:xfrm>
              <a:off x="11195050" y="491466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474">
              <a:extLst>
                <a:ext uri="{FF2B5EF4-FFF2-40B4-BE49-F238E27FC236}">
                  <a16:creationId xmlns:a16="http://schemas.microsoft.com/office/drawing/2014/main" id="{23566EC9-166C-48F4-8853-02C40D2FE416}"/>
                </a:ext>
              </a:extLst>
            </p:cNvPr>
            <p:cNvSpPr>
              <a:spLocks/>
            </p:cNvSpPr>
            <p:nvPr/>
          </p:nvSpPr>
          <p:spPr bwMode="auto">
            <a:xfrm>
              <a:off x="11195050" y="494483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 name="Freeform 475">
              <a:extLst>
                <a:ext uri="{FF2B5EF4-FFF2-40B4-BE49-F238E27FC236}">
                  <a16:creationId xmlns:a16="http://schemas.microsoft.com/office/drawing/2014/main" id="{195D2049-0B59-4C03-B8D6-BF98DE4EA9E5}"/>
                </a:ext>
              </a:extLst>
            </p:cNvPr>
            <p:cNvSpPr>
              <a:spLocks/>
            </p:cNvSpPr>
            <p:nvPr/>
          </p:nvSpPr>
          <p:spPr bwMode="auto">
            <a:xfrm>
              <a:off x="11195050" y="4971819"/>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 name="Freeform 476">
              <a:extLst>
                <a:ext uri="{FF2B5EF4-FFF2-40B4-BE49-F238E27FC236}">
                  <a16:creationId xmlns:a16="http://schemas.microsoft.com/office/drawing/2014/main" id="{4C4DCF23-2202-42AD-87E4-F352D1253C60}"/>
                </a:ext>
              </a:extLst>
            </p:cNvPr>
            <p:cNvSpPr>
              <a:spLocks/>
            </p:cNvSpPr>
            <p:nvPr/>
          </p:nvSpPr>
          <p:spPr bwMode="auto">
            <a:xfrm>
              <a:off x="11195050" y="5001982"/>
              <a:ext cx="317500" cy="9525"/>
            </a:xfrm>
            <a:custGeom>
              <a:avLst/>
              <a:gdLst>
                <a:gd name="T0" fmla="*/ 313531 w 160"/>
                <a:gd name="T1" fmla="*/ 0 h 5"/>
                <a:gd name="T2" fmla="*/ 3969 w 160"/>
                <a:gd name="T3" fmla="*/ 0 h 5"/>
                <a:gd name="T4" fmla="*/ 0 w 160"/>
                <a:gd name="T5" fmla="*/ 3810 h 5"/>
                <a:gd name="T6" fmla="*/ 0 w 160"/>
                <a:gd name="T7" fmla="*/ 5715 h 5"/>
                <a:gd name="T8" fmla="*/ 3969 w 160"/>
                <a:gd name="T9" fmla="*/ 9525 h 5"/>
                <a:gd name="T10" fmla="*/ 313531 w 160"/>
                <a:gd name="T11" fmla="*/ 9525 h 5"/>
                <a:gd name="T12" fmla="*/ 317500 w 160"/>
                <a:gd name="T13" fmla="*/ 5715 h 5"/>
                <a:gd name="T14" fmla="*/ 317500 w 160"/>
                <a:gd name="T15" fmla="*/ 3810 h 5"/>
                <a:gd name="T16" fmla="*/ 313531 w 160"/>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5">
                  <a:moveTo>
                    <a:pt x="158" y="0"/>
                  </a:moveTo>
                  <a:cubicBezTo>
                    <a:pt x="2" y="0"/>
                    <a:pt x="2" y="0"/>
                    <a:pt x="2" y="0"/>
                  </a:cubicBezTo>
                  <a:cubicBezTo>
                    <a:pt x="1" y="0"/>
                    <a:pt x="0" y="1"/>
                    <a:pt x="0" y="2"/>
                  </a:cubicBezTo>
                  <a:cubicBezTo>
                    <a:pt x="0" y="3"/>
                    <a:pt x="0" y="3"/>
                    <a:pt x="0" y="3"/>
                  </a:cubicBezTo>
                  <a:cubicBezTo>
                    <a:pt x="0" y="4"/>
                    <a:pt x="1" y="5"/>
                    <a:pt x="2" y="5"/>
                  </a:cubicBezTo>
                  <a:cubicBezTo>
                    <a:pt x="158" y="5"/>
                    <a:pt x="158" y="5"/>
                    <a:pt x="158" y="5"/>
                  </a:cubicBezTo>
                  <a:cubicBezTo>
                    <a:pt x="159" y="5"/>
                    <a:pt x="160" y="4"/>
                    <a:pt x="160" y="3"/>
                  </a:cubicBezTo>
                  <a:cubicBezTo>
                    <a:pt x="160" y="2"/>
                    <a:pt x="160" y="2"/>
                    <a:pt x="160" y="2"/>
                  </a:cubicBezTo>
                  <a:cubicBezTo>
                    <a:pt x="160" y="1"/>
                    <a:pt x="159" y="0"/>
                    <a:pt x="15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477">
              <a:extLst>
                <a:ext uri="{FF2B5EF4-FFF2-40B4-BE49-F238E27FC236}">
                  <a16:creationId xmlns:a16="http://schemas.microsoft.com/office/drawing/2014/main" id="{82F659C4-9DFA-4823-AA79-C449990F079C}"/>
                </a:ext>
              </a:extLst>
            </p:cNvPr>
            <p:cNvSpPr>
              <a:spLocks/>
            </p:cNvSpPr>
            <p:nvPr/>
          </p:nvSpPr>
          <p:spPr bwMode="auto">
            <a:xfrm>
              <a:off x="11017250" y="5011507"/>
              <a:ext cx="30162" cy="26988"/>
            </a:xfrm>
            <a:custGeom>
              <a:avLst/>
              <a:gdLst>
                <a:gd name="T0" fmla="*/ 23812 w 19"/>
                <a:gd name="T1" fmla="*/ 3175 h 17"/>
                <a:gd name="T2" fmla="*/ 23812 w 19"/>
                <a:gd name="T3" fmla="*/ 3175 h 17"/>
                <a:gd name="T4" fmla="*/ 30162 w 19"/>
                <a:gd name="T5" fmla="*/ 0 h 17"/>
                <a:gd name="T6" fmla="*/ 1587 w 19"/>
                <a:gd name="T7" fmla="*/ 26988 h 17"/>
                <a:gd name="T8" fmla="*/ 0 w 19"/>
                <a:gd name="T9" fmla="*/ 26988 h 17"/>
                <a:gd name="T10" fmla="*/ 23812 w 19"/>
                <a:gd name="T11" fmla="*/ 3175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17">
                  <a:moveTo>
                    <a:pt x="15" y="2"/>
                  </a:moveTo>
                  <a:lnTo>
                    <a:pt x="15" y="2"/>
                  </a:lnTo>
                  <a:lnTo>
                    <a:pt x="19" y="0"/>
                  </a:lnTo>
                  <a:lnTo>
                    <a:pt x="1" y="17"/>
                  </a:lnTo>
                  <a:lnTo>
                    <a:pt x="0" y="17"/>
                  </a:lnTo>
                  <a:lnTo>
                    <a:pt x="15" y="2"/>
                  </a:lnTo>
                  <a:close/>
                </a:path>
              </a:pathLst>
            </a:custGeom>
            <a:solidFill>
              <a:srgbClr val="A9A8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478">
              <a:extLst>
                <a:ext uri="{FF2B5EF4-FFF2-40B4-BE49-F238E27FC236}">
                  <a16:creationId xmlns:a16="http://schemas.microsoft.com/office/drawing/2014/main" id="{3496297F-93E4-4773-BE47-A509BB5BB4E7}"/>
                </a:ext>
              </a:extLst>
            </p:cNvPr>
            <p:cNvSpPr>
              <a:spLocks/>
            </p:cNvSpPr>
            <p:nvPr/>
          </p:nvSpPr>
          <p:spPr bwMode="auto">
            <a:xfrm>
              <a:off x="9028113" y="3204931"/>
              <a:ext cx="857250" cy="574675"/>
            </a:xfrm>
            <a:custGeom>
              <a:avLst/>
              <a:gdLst>
                <a:gd name="T0" fmla="*/ 825426 w 431"/>
                <a:gd name="T1" fmla="*/ 574675 h 288"/>
                <a:gd name="T2" fmla="*/ 33813 w 431"/>
                <a:gd name="T3" fmla="*/ 574675 h 288"/>
                <a:gd name="T4" fmla="*/ 0 w 431"/>
                <a:gd name="T5" fmla="*/ 540753 h 288"/>
                <a:gd name="T6" fmla="*/ 0 w 431"/>
                <a:gd name="T7" fmla="*/ 33922 h 288"/>
                <a:gd name="T8" fmla="*/ 33813 w 431"/>
                <a:gd name="T9" fmla="*/ 0 h 288"/>
                <a:gd name="T10" fmla="*/ 825426 w 431"/>
                <a:gd name="T11" fmla="*/ 0 h 288"/>
                <a:gd name="T12" fmla="*/ 857250 w 431"/>
                <a:gd name="T13" fmla="*/ 33922 h 288"/>
                <a:gd name="T14" fmla="*/ 857250 w 431"/>
                <a:gd name="T15" fmla="*/ 540753 h 288"/>
                <a:gd name="T16" fmla="*/ 825426 w 431"/>
                <a:gd name="T17" fmla="*/ 574675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1" h="288">
                  <a:moveTo>
                    <a:pt x="415" y="288"/>
                  </a:moveTo>
                  <a:cubicBezTo>
                    <a:pt x="17" y="288"/>
                    <a:pt x="17" y="288"/>
                    <a:pt x="17" y="288"/>
                  </a:cubicBezTo>
                  <a:cubicBezTo>
                    <a:pt x="8" y="288"/>
                    <a:pt x="0" y="280"/>
                    <a:pt x="0" y="271"/>
                  </a:cubicBezTo>
                  <a:cubicBezTo>
                    <a:pt x="0" y="17"/>
                    <a:pt x="0" y="17"/>
                    <a:pt x="0" y="17"/>
                  </a:cubicBezTo>
                  <a:cubicBezTo>
                    <a:pt x="0" y="8"/>
                    <a:pt x="8" y="0"/>
                    <a:pt x="17" y="0"/>
                  </a:cubicBezTo>
                  <a:cubicBezTo>
                    <a:pt x="415" y="0"/>
                    <a:pt x="415" y="0"/>
                    <a:pt x="415" y="0"/>
                  </a:cubicBezTo>
                  <a:cubicBezTo>
                    <a:pt x="424" y="0"/>
                    <a:pt x="431" y="8"/>
                    <a:pt x="431" y="17"/>
                  </a:cubicBezTo>
                  <a:cubicBezTo>
                    <a:pt x="431" y="271"/>
                    <a:pt x="431" y="271"/>
                    <a:pt x="431" y="271"/>
                  </a:cubicBezTo>
                  <a:cubicBezTo>
                    <a:pt x="431" y="280"/>
                    <a:pt x="424" y="288"/>
                    <a:pt x="415" y="288"/>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479">
              <a:extLst>
                <a:ext uri="{FF2B5EF4-FFF2-40B4-BE49-F238E27FC236}">
                  <a16:creationId xmlns:a16="http://schemas.microsoft.com/office/drawing/2014/main" id="{9623416B-6E69-4644-B3F7-FDD4F1A772D1}"/>
                </a:ext>
              </a:extLst>
            </p:cNvPr>
            <p:cNvSpPr>
              <a:spLocks/>
            </p:cNvSpPr>
            <p:nvPr/>
          </p:nvSpPr>
          <p:spPr bwMode="auto">
            <a:xfrm>
              <a:off x="9309100" y="3228744"/>
              <a:ext cx="298450" cy="179388"/>
            </a:xfrm>
            <a:custGeom>
              <a:avLst/>
              <a:gdLst>
                <a:gd name="T0" fmla="*/ 280543 w 150"/>
                <a:gd name="T1" fmla="*/ 179388 h 90"/>
                <a:gd name="T2" fmla="*/ 17907 w 150"/>
                <a:gd name="T3" fmla="*/ 179388 h 90"/>
                <a:gd name="T4" fmla="*/ 0 w 150"/>
                <a:gd name="T5" fmla="*/ 161449 h 90"/>
                <a:gd name="T6" fmla="*/ 0 w 150"/>
                <a:gd name="T7" fmla="*/ 17939 h 90"/>
                <a:gd name="T8" fmla="*/ 17907 w 150"/>
                <a:gd name="T9" fmla="*/ 0 h 90"/>
                <a:gd name="T10" fmla="*/ 280543 w 150"/>
                <a:gd name="T11" fmla="*/ 0 h 90"/>
                <a:gd name="T12" fmla="*/ 298450 w 150"/>
                <a:gd name="T13" fmla="*/ 17939 h 90"/>
                <a:gd name="T14" fmla="*/ 298450 w 150"/>
                <a:gd name="T15" fmla="*/ 161449 h 90"/>
                <a:gd name="T16" fmla="*/ 280543 w 150"/>
                <a:gd name="T17" fmla="*/ 179388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90">
                  <a:moveTo>
                    <a:pt x="141" y="90"/>
                  </a:moveTo>
                  <a:cubicBezTo>
                    <a:pt x="9" y="90"/>
                    <a:pt x="9" y="90"/>
                    <a:pt x="9" y="90"/>
                  </a:cubicBezTo>
                  <a:cubicBezTo>
                    <a:pt x="4" y="90"/>
                    <a:pt x="0" y="86"/>
                    <a:pt x="0" y="81"/>
                  </a:cubicBezTo>
                  <a:cubicBezTo>
                    <a:pt x="0" y="9"/>
                    <a:pt x="0" y="9"/>
                    <a:pt x="0" y="9"/>
                  </a:cubicBezTo>
                  <a:cubicBezTo>
                    <a:pt x="0" y="4"/>
                    <a:pt x="4" y="0"/>
                    <a:pt x="9" y="0"/>
                  </a:cubicBezTo>
                  <a:cubicBezTo>
                    <a:pt x="141" y="0"/>
                    <a:pt x="141" y="0"/>
                    <a:pt x="141" y="0"/>
                  </a:cubicBezTo>
                  <a:cubicBezTo>
                    <a:pt x="146" y="0"/>
                    <a:pt x="150" y="4"/>
                    <a:pt x="150" y="9"/>
                  </a:cubicBezTo>
                  <a:cubicBezTo>
                    <a:pt x="150" y="81"/>
                    <a:pt x="150" y="81"/>
                    <a:pt x="150" y="81"/>
                  </a:cubicBezTo>
                  <a:cubicBezTo>
                    <a:pt x="150" y="86"/>
                    <a:pt x="146" y="90"/>
                    <a:pt x="141" y="90"/>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480">
              <a:extLst>
                <a:ext uri="{FF2B5EF4-FFF2-40B4-BE49-F238E27FC236}">
                  <a16:creationId xmlns:a16="http://schemas.microsoft.com/office/drawing/2014/main" id="{1227BB75-1D11-4C1C-B628-44DB84CEB138}"/>
                </a:ext>
              </a:extLst>
            </p:cNvPr>
            <p:cNvSpPr>
              <a:spLocks/>
            </p:cNvSpPr>
            <p:nvPr/>
          </p:nvSpPr>
          <p:spPr bwMode="auto">
            <a:xfrm>
              <a:off x="9309100" y="3447819"/>
              <a:ext cx="325437" cy="52388"/>
            </a:xfrm>
            <a:custGeom>
              <a:avLst/>
              <a:gdLst>
                <a:gd name="T0" fmla="*/ 313531 w 164"/>
                <a:gd name="T1" fmla="*/ 52388 h 26"/>
                <a:gd name="T2" fmla="*/ 11906 w 164"/>
                <a:gd name="T3" fmla="*/ 52388 h 26"/>
                <a:gd name="T4" fmla="*/ 0 w 164"/>
                <a:gd name="T5" fmla="*/ 40298 h 26"/>
                <a:gd name="T6" fmla="*/ 0 w 164"/>
                <a:gd name="T7" fmla="*/ 12090 h 26"/>
                <a:gd name="T8" fmla="*/ 11906 w 164"/>
                <a:gd name="T9" fmla="*/ 0 h 26"/>
                <a:gd name="T10" fmla="*/ 313531 w 164"/>
                <a:gd name="T11" fmla="*/ 0 h 26"/>
                <a:gd name="T12" fmla="*/ 325437 w 164"/>
                <a:gd name="T13" fmla="*/ 12090 h 26"/>
                <a:gd name="T14" fmla="*/ 325437 w 164"/>
                <a:gd name="T15" fmla="*/ 40298 h 26"/>
                <a:gd name="T16" fmla="*/ 313531 w 164"/>
                <a:gd name="T17" fmla="*/ 5238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 h="26">
                  <a:moveTo>
                    <a:pt x="158" y="26"/>
                  </a:moveTo>
                  <a:cubicBezTo>
                    <a:pt x="6" y="26"/>
                    <a:pt x="6" y="26"/>
                    <a:pt x="6" y="26"/>
                  </a:cubicBezTo>
                  <a:cubicBezTo>
                    <a:pt x="3" y="26"/>
                    <a:pt x="0" y="24"/>
                    <a:pt x="0" y="20"/>
                  </a:cubicBezTo>
                  <a:cubicBezTo>
                    <a:pt x="0" y="6"/>
                    <a:pt x="0" y="6"/>
                    <a:pt x="0" y="6"/>
                  </a:cubicBezTo>
                  <a:cubicBezTo>
                    <a:pt x="0" y="3"/>
                    <a:pt x="3" y="0"/>
                    <a:pt x="6" y="0"/>
                  </a:cubicBezTo>
                  <a:cubicBezTo>
                    <a:pt x="158" y="0"/>
                    <a:pt x="158" y="0"/>
                    <a:pt x="158" y="0"/>
                  </a:cubicBezTo>
                  <a:cubicBezTo>
                    <a:pt x="161" y="0"/>
                    <a:pt x="164" y="3"/>
                    <a:pt x="164" y="6"/>
                  </a:cubicBezTo>
                  <a:cubicBezTo>
                    <a:pt x="164" y="20"/>
                    <a:pt x="164" y="20"/>
                    <a:pt x="164" y="20"/>
                  </a:cubicBezTo>
                  <a:cubicBezTo>
                    <a:pt x="164" y="24"/>
                    <a:pt x="161" y="26"/>
                    <a:pt x="158" y="26"/>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481">
              <a:extLst>
                <a:ext uri="{FF2B5EF4-FFF2-40B4-BE49-F238E27FC236}">
                  <a16:creationId xmlns:a16="http://schemas.microsoft.com/office/drawing/2014/main" id="{E0B05AAC-2288-47B9-947B-8C2B97BC54FD}"/>
                </a:ext>
              </a:extLst>
            </p:cNvPr>
            <p:cNvSpPr>
              <a:spLocks/>
            </p:cNvSpPr>
            <p:nvPr/>
          </p:nvSpPr>
          <p:spPr bwMode="auto">
            <a:xfrm>
              <a:off x="9053513"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482">
              <a:extLst>
                <a:ext uri="{FF2B5EF4-FFF2-40B4-BE49-F238E27FC236}">
                  <a16:creationId xmlns:a16="http://schemas.microsoft.com/office/drawing/2014/main" id="{62148FC8-DE72-46CD-92DF-759F883B962C}"/>
                </a:ext>
              </a:extLst>
            </p:cNvPr>
            <p:cNvSpPr>
              <a:spLocks/>
            </p:cNvSpPr>
            <p:nvPr/>
          </p:nvSpPr>
          <p:spPr bwMode="auto">
            <a:xfrm>
              <a:off x="9139238"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2" y="0"/>
                    <a:pt x="35" y="3"/>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483">
              <a:extLst>
                <a:ext uri="{FF2B5EF4-FFF2-40B4-BE49-F238E27FC236}">
                  <a16:creationId xmlns:a16="http://schemas.microsoft.com/office/drawing/2014/main" id="{C1BB0D9C-D640-4BB3-8F6D-18453D0C741C}"/>
                </a:ext>
              </a:extLst>
            </p:cNvPr>
            <p:cNvSpPr>
              <a:spLocks/>
            </p:cNvSpPr>
            <p:nvPr/>
          </p:nvSpPr>
          <p:spPr bwMode="auto">
            <a:xfrm>
              <a:off x="922337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3"/>
                    <a:pt x="3"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484">
              <a:extLst>
                <a:ext uri="{FF2B5EF4-FFF2-40B4-BE49-F238E27FC236}">
                  <a16:creationId xmlns:a16="http://schemas.microsoft.com/office/drawing/2014/main" id="{DF023003-BC21-4A15-8AA8-81DAF250DC59}"/>
                </a:ext>
              </a:extLst>
            </p:cNvPr>
            <p:cNvSpPr>
              <a:spLocks/>
            </p:cNvSpPr>
            <p:nvPr/>
          </p:nvSpPr>
          <p:spPr bwMode="auto">
            <a:xfrm>
              <a:off x="9648825"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485">
              <a:extLst>
                <a:ext uri="{FF2B5EF4-FFF2-40B4-BE49-F238E27FC236}">
                  <a16:creationId xmlns:a16="http://schemas.microsoft.com/office/drawing/2014/main" id="{F73E141C-FB66-4355-BCE0-C9655540FBB5}"/>
                </a:ext>
              </a:extLst>
            </p:cNvPr>
            <p:cNvSpPr>
              <a:spLocks/>
            </p:cNvSpPr>
            <p:nvPr/>
          </p:nvSpPr>
          <p:spPr bwMode="auto">
            <a:xfrm>
              <a:off x="9734550" y="344623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3"/>
                    <a:pt x="2" y="0"/>
                    <a:pt x="5" y="0"/>
                  </a:cubicBezTo>
                  <a:cubicBezTo>
                    <a:pt x="30" y="0"/>
                    <a:pt x="30" y="0"/>
                    <a:pt x="30" y="0"/>
                  </a:cubicBezTo>
                  <a:cubicBezTo>
                    <a:pt x="33" y="0"/>
                    <a:pt x="35" y="3"/>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486">
              <a:extLst>
                <a:ext uri="{FF2B5EF4-FFF2-40B4-BE49-F238E27FC236}">
                  <a16:creationId xmlns:a16="http://schemas.microsoft.com/office/drawing/2014/main" id="{003511F0-DC89-4FDA-9718-E5EF983A3DDC}"/>
                </a:ext>
              </a:extLst>
            </p:cNvPr>
            <p:cNvSpPr>
              <a:spLocks/>
            </p:cNvSpPr>
            <p:nvPr/>
          </p:nvSpPr>
          <p:spPr bwMode="auto">
            <a:xfrm>
              <a:off x="9053513"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487">
              <a:extLst>
                <a:ext uri="{FF2B5EF4-FFF2-40B4-BE49-F238E27FC236}">
                  <a16:creationId xmlns:a16="http://schemas.microsoft.com/office/drawing/2014/main" id="{DC0F6578-3595-475E-9AD5-75B4D3B4F161}"/>
                </a:ext>
              </a:extLst>
            </p:cNvPr>
            <p:cNvSpPr>
              <a:spLocks/>
            </p:cNvSpPr>
            <p:nvPr/>
          </p:nvSpPr>
          <p:spPr bwMode="auto">
            <a:xfrm>
              <a:off x="9139238"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488">
              <a:extLst>
                <a:ext uri="{FF2B5EF4-FFF2-40B4-BE49-F238E27FC236}">
                  <a16:creationId xmlns:a16="http://schemas.microsoft.com/office/drawing/2014/main" id="{67CF9CDE-4995-4B9F-8D62-900B279B67A4}"/>
                </a:ext>
              </a:extLst>
            </p:cNvPr>
            <p:cNvSpPr>
              <a:spLocks/>
            </p:cNvSpPr>
            <p:nvPr/>
          </p:nvSpPr>
          <p:spPr bwMode="auto">
            <a:xfrm>
              <a:off x="922337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489">
              <a:extLst>
                <a:ext uri="{FF2B5EF4-FFF2-40B4-BE49-F238E27FC236}">
                  <a16:creationId xmlns:a16="http://schemas.microsoft.com/office/drawing/2014/main" id="{3A670027-6658-4DCE-8ABE-AC70A3057E07}"/>
                </a:ext>
              </a:extLst>
            </p:cNvPr>
            <p:cNvSpPr>
              <a:spLocks/>
            </p:cNvSpPr>
            <p:nvPr/>
          </p:nvSpPr>
          <p:spPr bwMode="auto">
            <a:xfrm>
              <a:off x="9309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490">
              <a:extLst>
                <a:ext uri="{FF2B5EF4-FFF2-40B4-BE49-F238E27FC236}">
                  <a16:creationId xmlns:a16="http://schemas.microsoft.com/office/drawing/2014/main" id="{15C81176-A846-4BE7-9F9A-8CAB49D10D22}"/>
                </a:ext>
              </a:extLst>
            </p:cNvPr>
            <p:cNvSpPr>
              <a:spLocks/>
            </p:cNvSpPr>
            <p:nvPr/>
          </p:nvSpPr>
          <p:spPr bwMode="auto">
            <a:xfrm>
              <a:off x="9394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491">
              <a:extLst>
                <a:ext uri="{FF2B5EF4-FFF2-40B4-BE49-F238E27FC236}">
                  <a16:creationId xmlns:a16="http://schemas.microsoft.com/office/drawing/2014/main" id="{17946089-07BD-41A6-891B-0BD418B94407}"/>
                </a:ext>
              </a:extLst>
            </p:cNvPr>
            <p:cNvSpPr>
              <a:spLocks/>
            </p:cNvSpPr>
            <p:nvPr/>
          </p:nvSpPr>
          <p:spPr bwMode="auto">
            <a:xfrm>
              <a:off x="9480550" y="3514494"/>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4"/>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492">
              <a:extLst>
                <a:ext uri="{FF2B5EF4-FFF2-40B4-BE49-F238E27FC236}">
                  <a16:creationId xmlns:a16="http://schemas.microsoft.com/office/drawing/2014/main" id="{0B3D4920-E209-49D0-875A-C70A9CDA1911}"/>
                </a:ext>
              </a:extLst>
            </p:cNvPr>
            <p:cNvSpPr>
              <a:spLocks/>
            </p:cNvSpPr>
            <p:nvPr/>
          </p:nvSpPr>
          <p:spPr bwMode="auto">
            <a:xfrm>
              <a:off x="956310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4"/>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493">
              <a:extLst>
                <a:ext uri="{FF2B5EF4-FFF2-40B4-BE49-F238E27FC236}">
                  <a16:creationId xmlns:a16="http://schemas.microsoft.com/office/drawing/2014/main" id="{19F2506C-CD1A-4B03-9F9C-60E59F755891}"/>
                </a:ext>
              </a:extLst>
            </p:cNvPr>
            <p:cNvSpPr>
              <a:spLocks/>
            </p:cNvSpPr>
            <p:nvPr/>
          </p:nvSpPr>
          <p:spPr bwMode="auto">
            <a:xfrm>
              <a:off x="9648825"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494">
              <a:extLst>
                <a:ext uri="{FF2B5EF4-FFF2-40B4-BE49-F238E27FC236}">
                  <a16:creationId xmlns:a16="http://schemas.microsoft.com/office/drawing/2014/main" id="{F7FAB2EE-03F2-44A2-915D-0165312B1434}"/>
                </a:ext>
              </a:extLst>
            </p:cNvPr>
            <p:cNvSpPr>
              <a:spLocks/>
            </p:cNvSpPr>
            <p:nvPr/>
          </p:nvSpPr>
          <p:spPr bwMode="auto">
            <a:xfrm>
              <a:off x="9734550" y="3514494"/>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4"/>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4"/>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495">
              <a:extLst>
                <a:ext uri="{FF2B5EF4-FFF2-40B4-BE49-F238E27FC236}">
                  <a16:creationId xmlns:a16="http://schemas.microsoft.com/office/drawing/2014/main" id="{E1EFEC0B-D392-4A41-8E6F-20351406C39E}"/>
                </a:ext>
              </a:extLst>
            </p:cNvPr>
            <p:cNvSpPr>
              <a:spLocks/>
            </p:cNvSpPr>
            <p:nvPr/>
          </p:nvSpPr>
          <p:spPr bwMode="auto">
            <a:xfrm>
              <a:off x="9053513"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496">
              <a:extLst>
                <a:ext uri="{FF2B5EF4-FFF2-40B4-BE49-F238E27FC236}">
                  <a16:creationId xmlns:a16="http://schemas.microsoft.com/office/drawing/2014/main" id="{BDD8E1F4-E450-490B-AD7A-D98A642A9A72}"/>
                </a:ext>
              </a:extLst>
            </p:cNvPr>
            <p:cNvSpPr>
              <a:spLocks/>
            </p:cNvSpPr>
            <p:nvPr/>
          </p:nvSpPr>
          <p:spPr bwMode="auto">
            <a:xfrm>
              <a:off x="9139238"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497">
              <a:extLst>
                <a:ext uri="{FF2B5EF4-FFF2-40B4-BE49-F238E27FC236}">
                  <a16:creationId xmlns:a16="http://schemas.microsoft.com/office/drawing/2014/main" id="{B45B2504-1DAF-4CF7-8A9D-0866F6515198}"/>
                </a:ext>
              </a:extLst>
            </p:cNvPr>
            <p:cNvSpPr>
              <a:spLocks/>
            </p:cNvSpPr>
            <p:nvPr/>
          </p:nvSpPr>
          <p:spPr bwMode="auto">
            <a:xfrm>
              <a:off x="922337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498">
              <a:extLst>
                <a:ext uri="{FF2B5EF4-FFF2-40B4-BE49-F238E27FC236}">
                  <a16:creationId xmlns:a16="http://schemas.microsoft.com/office/drawing/2014/main" id="{5DE1F4D1-B912-43A6-A253-B8934E5C96EF}"/>
                </a:ext>
              </a:extLst>
            </p:cNvPr>
            <p:cNvSpPr>
              <a:spLocks/>
            </p:cNvSpPr>
            <p:nvPr/>
          </p:nvSpPr>
          <p:spPr bwMode="auto">
            <a:xfrm>
              <a:off x="9309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499">
              <a:extLst>
                <a:ext uri="{FF2B5EF4-FFF2-40B4-BE49-F238E27FC236}">
                  <a16:creationId xmlns:a16="http://schemas.microsoft.com/office/drawing/2014/main" id="{64898016-5E3E-4AD7-A192-3D4ECD69FC77}"/>
                </a:ext>
              </a:extLst>
            </p:cNvPr>
            <p:cNvSpPr>
              <a:spLocks/>
            </p:cNvSpPr>
            <p:nvPr/>
          </p:nvSpPr>
          <p:spPr bwMode="auto">
            <a:xfrm>
              <a:off x="9394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500">
              <a:extLst>
                <a:ext uri="{FF2B5EF4-FFF2-40B4-BE49-F238E27FC236}">
                  <a16:creationId xmlns:a16="http://schemas.microsoft.com/office/drawing/2014/main" id="{C9B8EEC7-FB60-4E8E-9053-0571F3515A52}"/>
                </a:ext>
              </a:extLst>
            </p:cNvPr>
            <p:cNvSpPr>
              <a:spLocks/>
            </p:cNvSpPr>
            <p:nvPr/>
          </p:nvSpPr>
          <p:spPr bwMode="auto">
            <a:xfrm>
              <a:off x="9480550" y="3579581"/>
              <a:ext cx="68262" cy="53975"/>
            </a:xfrm>
            <a:custGeom>
              <a:avLst/>
              <a:gdLst>
                <a:gd name="T0" fmla="*/ 58510 w 35"/>
                <a:gd name="T1" fmla="*/ 53975 h 27"/>
                <a:gd name="T2" fmla="*/ 9752 w 35"/>
                <a:gd name="T3" fmla="*/ 53975 h 27"/>
                <a:gd name="T4" fmla="*/ 0 w 35"/>
                <a:gd name="T5" fmla="*/ 43980 h 27"/>
                <a:gd name="T6" fmla="*/ 0 w 35"/>
                <a:gd name="T7" fmla="*/ 9995 h 27"/>
                <a:gd name="T8" fmla="*/ 9752 w 35"/>
                <a:gd name="T9" fmla="*/ 0 h 27"/>
                <a:gd name="T10" fmla="*/ 58510 w 35"/>
                <a:gd name="T11" fmla="*/ 0 h 27"/>
                <a:gd name="T12" fmla="*/ 68262 w 35"/>
                <a:gd name="T13" fmla="*/ 9995 h 27"/>
                <a:gd name="T14" fmla="*/ 68262 w 35"/>
                <a:gd name="T15" fmla="*/ 43980 h 27"/>
                <a:gd name="T16" fmla="*/ 58510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501">
              <a:extLst>
                <a:ext uri="{FF2B5EF4-FFF2-40B4-BE49-F238E27FC236}">
                  <a16:creationId xmlns:a16="http://schemas.microsoft.com/office/drawing/2014/main" id="{DB36392B-5A1F-484A-86EA-84416476957B}"/>
                </a:ext>
              </a:extLst>
            </p:cNvPr>
            <p:cNvSpPr>
              <a:spLocks/>
            </p:cNvSpPr>
            <p:nvPr/>
          </p:nvSpPr>
          <p:spPr bwMode="auto">
            <a:xfrm>
              <a:off x="956310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502">
              <a:extLst>
                <a:ext uri="{FF2B5EF4-FFF2-40B4-BE49-F238E27FC236}">
                  <a16:creationId xmlns:a16="http://schemas.microsoft.com/office/drawing/2014/main" id="{348A6A31-BB12-439C-81CB-665DE17989B4}"/>
                </a:ext>
              </a:extLst>
            </p:cNvPr>
            <p:cNvSpPr>
              <a:spLocks/>
            </p:cNvSpPr>
            <p:nvPr/>
          </p:nvSpPr>
          <p:spPr bwMode="auto">
            <a:xfrm>
              <a:off x="9648825"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503">
              <a:extLst>
                <a:ext uri="{FF2B5EF4-FFF2-40B4-BE49-F238E27FC236}">
                  <a16:creationId xmlns:a16="http://schemas.microsoft.com/office/drawing/2014/main" id="{06FF47FE-0006-4568-BADF-3203E2A7148F}"/>
                </a:ext>
              </a:extLst>
            </p:cNvPr>
            <p:cNvSpPr>
              <a:spLocks/>
            </p:cNvSpPr>
            <p:nvPr/>
          </p:nvSpPr>
          <p:spPr bwMode="auto">
            <a:xfrm>
              <a:off x="9734550" y="3579581"/>
              <a:ext cx="69850" cy="53975"/>
            </a:xfrm>
            <a:custGeom>
              <a:avLst/>
              <a:gdLst>
                <a:gd name="T0" fmla="*/ 59871 w 35"/>
                <a:gd name="T1" fmla="*/ 53975 h 27"/>
                <a:gd name="T2" fmla="*/ 9979 w 35"/>
                <a:gd name="T3" fmla="*/ 53975 h 27"/>
                <a:gd name="T4" fmla="*/ 0 w 35"/>
                <a:gd name="T5" fmla="*/ 43980 h 27"/>
                <a:gd name="T6" fmla="*/ 0 w 35"/>
                <a:gd name="T7" fmla="*/ 9995 h 27"/>
                <a:gd name="T8" fmla="*/ 9979 w 35"/>
                <a:gd name="T9" fmla="*/ 0 h 27"/>
                <a:gd name="T10" fmla="*/ 59871 w 35"/>
                <a:gd name="T11" fmla="*/ 0 h 27"/>
                <a:gd name="T12" fmla="*/ 69850 w 35"/>
                <a:gd name="T13" fmla="*/ 9995 h 27"/>
                <a:gd name="T14" fmla="*/ 69850 w 35"/>
                <a:gd name="T15" fmla="*/ 43980 h 27"/>
                <a:gd name="T16" fmla="*/ 59871 w 35"/>
                <a:gd name="T17" fmla="*/ 5397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504">
              <a:extLst>
                <a:ext uri="{FF2B5EF4-FFF2-40B4-BE49-F238E27FC236}">
                  <a16:creationId xmlns:a16="http://schemas.microsoft.com/office/drawing/2014/main" id="{2906A5D5-2546-4199-8724-AB1E18134B3A}"/>
                </a:ext>
              </a:extLst>
            </p:cNvPr>
            <p:cNvSpPr>
              <a:spLocks/>
            </p:cNvSpPr>
            <p:nvPr/>
          </p:nvSpPr>
          <p:spPr bwMode="auto">
            <a:xfrm>
              <a:off x="9053513"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505">
              <a:extLst>
                <a:ext uri="{FF2B5EF4-FFF2-40B4-BE49-F238E27FC236}">
                  <a16:creationId xmlns:a16="http://schemas.microsoft.com/office/drawing/2014/main" id="{D8D4B75E-9252-4F66-8216-05557A05CCC1}"/>
                </a:ext>
              </a:extLst>
            </p:cNvPr>
            <p:cNvSpPr>
              <a:spLocks/>
            </p:cNvSpPr>
            <p:nvPr/>
          </p:nvSpPr>
          <p:spPr bwMode="auto">
            <a:xfrm>
              <a:off x="9139238"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506">
              <a:extLst>
                <a:ext uri="{FF2B5EF4-FFF2-40B4-BE49-F238E27FC236}">
                  <a16:creationId xmlns:a16="http://schemas.microsoft.com/office/drawing/2014/main" id="{72BB654D-5787-4631-8607-77CBDDC45DAA}"/>
                </a:ext>
              </a:extLst>
            </p:cNvPr>
            <p:cNvSpPr>
              <a:spLocks/>
            </p:cNvSpPr>
            <p:nvPr/>
          </p:nvSpPr>
          <p:spPr bwMode="auto">
            <a:xfrm>
              <a:off x="922337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507">
              <a:extLst>
                <a:ext uri="{FF2B5EF4-FFF2-40B4-BE49-F238E27FC236}">
                  <a16:creationId xmlns:a16="http://schemas.microsoft.com/office/drawing/2014/main" id="{242C656F-389B-4F35-8FAC-AFDD658BBEF7}"/>
                </a:ext>
              </a:extLst>
            </p:cNvPr>
            <p:cNvSpPr>
              <a:spLocks/>
            </p:cNvSpPr>
            <p:nvPr/>
          </p:nvSpPr>
          <p:spPr bwMode="auto">
            <a:xfrm>
              <a:off x="9309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508">
              <a:extLst>
                <a:ext uri="{FF2B5EF4-FFF2-40B4-BE49-F238E27FC236}">
                  <a16:creationId xmlns:a16="http://schemas.microsoft.com/office/drawing/2014/main" id="{5DA265BB-591D-488C-891F-461D91353EE9}"/>
                </a:ext>
              </a:extLst>
            </p:cNvPr>
            <p:cNvSpPr>
              <a:spLocks/>
            </p:cNvSpPr>
            <p:nvPr/>
          </p:nvSpPr>
          <p:spPr bwMode="auto">
            <a:xfrm>
              <a:off x="9394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Freeform 509">
              <a:extLst>
                <a:ext uri="{FF2B5EF4-FFF2-40B4-BE49-F238E27FC236}">
                  <a16:creationId xmlns:a16="http://schemas.microsoft.com/office/drawing/2014/main" id="{3FE96DEE-9CF2-49B4-89CA-2EABEA1D57CC}"/>
                </a:ext>
              </a:extLst>
            </p:cNvPr>
            <p:cNvSpPr>
              <a:spLocks/>
            </p:cNvSpPr>
            <p:nvPr/>
          </p:nvSpPr>
          <p:spPr bwMode="auto">
            <a:xfrm>
              <a:off x="9480550" y="3646256"/>
              <a:ext cx="68262" cy="52388"/>
            </a:xfrm>
            <a:custGeom>
              <a:avLst/>
              <a:gdLst>
                <a:gd name="T0" fmla="*/ 58510 w 35"/>
                <a:gd name="T1" fmla="*/ 52388 h 27"/>
                <a:gd name="T2" fmla="*/ 9752 w 35"/>
                <a:gd name="T3" fmla="*/ 52388 h 27"/>
                <a:gd name="T4" fmla="*/ 0 w 35"/>
                <a:gd name="T5" fmla="*/ 42687 h 27"/>
                <a:gd name="T6" fmla="*/ 0 w 35"/>
                <a:gd name="T7" fmla="*/ 9701 h 27"/>
                <a:gd name="T8" fmla="*/ 9752 w 35"/>
                <a:gd name="T9" fmla="*/ 0 h 27"/>
                <a:gd name="T10" fmla="*/ 58510 w 35"/>
                <a:gd name="T11" fmla="*/ 0 h 27"/>
                <a:gd name="T12" fmla="*/ 68262 w 35"/>
                <a:gd name="T13" fmla="*/ 9701 h 27"/>
                <a:gd name="T14" fmla="*/ 68262 w 35"/>
                <a:gd name="T15" fmla="*/ 42687 h 27"/>
                <a:gd name="T16" fmla="*/ 58510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2" y="0"/>
                    <a:pt x="35" y="2"/>
                    <a:pt x="35" y="5"/>
                  </a:cubicBezTo>
                  <a:cubicBezTo>
                    <a:pt x="35" y="22"/>
                    <a:pt x="35" y="22"/>
                    <a:pt x="35" y="22"/>
                  </a:cubicBezTo>
                  <a:cubicBezTo>
                    <a:pt x="35" y="25"/>
                    <a:pt x="32"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510">
              <a:extLst>
                <a:ext uri="{FF2B5EF4-FFF2-40B4-BE49-F238E27FC236}">
                  <a16:creationId xmlns:a16="http://schemas.microsoft.com/office/drawing/2014/main" id="{E54FE920-FA44-42DD-B4EC-62C58243E5B5}"/>
                </a:ext>
              </a:extLst>
            </p:cNvPr>
            <p:cNvSpPr>
              <a:spLocks/>
            </p:cNvSpPr>
            <p:nvPr/>
          </p:nvSpPr>
          <p:spPr bwMode="auto">
            <a:xfrm>
              <a:off x="956310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3" y="27"/>
                    <a:pt x="0" y="25"/>
                    <a:pt x="0" y="22"/>
                  </a:cubicBezTo>
                  <a:cubicBezTo>
                    <a:pt x="0" y="5"/>
                    <a:pt x="0" y="5"/>
                    <a:pt x="0" y="5"/>
                  </a:cubicBezTo>
                  <a:cubicBezTo>
                    <a:pt x="0" y="2"/>
                    <a:pt x="3"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511">
              <a:extLst>
                <a:ext uri="{FF2B5EF4-FFF2-40B4-BE49-F238E27FC236}">
                  <a16:creationId xmlns:a16="http://schemas.microsoft.com/office/drawing/2014/main" id="{12A50C7A-50C7-4920-AB3C-043230861689}"/>
                </a:ext>
              </a:extLst>
            </p:cNvPr>
            <p:cNvSpPr>
              <a:spLocks/>
            </p:cNvSpPr>
            <p:nvPr/>
          </p:nvSpPr>
          <p:spPr bwMode="auto">
            <a:xfrm>
              <a:off x="9648825"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512">
              <a:extLst>
                <a:ext uri="{FF2B5EF4-FFF2-40B4-BE49-F238E27FC236}">
                  <a16:creationId xmlns:a16="http://schemas.microsoft.com/office/drawing/2014/main" id="{78793A6B-85E2-4744-B035-2E7E66CCC9F7}"/>
                </a:ext>
              </a:extLst>
            </p:cNvPr>
            <p:cNvSpPr>
              <a:spLocks/>
            </p:cNvSpPr>
            <p:nvPr/>
          </p:nvSpPr>
          <p:spPr bwMode="auto">
            <a:xfrm>
              <a:off x="9734550" y="3646256"/>
              <a:ext cx="69850" cy="52388"/>
            </a:xfrm>
            <a:custGeom>
              <a:avLst/>
              <a:gdLst>
                <a:gd name="T0" fmla="*/ 59871 w 35"/>
                <a:gd name="T1" fmla="*/ 52388 h 27"/>
                <a:gd name="T2" fmla="*/ 9979 w 35"/>
                <a:gd name="T3" fmla="*/ 52388 h 27"/>
                <a:gd name="T4" fmla="*/ 0 w 35"/>
                <a:gd name="T5" fmla="*/ 42687 h 27"/>
                <a:gd name="T6" fmla="*/ 0 w 35"/>
                <a:gd name="T7" fmla="*/ 9701 h 27"/>
                <a:gd name="T8" fmla="*/ 9979 w 35"/>
                <a:gd name="T9" fmla="*/ 0 h 27"/>
                <a:gd name="T10" fmla="*/ 59871 w 35"/>
                <a:gd name="T11" fmla="*/ 0 h 27"/>
                <a:gd name="T12" fmla="*/ 69850 w 35"/>
                <a:gd name="T13" fmla="*/ 9701 h 27"/>
                <a:gd name="T14" fmla="*/ 69850 w 35"/>
                <a:gd name="T15" fmla="*/ 42687 h 27"/>
                <a:gd name="T16" fmla="*/ 59871 w 35"/>
                <a:gd name="T17" fmla="*/ 523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27">
                  <a:moveTo>
                    <a:pt x="30" y="27"/>
                  </a:moveTo>
                  <a:cubicBezTo>
                    <a:pt x="5" y="27"/>
                    <a:pt x="5" y="27"/>
                    <a:pt x="5" y="27"/>
                  </a:cubicBezTo>
                  <a:cubicBezTo>
                    <a:pt x="2" y="27"/>
                    <a:pt x="0" y="25"/>
                    <a:pt x="0" y="22"/>
                  </a:cubicBezTo>
                  <a:cubicBezTo>
                    <a:pt x="0" y="5"/>
                    <a:pt x="0" y="5"/>
                    <a:pt x="0" y="5"/>
                  </a:cubicBezTo>
                  <a:cubicBezTo>
                    <a:pt x="0" y="2"/>
                    <a:pt x="2" y="0"/>
                    <a:pt x="5" y="0"/>
                  </a:cubicBezTo>
                  <a:cubicBezTo>
                    <a:pt x="30" y="0"/>
                    <a:pt x="30" y="0"/>
                    <a:pt x="30" y="0"/>
                  </a:cubicBezTo>
                  <a:cubicBezTo>
                    <a:pt x="33" y="0"/>
                    <a:pt x="35" y="2"/>
                    <a:pt x="35" y="5"/>
                  </a:cubicBezTo>
                  <a:cubicBezTo>
                    <a:pt x="35" y="22"/>
                    <a:pt x="35" y="22"/>
                    <a:pt x="35" y="22"/>
                  </a:cubicBezTo>
                  <a:cubicBezTo>
                    <a:pt x="35" y="25"/>
                    <a:pt x="33" y="27"/>
                    <a:pt x="30" y="27"/>
                  </a:cubicBez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513">
              <a:extLst>
                <a:ext uri="{FF2B5EF4-FFF2-40B4-BE49-F238E27FC236}">
                  <a16:creationId xmlns:a16="http://schemas.microsoft.com/office/drawing/2014/main" id="{CFC972F2-B472-4911-A16C-2309DE57B7F8}"/>
                </a:ext>
              </a:extLst>
            </p:cNvPr>
            <p:cNvSpPr>
              <a:spLocks/>
            </p:cNvSpPr>
            <p:nvPr/>
          </p:nvSpPr>
          <p:spPr bwMode="auto">
            <a:xfrm>
              <a:off x="8956675" y="3779606"/>
              <a:ext cx="1003300" cy="198438"/>
            </a:xfrm>
            <a:custGeom>
              <a:avLst/>
              <a:gdLst>
                <a:gd name="T0" fmla="*/ 945570 w 504"/>
                <a:gd name="T1" fmla="*/ 33734 h 100"/>
                <a:gd name="T2" fmla="*/ 887841 w 504"/>
                <a:gd name="T3" fmla="*/ 0 h 100"/>
                <a:gd name="T4" fmla="*/ 501650 w 504"/>
                <a:gd name="T5" fmla="*/ 0 h 100"/>
                <a:gd name="T6" fmla="*/ 115459 w 504"/>
                <a:gd name="T7" fmla="*/ 0 h 100"/>
                <a:gd name="T8" fmla="*/ 57730 w 504"/>
                <a:gd name="T9" fmla="*/ 33734 h 100"/>
                <a:gd name="T10" fmla="*/ 0 w 504"/>
                <a:gd name="T11" fmla="*/ 154782 h 100"/>
                <a:gd name="T12" fmla="*/ 43795 w 504"/>
                <a:gd name="T13" fmla="*/ 198438 h 100"/>
                <a:gd name="T14" fmla="*/ 501650 w 504"/>
                <a:gd name="T15" fmla="*/ 198438 h 100"/>
                <a:gd name="T16" fmla="*/ 959505 w 504"/>
                <a:gd name="T17" fmla="*/ 198438 h 100"/>
                <a:gd name="T18" fmla="*/ 1003300 w 504"/>
                <a:gd name="T19" fmla="*/ 154782 h 100"/>
                <a:gd name="T20" fmla="*/ 945570 w 504"/>
                <a:gd name="T21" fmla="*/ 3373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4" h="100">
                  <a:moveTo>
                    <a:pt x="475" y="17"/>
                  </a:moveTo>
                  <a:cubicBezTo>
                    <a:pt x="467" y="0"/>
                    <a:pt x="458" y="0"/>
                    <a:pt x="446" y="0"/>
                  </a:cubicBezTo>
                  <a:cubicBezTo>
                    <a:pt x="252" y="0"/>
                    <a:pt x="252" y="0"/>
                    <a:pt x="252" y="0"/>
                  </a:cubicBezTo>
                  <a:cubicBezTo>
                    <a:pt x="58" y="0"/>
                    <a:pt x="58" y="0"/>
                    <a:pt x="58" y="0"/>
                  </a:cubicBezTo>
                  <a:cubicBezTo>
                    <a:pt x="46" y="0"/>
                    <a:pt x="37" y="0"/>
                    <a:pt x="29" y="17"/>
                  </a:cubicBezTo>
                  <a:cubicBezTo>
                    <a:pt x="0" y="78"/>
                    <a:pt x="0" y="78"/>
                    <a:pt x="0" y="78"/>
                  </a:cubicBezTo>
                  <a:cubicBezTo>
                    <a:pt x="0" y="90"/>
                    <a:pt x="10" y="100"/>
                    <a:pt x="22" y="100"/>
                  </a:cubicBezTo>
                  <a:cubicBezTo>
                    <a:pt x="252" y="100"/>
                    <a:pt x="252" y="100"/>
                    <a:pt x="252" y="100"/>
                  </a:cubicBezTo>
                  <a:cubicBezTo>
                    <a:pt x="482" y="100"/>
                    <a:pt x="482" y="100"/>
                    <a:pt x="482" y="100"/>
                  </a:cubicBezTo>
                  <a:cubicBezTo>
                    <a:pt x="494" y="100"/>
                    <a:pt x="504" y="90"/>
                    <a:pt x="504" y="78"/>
                  </a:cubicBezTo>
                  <a:lnTo>
                    <a:pt x="475" y="17"/>
                  </a:lnTo>
                  <a:close/>
                </a:path>
              </a:pathLst>
            </a:custGeom>
            <a:solidFill>
              <a:srgbClr val="B0A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514">
              <a:extLst>
                <a:ext uri="{FF2B5EF4-FFF2-40B4-BE49-F238E27FC236}">
                  <a16:creationId xmlns:a16="http://schemas.microsoft.com/office/drawing/2014/main" id="{5744F356-B904-405C-BAFA-28DE8AE4A109}"/>
                </a:ext>
              </a:extLst>
            </p:cNvPr>
            <p:cNvSpPr>
              <a:spLocks/>
            </p:cNvSpPr>
            <p:nvPr/>
          </p:nvSpPr>
          <p:spPr bwMode="auto">
            <a:xfrm>
              <a:off x="8983663" y="3790719"/>
              <a:ext cx="947737" cy="155575"/>
            </a:xfrm>
            <a:custGeom>
              <a:avLst/>
              <a:gdLst>
                <a:gd name="T0" fmla="*/ 874712 w 597"/>
                <a:gd name="T1" fmla="*/ 0 h 98"/>
                <a:gd name="T2" fmla="*/ 474662 w 597"/>
                <a:gd name="T3" fmla="*/ 0 h 98"/>
                <a:gd name="T4" fmla="*/ 69850 w 597"/>
                <a:gd name="T5" fmla="*/ 0 h 98"/>
                <a:gd name="T6" fmla="*/ 0 w 597"/>
                <a:gd name="T7" fmla="*/ 155575 h 98"/>
                <a:gd name="T8" fmla="*/ 474662 w 597"/>
                <a:gd name="T9" fmla="*/ 155575 h 98"/>
                <a:gd name="T10" fmla="*/ 947737 w 597"/>
                <a:gd name="T11" fmla="*/ 155575 h 98"/>
                <a:gd name="T12" fmla="*/ 874712 w 597"/>
                <a:gd name="T13" fmla="*/ 0 h 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7" h="98">
                  <a:moveTo>
                    <a:pt x="551" y="0"/>
                  </a:moveTo>
                  <a:lnTo>
                    <a:pt x="299" y="0"/>
                  </a:lnTo>
                  <a:lnTo>
                    <a:pt x="44" y="0"/>
                  </a:lnTo>
                  <a:lnTo>
                    <a:pt x="0" y="98"/>
                  </a:lnTo>
                  <a:lnTo>
                    <a:pt x="299" y="98"/>
                  </a:lnTo>
                  <a:lnTo>
                    <a:pt x="597" y="98"/>
                  </a:lnTo>
                  <a:lnTo>
                    <a:pt x="5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5" name="Freeform 515">
              <a:extLst>
                <a:ext uri="{FF2B5EF4-FFF2-40B4-BE49-F238E27FC236}">
                  <a16:creationId xmlns:a16="http://schemas.microsoft.com/office/drawing/2014/main" id="{1A34DE9D-6D4F-4040-A137-E5B3C01A9E7B}"/>
                </a:ext>
              </a:extLst>
            </p:cNvPr>
            <p:cNvSpPr>
              <a:spLocks/>
            </p:cNvSpPr>
            <p:nvPr/>
          </p:nvSpPr>
          <p:spPr bwMode="auto">
            <a:xfrm>
              <a:off x="8983663" y="3914544"/>
              <a:ext cx="947737" cy="31750"/>
            </a:xfrm>
            <a:custGeom>
              <a:avLst/>
              <a:gdLst>
                <a:gd name="T0" fmla="*/ 0 w 597"/>
                <a:gd name="T1" fmla="*/ 31750 h 20"/>
                <a:gd name="T2" fmla="*/ 14287 w 597"/>
                <a:gd name="T3" fmla="*/ 0 h 20"/>
                <a:gd name="T4" fmla="*/ 935037 w 597"/>
                <a:gd name="T5" fmla="*/ 0 h 20"/>
                <a:gd name="T6" fmla="*/ 947737 w 597"/>
                <a:gd name="T7" fmla="*/ 31750 h 20"/>
                <a:gd name="T8" fmla="*/ 0 w 597"/>
                <a:gd name="T9" fmla="*/ 3175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7" h="20">
                  <a:moveTo>
                    <a:pt x="0" y="20"/>
                  </a:moveTo>
                  <a:lnTo>
                    <a:pt x="9" y="0"/>
                  </a:lnTo>
                  <a:lnTo>
                    <a:pt x="589" y="0"/>
                  </a:lnTo>
                  <a:lnTo>
                    <a:pt x="597" y="20"/>
                  </a:lnTo>
                  <a:lnTo>
                    <a:pt x="0" y="20"/>
                  </a:ln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6" name="Freeform 516">
              <a:extLst>
                <a:ext uri="{FF2B5EF4-FFF2-40B4-BE49-F238E27FC236}">
                  <a16:creationId xmlns:a16="http://schemas.microsoft.com/office/drawing/2014/main" id="{060D49AA-847F-46F0-A2D0-31EBC2B7FD93}"/>
                </a:ext>
              </a:extLst>
            </p:cNvPr>
            <p:cNvSpPr>
              <a:spLocks/>
            </p:cNvSpPr>
            <p:nvPr/>
          </p:nvSpPr>
          <p:spPr bwMode="auto">
            <a:xfrm>
              <a:off x="9047163" y="3808181"/>
              <a:ext cx="255587" cy="69850"/>
            </a:xfrm>
            <a:custGeom>
              <a:avLst/>
              <a:gdLst>
                <a:gd name="T0" fmla="*/ 0 w 161"/>
                <a:gd name="T1" fmla="*/ 69850 h 44"/>
                <a:gd name="T2" fmla="*/ 255587 w 161"/>
                <a:gd name="T3" fmla="*/ 69850 h 44"/>
                <a:gd name="T4" fmla="*/ 255587 w 161"/>
                <a:gd name="T5" fmla="*/ 0 h 44"/>
                <a:gd name="T6" fmla="*/ 28575 w 161"/>
                <a:gd name="T7" fmla="*/ 0 h 44"/>
                <a:gd name="T8" fmla="*/ 0 w 161"/>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44">
                  <a:moveTo>
                    <a:pt x="0" y="44"/>
                  </a:moveTo>
                  <a:lnTo>
                    <a:pt x="161" y="44"/>
                  </a:lnTo>
                  <a:lnTo>
                    <a:pt x="161" y="0"/>
                  </a:lnTo>
                  <a:lnTo>
                    <a:pt x="18" y="0"/>
                  </a:lnTo>
                  <a:lnTo>
                    <a:pt x="0" y="44"/>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517">
              <a:extLst>
                <a:ext uri="{FF2B5EF4-FFF2-40B4-BE49-F238E27FC236}">
                  <a16:creationId xmlns:a16="http://schemas.microsoft.com/office/drawing/2014/main" id="{758B2A39-38E2-410D-95EC-6CA6DD57FD21}"/>
                </a:ext>
              </a:extLst>
            </p:cNvPr>
            <p:cNvSpPr>
              <a:spLocks/>
            </p:cNvSpPr>
            <p:nvPr/>
          </p:nvSpPr>
          <p:spPr bwMode="auto">
            <a:xfrm>
              <a:off x="9607550" y="3808181"/>
              <a:ext cx="254000" cy="69850"/>
            </a:xfrm>
            <a:custGeom>
              <a:avLst/>
              <a:gdLst>
                <a:gd name="T0" fmla="*/ 254000 w 160"/>
                <a:gd name="T1" fmla="*/ 69850 h 44"/>
                <a:gd name="T2" fmla="*/ 0 w 160"/>
                <a:gd name="T3" fmla="*/ 69850 h 44"/>
                <a:gd name="T4" fmla="*/ 0 w 160"/>
                <a:gd name="T5" fmla="*/ 0 h 44"/>
                <a:gd name="T6" fmla="*/ 227013 w 160"/>
                <a:gd name="T7" fmla="*/ 0 h 44"/>
                <a:gd name="T8" fmla="*/ 254000 w 160"/>
                <a:gd name="T9" fmla="*/ 6985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44">
                  <a:moveTo>
                    <a:pt x="160" y="44"/>
                  </a:moveTo>
                  <a:lnTo>
                    <a:pt x="0" y="44"/>
                  </a:lnTo>
                  <a:lnTo>
                    <a:pt x="0" y="0"/>
                  </a:lnTo>
                  <a:lnTo>
                    <a:pt x="143" y="0"/>
                  </a:lnTo>
                  <a:lnTo>
                    <a:pt x="160" y="44"/>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Freeform 518">
              <a:extLst>
                <a:ext uri="{FF2B5EF4-FFF2-40B4-BE49-F238E27FC236}">
                  <a16:creationId xmlns:a16="http://schemas.microsoft.com/office/drawing/2014/main" id="{6DDADC11-4559-4D2B-A7EF-2386C447F7A1}"/>
                </a:ext>
              </a:extLst>
            </p:cNvPr>
            <p:cNvSpPr>
              <a:spLocks/>
            </p:cNvSpPr>
            <p:nvPr/>
          </p:nvSpPr>
          <p:spPr bwMode="auto">
            <a:xfrm>
              <a:off x="10983912" y="5022619"/>
              <a:ext cx="504825" cy="950913"/>
            </a:xfrm>
            <a:custGeom>
              <a:avLst/>
              <a:gdLst>
                <a:gd name="T0" fmla="*/ 0 w 254"/>
                <a:gd name="T1" fmla="*/ 372010 h 478"/>
                <a:gd name="T2" fmla="*/ 310050 w 254"/>
                <a:gd name="T3" fmla="*/ 372010 h 478"/>
                <a:gd name="T4" fmla="*/ 190800 w 254"/>
                <a:gd name="T5" fmla="*/ 75596 h 478"/>
                <a:gd name="T6" fmla="*/ 323963 w 254"/>
                <a:gd name="T7" fmla="*/ 0 h 478"/>
                <a:gd name="T8" fmla="*/ 498863 w 254"/>
                <a:gd name="T9" fmla="*/ 358084 h 478"/>
                <a:gd name="T10" fmla="*/ 492900 w 254"/>
                <a:gd name="T11" fmla="*/ 698265 h 478"/>
                <a:gd name="T12" fmla="*/ 314025 w 254"/>
                <a:gd name="T13" fmla="*/ 944945 h 478"/>
                <a:gd name="T14" fmla="*/ 278250 w 254"/>
                <a:gd name="T15" fmla="*/ 944945 h 478"/>
                <a:gd name="T16" fmla="*/ 103350 w 254"/>
                <a:gd name="T17" fmla="*/ 630626 h 478"/>
                <a:gd name="T18" fmla="*/ 0 w 254"/>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187"/>
                  </a:moveTo>
                  <a:cubicBezTo>
                    <a:pt x="156" y="187"/>
                    <a:pt x="156" y="187"/>
                    <a:pt x="156" y="187"/>
                  </a:cubicBezTo>
                  <a:cubicBezTo>
                    <a:pt x="156" y="187"/>
                    <a:pt x="100" y="39"/>
                    <a:pt x="96" y="38"/>
                  </a:cubicBezTo>
                  <a:cubicBezTo>
                    <a:pt x="163" y="0"/>
                    <a:pt x="163" y="0"/>
                    <a:pt x="163" y="0"/>
                  </a:cubicBezTo>
                  <a:cubicBezTo>
                    <a:pt x="163" y="0"/>
                    <a:pt x="249" y="172"/>
                    <a:pt x="251" y="180"/>
                  </a:cubicBezTo>
                  <a:cubicBezTo>
                    <a:pt x="254" y="187"/>
                    <a:pt x="254" y="339"/>
                    <a:pt x="248" y="351"/>
                  </a:cubicBezTo>
                  <a:cubicBezTo>
                    <a:pt x="241" y="364"/>
                    <a:pt x="167" y="473"/>
                    <a:pt x="158" y="475"/>
                  </a:cubicBezTo>
                  <a:cubicBezTo>
                    <a:pt x="149" y="478"/>
                    <a:pt x="140" y="475"/>
                    <a:pt x="140" y="475"/>
                  </a:cubicBezTo>
                  <a:cubicBezTo>
                    <a:pt x="52" y="317"/>
                    <a:pt x="52" y="317"/>
                    <a:pt x="52" y="317"/>
                  </a:cubicBezTo>
                  <a:lnTo>
                    <a:pt x="0"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9" name="Freeform 519">
              <a:extLst>
                <a:ext uri="{FF2B5EF4-FFF2-40B4-BE49-F238E27FC236}">
                  <a16:creationId xmlns:a16="http://schemas.microsoft.com/office/drawing/2014/main" id="{78D5B85D-7CB0-46BF-B14C-11E6C72B71AB}"/>
                </a:ext>
              </a:extLst>
            </p:cNvPr>
            <p:cNvSpPr>
              <a:spLocks/>
            </p:cNvSpPr>
            <p:nvPr/>
          </p:nvSpPr>
          <p:spPr bwMode="auto">
            <a:xfrm>
              <a:off x="11288712" y="5546494"/>
              <a:ext cx="42862" cy="158750"/>
            </a:xfrm>
            <a:custGeom>
              <a:avLst/>
              <a:gdLst>
                <a:gd name="T0" fmla="*/ 17534 w 22"/>
                <a:gd name="T1" fmla="*/ 158750 h 80"/>
                <a:gd name="T2" fmla="*/ 0 w 22"/>
                <a:gd name="T3" fmla="*/ 63500 h 80"/>
                <a:gd name="T4" fmla="*/ 0 w 22"/>
                <a:gd name="T5" fmla="*/ 33734 h 80"/>
                <a:gd name="T6" fmla="*/ 17534 w 22"/>
                <a:gd name="T7" fmla="*/ 95250 h 80"/>
                <a:gd name="T8" fmla="*/ 27276 w 22"/>
                <a:gd name="T9" fmla="*/ 0 h 80"/>
                <a:gd name="T10" fmla="*/ 17534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80"/>
                  </a:moveTo>
                  <a:cubicBezTo>
                    <a:pt x="0" y="32"/>
                    <a:pt x="0" y="32"/>
                    <a:pt x="0" y="32"/>
                  </a:cubicBezTo>
                  <a:cubicBezTo>
                    <a:pt x="0" y="17"/>
                    <a:pt x="0" y="17"/>
                    <a:pt x="0" y="17"/>
                  </a:cubicBezTo>
                  <a:cubicBezTo>
                    <a:pt x="0" y="17"/>
                    <a:pt x="7" y="55"/>
                    <a:pt x="9" y="48"/>
                  </a:cubicBezTo>
                  <a:cubicBezTo>
                    <a:pt x="12" y="42"/>
                    <a:pt x="14" y="0"/>
                    <a:pt x="14" y="0"/>
                  </a:cubicBezTo>
                  <a:cubicBezTo>
                    <a:pt x="14" y="0"/>
                    <a:pt x="22" y="56"/>
                    <a:pt x="9"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0" name="Freeform 520">
              <a:extLst>
                <a:ext uri="{FF2B5EF4-FFF2-40B4-BE49-F238E27FC236}">
                  <a16:creationId xmlns:a16="http://schemas.microsoft.com/office/drawing/2014/main" id="{FA815F40-D588-4BBD-8A6F-EC49F2FA1807}"/>
                </a:ext>
              </a:extLst>
            </p:cNvPr>
            <p:cNvSpPr>
              <a:spLocks/>
            </p:cNvSpPr>
            <p:nvPr/>
          </p:nvSpPr>
          <p:spPr bwMode="auto">
            <a:xfrm>
              <a:off x="11261725" y="5394094"/>
              <a:ext cx="53975" cy="279400"/>
            </a:xfrm>
            <a:custGeom>
              <a:avLst/>
              <a:gdLst>
                <a:gd name="T0" fmla="*/ 31750 w 34"/>
                <a:gd name="T1" fmla="*/ 0 h 176"/>
                <a:gd name="T2" fmla="*/ 53975 w 34"/>
                <a:gd name="T3" fmla="*/ 163513 h 176"/>
                <a:gd name="T4" fmla="*/ 53975 w 34"/>
                <a:gd name="T5" fmla="*/ 279400 h 176"/>
                <a:gd name="T6" fmla="*/ 31750 w 34"/>
                <a:gd name="T7" fmla="*/ 231775 h 176"/>
                <a:gd name="T8" fmla="*/ 0 w 34"/>
                <a:gd name="T9" fmla="*/ 0 h 176"/>
                <a:gd name="T10" fmla="*/ 31750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0"/>
                  </a:moveTo>
                  <a:lnTo>
                    <a:pt x="34" y="103"/>
                  </a:lnTo>
                  <a:lnTo>
                    <a:pt x="34" y="176"/>
                  </a:lnTo>
                  <a:lnTo>
                    <a:pt x="20" y="146"/>
                  </a:lnTo>
                  <a:lnTo>
                    <a:pt x="0" y="0"/>
                  </a:lnTo>
                  <a:lnTo>
                    <a:pt x="20"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521">
              <a:extLst>
                <a:ext uri="{FF2B5EF4-FFF2-40B4-BE49-F238E27FC236}">
                  <a16:creationId xmlns:a16="http://schemas.microsoft.com/office/drawing/2014/main" id="{50E773DA-EB87-4B8C-BEA9-B6E4A0889540}"/>
                </a:ext>
              </a:extLst>
            </p:cNvPr>
            <p:cNvSpPr>
              <a:spLocks/>
            </p:cNvSpPr>
            <p:nvPr/>
          </p:nvSpPr>
          <p:spPr bwMode="auto">
            <a:xfrm>
              <a:off x="11171237" y="5003569"/>
              <a:ext cx="130175" cy="90488"/>
            </a:xfrm>
            <a:custGeom>
              <a:avLst/>
              <a:gdLst>
                <a:gd name="T0" fmla="*/ 9525 w 82"/>
                <a:gd name="T1" fmla="*/ 90488 h 57"/>
                <a:gd name="T2" fmla="*/ 0 w 82"/>
                <a:gd name="T3" fmla="*/ 68263 h 57"/>
                <a:gd name="T4" fmla="*/ 104775 w 82"/>
                <a:gd name="T5" fmla="*/ 11113 h 57"/>
                <a:gd name="T6" fmla="*/ 120650 w 82"/>
                <a:gd name="T7" fmla="*/ 0 h 57"/>
                <a:gd name="T8" fmla="*/ 130175 w 82"/>
                <a:gd name="T9" fmla="*/ 22225 h 57"/>
                <a:gd name="T10" fmla="*/ 9525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57"/>
                  </a:moveTo>
                  <a:lnTo>
                    <a:pt x="0" y="43"/>
                  </a:lnTo>
                  <a:lnTo>
                    <a:pt x="66" y="7"/>
                  </a:lnTo>
                  <a:lnTo>
                    <a:pt x="76" y="0"/>
                  </a:lnTo>
                  <a:lnTo>
                    <a:pt x="82" y="14"/>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Freeform 522">
              <a:extLst>
                <a:ext uri="{FF2B5EF4-FFF2-40B4-BE49-F238E27FC236}">
                  <a16:creationId xmlns:a16="http://schemas.microsoft.com/office/drawing/2014/main" id="{4C91F0EC-620E-4377-A72B-78F8C1E52C93}"/>
                </a:ext>
              </a:extLst>
            </p:cNvPr>
            <p:cNvSpPr>
              <a:spLocks/>
            </p:cNvSpPr>
            <p:nvPr/>
          </p:nvSpPr>
          <p:spPr bwMode="auto">
            <a:xfrm>
              <a:off x="11064875" y="4706707"/>
              <a:ext cx="204787" cy="355600"/>
            </a:xfrm>
            <a:custGeom>
              <a:avLst/>
              <a:gdLst>
                <a:gd name="T0" fmla="*/ 204787 w 103"/>
                <a:gd name="T1" fmla="*/ 309652 h 178"/>
                <a:gd name="T2" fmla="*/ 159058 w 103"/>
                <a:gd name="T3" fmla="*/ 207766 h 178"/>
                <a:gd name="T4" fmla="*/ 127246 w 103"/>
                <a:gd name="T5" fmla="*/ 53939 h 178"/>
                <a:gd name="T6" fmla="*/ 35788 w 103"/>
                <a:gd name="T7" fmla="*/ 7991 h 178"/>
                <a:gd name="T8" fmla="*/ 1988 w 103"/>
                <a:gd name="T9" fmla="*/ 131852 h 178"/>
                <a:gd name="T10" fmla="*/ 37776 w 103"/>
                <a:gd name="T11" fmla="*/ 267699 h 178"/>
                <a:gd name="T12" fmla="*/ 105376 w 103"/>
                <a:gd name="T13" fmla="*/ 329629 h 178"/>
                <a:gd name="T14" fmla="*/ 121282 w 103"/>
                <a:gd name="T15" fmla="*/ 355600 h 178"/>
                <a:gd name="T16" fmla="*/ 204787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155"/>
                  </a:moveTo>
                  <a:cubicBezTo>
                    <a:pt x="102" y="151"/>
                    <a:pt x="80" y="108"/>
                    <a:pt x="80" y="104"/>
                  </a:cubicBezTo>
                  <a:cubicBezTo>
                    <a:pt x="80" y="101"/>
                    <a:pt x="69" y="33"/>
                    <a:pt x="64" y="27"/>
                  </a:cubicBezTo>
                  <a:cubicBezTo>
                    <a:pt x="59" y="22"/>
                    <a:pt x="24" y="0"/>
                    <a:pt x="18" y="4"/>
                  </a:cubicBezTo>
                  <a:cubicBezTo>
                    <a:pt x="12" y="8"/>
                    <a:pt x="0" y="57"/>
                    <a:pt x="1" y="66"/>
                  </a:cubicBezTo>
                  <a:cubicBezTo>
                    <a:pt x="2" y="75"/>
                    <a:pt x="13" y="127"/>
                    <a:pt x="19" y="134"/>
                  </a:cubicBezTo>
                  <a:cubicBezTo>
                    <a:pt x="25" y="142"/>
                    <a:pt x="49" y="163"/>
                    <a:pt x="53" y="165"/>
                  </a:cubicBezTo>
                  <a:cubicBezTo>
                    <a:pt x="57" y="167"/>
                    <a:pt x="61" y="178"/>
                    <a:pt x="61" y="178"/>
                  </a:cubicBezTo>
                  <a:lnTo>
                    <a:pt x="103"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 name="Freeform 523">
              <a:extLst>
                <a:ext uri="{FF2B5EF4-FFF2-40B4-BE49-F238E27FC236}">
                  <a16:creationId xmlns:a16="http://schemas.microsoft.com/office/drawing/2014/main" id="{E38E57DF-2F5C-4DCA-897D-35890E69ECF8}"/>
                </a:ext>
              </a:extLst>
            </p:cNvPr>
            <p:cNvSpPr>
              <a:spLocks/>
            </p:cNvSpPr>
            <p:nvPr/>
          </p:nvSpPr>
          <p:spPr bwMode="auto">
            <a:xfrm>
              <a:off x="10983912" y="5697307"/>
              <a:ext cx="246062" cy="565150"/>
            </a:xfrm>
            <a:custGeom>
              <a:avLst/>
              <a:gdLst>
                <a:gd name="T0" fmla="*/ 0 w 124"/>
                <a:gd name="T1" fmla="*/ 565150 h 284"/>
                <a:gd name="T2" fmla="*/ 220265 w 124"/>
                <a:gd name="T3" fmla="*/ 483561 h 284"/>
                <a:gd name="T4" fmla="*/ 246062 w 124"/>
                <a:gd name="T5" fmla="*/ 288545 h 284"/>
                <a:gd name="T6" fmla="*/ 236140 w 124"/>
                <a:gd name="T7" fmla="*/ 185067 h 284"/>
                <a:gd name="T8" fmla="*/ 0 w 124"/>
                <a:gd name="T9" fmla="*/ 0 h 284"/>
                <a:gd name="T10" fmla="*/ 0 w 124"/>
                <a:gd name="T11" fmla="*/ 56515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284"/>
                  </a:moveTo>
                  <a:cubicBezTo>
                    <a:pt x="6" y="284"/>
                    <a:pt x="100" y="273"/>
                    <a:pt x="111" y="243"/>
                  </a:cubicBezTo>
                  <a:cubicBezTo>
                    <a:pt x="122" y="212"/>
                    <a:pt x="124" y="145"/>
                    <a:pt x="124" y="145"/>
                  </a:cubicBezTo>
                  <a:cubicBezTo>
                    <a:pt x="119" y="93"/>
                    <a:pt x="119" y="93"/>
                    <a:pt x="119" y="93"/>
                  </a:cubicBezTo>
                  <a:cubicBezTo>
                    <a:pt x="119" y="93"/>
                    <a:pt x="59" y="6"/>
                    <a:pt x="0" y="0"/>
                  </a:cubicBezTo>
                  <a:lnTo>
                    <a:pt x="0" y="284"/>
                  </a:lnTo>
                  <a:close/>
                </a:path>
              </a:pathLst>
            </a:custGeom>
            <a:solidFill>
              <a:srgbClr val="7D5C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Freeform 524">
              <a:extLst>
                <a:ext uri="{FF2B5EF4-FFF2-40B4-BE49-F238E27FC236}">
                  <a16:creationId xmlns:a16="http://schemas.microsoft.com/office/drawing/2014/main" id="{7FCEE348-0940-410F-BCF7-0C78D1CEE91B}"/>
                </a:ext>
              </a:extLst>
            </p:cNvPr>
            <p:cNvSpPr>
              <a:spLocks/>
            </p:cNvSpPr>
            <p:nvPr/>
          </p:nvSpPr>
          <p:spPr bwMode="auto">
            <a:xfrm>
              <a:off x="10475912" y="5022619"/>
              <a:ext cx="508000" cy="950913"/>
            </a:xfrm>
            <a:custGeom>
              <a:avLst/>
              <a:gdLst>
                <a:gd name="T0" fmla="*/ 508000 w 255"/>
                <a:gd name="T1" fmla="*/ 372010 h 478"/>
                <a:gd name="T2" fmla="*/ 195231 w 255"/>
                <a:gd name="T3" fmla="*/ 372010 h 478"/>
                <a:gd name="T4" fmla="*/ 314761 w 255"/>
                <a:gd name="T5" fmla="*/ 75596 h 478"/>
                <a:gd name="T6" fmla="*/ 181286 w 255"/>
                <a:gd name="T7" fmla="*/ 0 h 478"/>
                <a:gd name="T8" fmla="*/ 5976 w 255"/>
                <a:gd name="T9" fmla="*/ 358084 h 478"/>
                <a:gd name="T10" fmla="*/ 11953 w 255"/>
                <a:gd name="T11" fmla="*/ 698265 h 478"/>
                <a:gd name="T12" fmla="*/ 191247 w 255"/>
                <a:gd name="T13" fmla="*/ 944945 h 478"/>
                <a:gd name="T14" fmla="*/ 227106 w 255"/>
                <a:gd name="T15" fmla="*/ 944945 h 478"/>
                <a:gd name="T16" fmla="*/ 402416 w 255"/>
                <a:gd name="T17" fmla="*/ 630626 h 478"/>
                <a:gd name="T18" fmla="*/ 508000 w 255"/>
                <a:gd name="T19" fmla="*/ 37201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187"/>
                  </a:moveTo>
                  <a:cubicBezTo>
                    <a:pt x="98" y="187"/>
                    <a:pt x="98" y="187"/>
                    <a:pt x="98" y="187"/>
                  </a:cubicBezTo>
                  <a:cubicBezTo>
                    <a:pt x="98" y="187"/>
                    <a:pt x="155" y="39"/>
                    <a:pt x="158" y="38"/>
                  </a:cubicBezTo>
                  <a:cubicBezTo>
                    <a:pt x="91" y="0"/>
                    <a:pt x="91" y="0"/>
                    <a:pt x="91" y="0"/>
                  </a:cubicBezTo>
                  <a:cubicBezTo>
                    <a:pt x="91" y="0"/>
                    <a:pt x="6" y="172"/>
                    <a:pt x="3" y="180"/>
                  </a:cubicBezTo>
                  <a:cubicBezTo>
                    <a:pt x="0" y="187"/>
                    <a:pt x="0" y="339"/>
                    <a:pt x="6" y="351"/>
                  </a:cubicBezTo>
                  <a:cubicBezTo>
                    <a:pt x="13" y="364"/>
                    <a:pt x="87" y="473"/>
                    <a:pt x="96" y="475"/>
                  </a:cubicBezTo>
                  <a:cubicBezTo>
                    <a:pt x="105" y="478"/>
                    <a:pt x="114" y="475"/>
                    <a:pt x="114" y="475"/>
                  </a:cubicBezTo>
                  <a:cubicBezTo>
                    <a:pt x="202" y="317"/>
                    <a:pt x="202" y="317"/>
                    <a:pt x="202" y="317"/>
                  </a:cubicBezTo>
                  <a:lnTo>
                    <a:pt x="255" y="187"/>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5" name="Freeform 525">
              <a:extLst>
                <a:ext uri="{FF2B5EF4-FFF2-40B4-BE49-F238E27FC236}">
                  <a16:creationId xmlns:a16="http://schemas.microsoft.com/office/drawing/2014/main" id="{E46205C5-BF0B-4516-9CD0-B81F31E05EA2}"/>
                </a:ext>
              </a:extLst>
            </p:cNvPr>
            <p:cNvSpPr>
              <a:spLocks/>
            </p:cNvSpPr>
            <p:nvPr/>
          </p:nvSpPr>
          <p:spPr bwMode="auto">
            <a:xfrm>
              <a:off x="10633075" y="5546494"/>
              <a:ext cx="42862" cy="158750"/>
            </a:xfrm>
            <a:custGeom>
              <a:avLst/>
              <a:gdLst>
                <a:gd name="T0" fmla="*/ 25328 w 22"/>
                <a:gd name="T1" fmla="*/ 158750 h 80"/>
                <a:gd name="T2" fmla="*/ 42862 w 22"/>
                <a:gd name="T3" fmla="*/ 63500 h 80"/>
                <a:gd name="T4" fmla="*/ 42862 w 22"/>
                <a:gd name="T5" fmla="*/ 33734 h 80"/>
                <a:gd name="T6" fmla="*/ 25328 w 22"/>
                <a:gd name="T7" fmla="*/ 95250 h 80"/>
                <a:gd name="T8" fmla="*/ 15586 w 22"/>
                <a:gd name="T9" fmla="*/ 0 h 80"/>
                <a:gd name="T10" fmla="*/ 25328 w 22"/>
                <a:gd name="T11" fmla="*/ 15875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80"/>
                  </a:moveTo>
                  <a:cubicBezTo>
                    <a:pt x="22" y="32"/>
                    <a:pt x="22" y="32"/>
                    <a:pt x="22" y="32"/>
                  </a:cubicBezTo>
                  <a:cubicBezTo>
                    <a:pt x="22" y="17"/>
                    <a:pt x="22" y="17"/>
                    <a:pt x="22" y="17"/>
                  </a:cubicBezTo>
                  <a:cubicBezTo>
                    <a:pt x="22" y="17"/>
                    <a:pt x="15" y="55"/>
                    <a:pt x="13" y="48"/>
                  </a:cubicBezTo>
                  <a:cubicBezTo>
                    <a:pt x="10" y="42"/>
                    <a:pt x="8" y="0"/>
                    <a:pt x="8" y="0"/>
                  </a:cubicBezTo>
                  <a:cubicBezTo>
                    <a:pt x="8" y="0"/>
                    <a:pt x="0" y="56"/>
                    <a:pt x="13" y="8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526">
              <a:extLst>
                <a:ext uri="{FF2B5EF4-FFF2-40B4-BE49-F238E27FC236}">
                  <a16:creationId xmlns:a16="http://schemas.microsoft.com/office/drawing/2014/main" id="{ABA1C73E-4C46-490E-8A80-E7328940729A}"/>
                </a:ext>
              </a:extLst>
            </p:cNvPr>
            <p:cNvSpPr>
              <a:spLocks/>
            </p:cNvSpPr>
            <p:nvPr/>
          </p:nvSpPr>
          <p:spPr bwMode="auto">
            <a:xfrm>
              <a:off x="10648950" y="5394094"/>
              <a:ext cx="53975" cy="279400"/>
            </a:xfrm>
            <a:custGeom>
              <a:avLst/>
              <a:gdLst>
                <a:gd name="T0" fmla="*/ 22225 w 34"/>
                <a:gd name="T1" fmla="*/ 0 h 176"/>
                <a:gd name="T2" fmla="*/ 0 w 34"/>
                <a:gd name="T3" fmla="*/ 163513 h 176"/>
                <a:gd name="T4" fmla="*/ 0 w 34"/>
                <a:gd name="T5" fmla="*/ 279400 h 176"/>
                <a:gd name="T6" fmla="*/ 22225 w 34"/>
                <a:gd name="T7" fmla="*/ 231775 h 176"/>
                <a:gd name="T8" fmla="*/ 53975 w 34"/>
                <a:gd name="T9" fmla="*/ 0 h 176"/>
                <a:gd name="T10" fmla="*/ 22225 w 34"/>
                <a:gd name="T11" fmla="*/ 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0"/>
                  </a:moveTo>
                  <a:lnTo>
                    <a:pt x="0" y="103"/>
                  </a:lnTo>
                  <a:lnTo>
                    <a:pt x="0" y="176"/>
                  </a:lnTo>
                  <a:lnTo>
                    <a:pt x="14" y="146"/>
                  </a:lnTo>
                  <a:lnTo>
                    <a:pt x="34" y="0"/>
                  </a:lnTo>
                  <a:lnTo>
                    <a:pt x="14" y="0"/>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527">
              <a:extLst>
                <a:ext uri="{FF2B5EF4-FFF2-40B4-BE49-F238E27FC236}">
                  <a16:creationId xmlns:a16="http://schemas.microsoft.com/office/drawing/2014/main" id="{BAB74F2E-1A69-4167-8BAD-B185030CC0C3}"/>
                </a:ext>
              </a:extLst>
            </p:cNvPr>
            <p:cNvSpPr>
              <a:spLocks/>
            </p:cNvSpPr>
            <p:nvPr/>
          </p:nvSpPr>
          <p:spPr bwMode="auto">
            <a:xfrm>
              <a:off x="10663237" y="5003569"/>
              <a:ext cx="130175" cy="90488"/>
            </a:xfrm>
            <a:custGeom>
              <a:avLst/>
              <a:gdLst>
                <a:gd name="T0" fmla="*/ 120650 w 82"/>
                <a:gd name="T1" fmla="*/ 90488 h 57"/>
                <a:gd name="T2" fmla="*/ 130175 w 82"/>
                <a:gd name="T3" fmla="*/ 68263 h 57"/>
                <a:gd name="T4" fmla="*/ 25400 w 82"/>
                <a:gd name="T5" fmla="*/ 11113 h 57"/>
                <a:gd name="T6" fmla="*/ 9525 w 82"/>
                <a:gd name="T7" fmla="*/ 0 h 57"/>
                <a:gd name="T8" fmla="*/ 0 w 82"/>
                <a:gd name="T9" fmla="*/ 22225 h 57"/>
                <a:gd name="T10" fmla="*/ 120650 w 82"/>
                <a:gd name="T11" fmla="*/ 90488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57"/>
                  </a:moveTo>
                  <a:lnTo>
                    <a:pt x="82" y="43"/>
                  </a:lnTo>
                  <a:lnTo>
                    <a:pt x="16" y="7"/>
                  </a:lnTo>
                  <a:lnTo>
                    <a:pt x="6" y="0"/>
                  </a:lnTo>
                  <a:lnTo>
                    <a:pt x="0" y="14"/>
                  </a:lnTo>
                  <a:lnTo>
                    <a:pt x="7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Freeform 528">
              <a:extLst>
                <a:ext uri="{FF2B5EF4-FFF2-40B4-BE49-F238E27FC236}">
                  <a16:creationId xmlns:a16="http://schemas.microsoft.com/office/drawing/2014/main" id="{1503454B-387C-4109-B76A-BC73CB869FF8}"/>
                </a:ext>
              </a:extLst>
            </p:cNvPr>
            <p:cNvSpPr>
              <a:spLocks/>
            </p:cNvSpPr>
            <p:nvPr/>
          </p:nvSpPr>
          <p:spPr bwMode="auto">
            <a:xfrm>
              <a:off x="10694987" y="4706707"/>
              <a:ext cx="204787" cy="355600"/>
            </a:xfrm>
            <a:custGeom>
              <a:avLst/>
              <a:gdLst>
                <a:gd name="T0" fmla="*/ 0 w 103"/>
                <a:gd name="T1" fmla="*/ 309652 h 178"/>
                <a:gd name="T2" fmla="*/ 45729 w 103"/>
                <a:gd name="T3" fmla="*/ 207766 h 178"/>
                <a:gd name="T4" fmla="*/ 79529 w 103"/>
                <a:gd name="T5" fmla="*/ 53939 h 178"/>
                <a:gd name="T6" fmla="*/ 168999 w 103"/>
                <a:gd name="T7" fmla="*/ 7991 h 178"/>
                <a:gd name="T8" fmla="*/ 202799 w 103"/>
                <a:gd name="T9" fmla="*/ 131852 h 178"/>
                <a:gd name="T10" fmla="*/ 167011 w 103"/>
                <a:gd name="T11" fmla="*/ 267699 h 178"/>
                <a:gd name="T12" fmla="*/ 99411 w 103"/>
                <a:gd name="T13" fmla="*/ 329629 h 178"/>
                <a:gd name="T14" fmla="*/ 83505 w 103"/>
                <a:gd name="T15" fmla="*/ 355600 h 178"/>
                <a:gd name="T16" fmla="*/ 0 w 103"/>
                <a:gd name="T17" fmla="*/ 309652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155"/>
                  </a:moveTo>
                  <a:cubicBezTo>
                    <a:pt x="1" y="151"/>
                    <a:pt x="23" y="108"/>
                    <a:pt x="23" y="104"/>
                  </a:cubicBezTo>
                  <a:cubicBezTo>
                    <a:pt x="23" y="101"/>
                    <a:pt x="34" y="33"/>
                    <a:pt x="40" y="27"/>
                  </a:cubicBezTo>
                  <a:cubicBezTo>
                    <a:pt x="45" y="22"/>
                    <a:pt x="80" y="0"/>
                    <a:pt x="85" y="4"/>
                  </a:cubicBezTo>
                  <a:cubicBezTo>
                    <a:pt x="91" y="8"/>
                    <a:pt x="103" y="57"/>
                    <a:pt x="102" y="66"/>
                  </a:cubicBezTo>
                  <a:cubicBezTo>
                    <a:pt x="102" y="75"/>
                    <a:pt x="91" y="127"/>
                    <a:pt x="84" y="134"/>
                  </a:cubicBezTo>
                  <a:cubicBezTo>
                    <a:pt x="78" y="142"/>
                    <a:pt x="54" y="163"/>
                    <a:pt x="50" y="165"/>
                  </a:cubicBezTo>
                  <a:cubicBezTo>
                    <a:pt x="46" y="167"/>
                    <a:pt x="42" y="178"/>
                    <a:pt x="42" y="178"/>
                  </a:cubicBezTo>
                  <a:lnTo>
                    <a:pt x="0" y="155"/>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9" name="Freeform 529">
              <a:extLst>
                <a:ext uri="{FF2B5EF4-FFF2-40B4-BE49-F238E27FC236}">
                  <a16:creationId xmlns:a16="http://schemas.microsoft.com/office/drawing/2014/main" id="{E2CADF8C-0C51-4E00-8F97-073EF6824958}"/>
                </a:ext>
              </a:extLst>
            </p:cNvPr>
            <p:cNvSpPr>
              <a:spLocks/>
            </p:cNvSpPr>
            <p:nvPr/>
          </p:nvSpPr>
          <p:spPr bwMode="auto">
            <a:xfrm>
              <a:off x="10861675" y="5394094"/>
              <a:ext cx="241300" cy="303213"/>
            </a:xfrm>
            <a:custGeom>
              <a:avLst/>
              <a:gdLst>
                <a:gd name="T0" fmla="*/ 121647 w 121"/>
                <a:gd name="T1" fmla="*/ 0 h 152"/>
                <a:gd name="T2" fmla="*/ 0 w 121"/>
                <a:gd name="T3" fmla="*/ 303213 h 152"/>
                <a:gd name="T4" fmla="*/ 121647 w 121"/>
                <a:gd name="T5" fmla="*/ 261322 h 152"/>
                <a:gd name="T6" fmla="*/ 241300 w 121"/>
                <a:gd name="T7" fmla="*/ 303213 h 152"/>
                <a:gd name="T8" fmla="*/ 121647 w 121"/>
                <a:gd name="T9" fmla="*/ 0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0"/>
                  </a:moveTo>
                  <a:cubicBezTo>
                    <a:pt x="61" y="0"/>
                    <a:pt x="12" y="122"/>
                    <a:pt x="0" y="152"/>
                  </a:cubicBezTo>
                  <a:cubicBezTo>
                    <a:pt x="61" y="131"/>
                    <a:pt x="61" y="131"/>
                    <a:pt x="61" y="131"/>
                  </a:cubicBezTo>
                  <a:cubicBezTo>
                    <a:pt x="121" y="152"/>
                    <a:pt x="121" y="152"/>
                    <a:pt x="121" y="152"/>
                  </a:cubicBezTo>
                  <a:cubicBezTo>
                    <a:pt x="110" y="122"/>
                    <a:pt x="61" y="0"/>
                    <a:pt x="61" y="0"/>
                  </a:cubicBez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0" name="Freeform 530">
              <a:extLst>
                <a:ext uri="{FF2B5EF4-FFF2-40B4-BE49-F238E27FC236}">
                  <a16:creationId xmlns:a16="http://schemas.microsoft.com/office/drawing/2014/main" id="{98E93CBD-AD34-410D-9B01-928482EAECB4}"/>
                </a:ext>
              </a:extLst>
            </p:cNvPr>
            <p:cNvSpPr>
              <a:spLocks/>
            </p:cNvSpPr>
            <p:nvPr/>
          </p:nvSpPr>
          <p:spPr bwMode="auto">
            <a:xfrm>
              <a:off x="10694987" y="5594119"/>
              <a:ext cx="574675" cy="392113"/>
            </a:xfrm>
            <a:custGeom>
              <a:avLst/>
              <a:gdLst>
                <a:gd name="T0" fmla="*/ 558767 w 289"/>
                <a:gd name="T1" fmla="*/ 292592 h 197"/>
                <a:gd name="T2" fmla="*/ 513032 w 289"/>
                <a:gd name="T3" fmla="*/ 258755 h 197"/>
                <a:gd name="T4" fmla="*/ 463319 w 289"/>
                <a:gd name="T5" fmla="*/ 123406 h 197"/>
                <a:gd name="T6" fmla="*/ 288332 w 289"/>
                <a:gd name="T7" fmla="*/ 0 h 197"/>
                <a:gd name="T8" fmla="*/ 111356 w 289"/>
                <a:gd name="T9" fmla="*/ 123406 h 197"/>
                <a:gd name="T10" fmla="*/ 61643 w 289"/>
                <a:gd name="T11" fmla="*/ 258755 h 197"/>
                <a:gd name="T12" fmla="*/ 15908 w 289"/>
                <a:gd name="T13" fmla="*/ 292592 h 197"/>
                <a:gd name="T14" fmla="*/ 15908 w 289"/>
                <a:gd name="T15" fmla="*/ 392113 h 197"/>
                <a:gd name="T16" fmla="*/ 41758 w 289"/>
                <a:gd name="T17" fmla="*/ 392113 h 197"/>
                <a:gd name="T18" fmla="*/ 51701 w 289"/>
                <a:gd name="T19" fmla="*/ 288611 h 197"/>
                <a:gd name="T20" fmla="*/ 288332 w 289"/>
                <a:gd name="T21" fmla="*/ 103502 h 197"/>
                <a:gd name="T22" fmla="*/ 524963 w 289"/>
                <a:gd name="T23" fmla="*/ 288611 h 197"/>
                <a:gd name="T24" fmla="*/ 534905 w 289"/>
                <a:gd name="T25" fmla="*/ 392113 h 197"/>
                <a:gd name="T26" fmla="*/ 558767 w 289"/>
                <a:gd name="T27" fmla="*/ 392113 h 197"/>
                <a:gd name="T28" fmla="*/ 558767 w 289"/>
                <a:gd name="T29" fmla="*/ 292592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147"/>
                  </a:moveTo>
                  <a:cubicBezTo>
                    <a:pt x="280" y="138"/>
                    <a:pt x="258" y="130"/>
                    <a:pt x="258" y="130"/>
                  </a:cubicBezTo>
                  <a:cubicBezTo>
                    <a:pt x="258" y="130"/>
                    <a:pt x="242" y="82"/>
                    <a:pt x="233" y="62"/>
                  </a:cubicBezTo>
                  <a:cubicBezTo>
                    <a:pt x="224" y="41"/>
                    <a:pt x="145" y="0"/>
                    <a:pt x="145" y="0"/>
                  </a:cubicBezTo>
                  <a:cubicBezTo>
                    <a:pt x="145" y="0"/>
                    <a:pt x="65" y="41"/>
                    <a:pt x="56" y="62"/>
                  </a:cubicBezTo>
                  <a:cubicBezTo>
                    <a:pt x="47" y="82"/>
                    <a:pt x="31" y="130"/>
                    <a:pt x="31" y="130"/>
                  </a:cubicBezTo>
                  <a:cubicBezTo>
                    <a:pt x="31" y="130"/>
                    <a:pt x="9" y="138"/>
                    <a:pt x="8" y="147"/>
                  </a:cubicBezTo>
                  <a:cubicBezTo>
                    <a:pt x="7" y="155"/>
                    <a:pt x="0" y="197"/>
                    <a:pt x="8" y="197"/>
                  </a:cubicBezTo>
                  <a:cubicBezTo>
                    <a:pt x="15" y="197"/>
                    <a:pt x="21" y="197"/>
                    <a:pt x="21" y="197"/>
                  </a:cubicBezTo>
                  <a:cubicBezTo>
                    <a:pt x="26" y="145"/>
                    <a:pt x="26" y="145"/>
                    <a:pt x="26" y="145"/>
                  </a:cubicBezTo>
                  <a:cubicBezTo>
                    <a:pt x="26" y="145"/>
                    <a:pt x="104" y="52"/>
                    <a:pt x="145" y="52"/>
                  </a:cubicBezTo>
                  <a:cubicBezTo>
                    <a:pt x="185" y="52"/>
                    <a:pt x="264" y="145"/>
                    <a:pt x="264" y="145"/>
                  </a:cubicBezTo>
                  <a:cubicBezTo>
                    <a:pt x="269" y="197"/>
                    <a:pt x="269" y="197"/>
                    <a:pt x="269" y="197"/>
                  </a:cubicBezTo>
                  <a:cubicBezTo>
                    <a:pt x="269" y="197"/>
                    <a:pt x="274" y="197"/>
                    <a:pt x="281" y="197"/>
                  </a:cubicBezTo>
                  <a:cubicBezTo>
                    <a:pt x="289" y="197"/>
                    <a:pt x="283" y="155"/>
                    <a:pt x="281" y="147"/>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1" name="Freeform 531">
              <a:extLst>
                <a:ext uri="{FF2B5EF4-FFF2-40B4-BE49-F238E27FC236}">
                  <a16:creationId xmlns:a16="http://schemas.microsoft.com/office/drawing/2014/main" id="{EC64CC18-1F42-4E31-8F17-A9FD82500628}"/>
                </a:ext>
              </a:extLst>
            </p:cNvPr>
            <p:cNvSpPr>
              <a:spLocks/>
            </p:cNvSpPr>
            <p:nvPr/>
          </p:nvSpPr>
          <p:spPr bwMode="auto">
            <a:xfrm>
              <a:off x="10736262" y="5673494"/>
              <a:ext cx="314325" cy="588963"/>
            </a:xfrm>
            <a:custGeom>
              <a:avLst/>
              <a:gdLst>
                <a:gd name="T0" fmla="*/ 161141 w 158"/>
                <a:gd name="T1" fmla="*/ 55713 h 296"/>
                <a:gd name="T2" fmla="*/ 161141 w 158"/>
                <a:gd name="T3" fmla="*/ 55713 h 296"/>
                <a:gd name="T4" fmla="*/ 9947 w 158"/>
                <a:gd name="T5" fmla="*/ 208923 h 296"/>
                <a:gd name="T6" fmla="*/ 0 w 158"/>
                <a:gd name="T7" fmla="*/ 312389 h 296"/>
                <a:gd name="T8" fmla="*/ 23873 w 158"/>
                <a:gd name="T9" fmla="*/ 507384 h 296"/>
                <a:gd name="T10" fmla="*/ 246685 w 158"/>
                <a:gd name="T11" fmla="*/ 588963 h 296"/>
                <a:gd name="T12" fmla="*/ 246685 w 158"/>
                <a:gd name="T13" fmla="*/ 55713 h 296"/>
                <a:gd name="T14" fmla="*/ 314325 w 158"/>
                <a:gd name="T15" fmla="*/ 0 h 296"/>
                <a:gd name="T16" fmla="*/ 161141 w 158"/>
                <a:gd name="T17" fmla="*/ 55713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8"/>
                  </a:moveTo>
                  <a:cubicBezTo>
                    <a:pt x="81" y="28"/>
                    <a:pt x="81" y="28"/>
                    <a:pt x="81" y="28"/>
                  </a:cubicBezTo>
                  <a:cubicBezTo>
                    <a:pt x="39" y="55"/>
                    <a:pt x="5" y="105"/>
                    <a:pt x="5" y="105"/>
                  </a:cubicBezTo>
                  <a:cubicBezTo>
                    <a:pt x="0" y="157"/>
                    <a:pt x="0" y="157"/>
                    <a:pt x="0" y="157"/>
                  </a:cubicBezTo>
                  <a:cubicBezTo>
                    <a:pt x="0" y="157"/>
                    <a:pt x="1" y="224"/>
                    <a:pt x="12" y="255"/>
                  </a:cubicBezTo>
                  <a:cubicBezTo>
                    <a:pt x="24" y="285"/>
                    <a:pt x="117" y="296"/>
                    <a:pt x="124" y="296"/>
                  </a:cubicBezTo>
                  <a:cubicBezTo>
                    <a:pt x="124" y="28"/>
                    <a:pt x="124" y="28"/>
                    <a:pt x="124" y="28"/>
                  </a:cubicBezTo>
                  <a:cubicBezTo>
                    <a:pt x="124" y="16"/>
                    <a:pt x="158" y="0"/>
                    <a:pt x="158" y="0"/>
                  </a:cubicBezTo>
                  <a:cubicBezTo>
                    <a:pt x="115" y="4"/>
                    <a:pt x="84" y="27"/>
                    <a:pt x="81" y="28"/>
                  </a:cubicBezTo>
                  <a:close/>
                </a:path>
              </a:pathLst>
            </a:custGeom>
            <a:solidFill>
              <a:srgbClr val="674A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2" name="Freeform 532">
              <a:extLst>
                <a:ext uri="{FF2B5EF4-FFF2-40B4-BE49-F238E27FC236}">
                  <a16:creationId xmlns:a16="http://schemas.microsoft.com/office/drawing/2014/main" id="{6BDA6AA0-4FEC-4C80-AA30-35C8D7A367BF}"/>
                </a:ext>
              </a:extLst>
            </p:cNvPr>
            <p:cNvSpPr>
              <a:spLocks/>
            </p:cNvSpPr>
            <p:nvPr/>
          </p:nvSpPr>
          <p:spPr bwMode="auto">
            <a:xfrm>
              <a:off x="9458325" y="2420706"/>
              <a:ext cx="508000" cy="952500"/>
            </a:xfrm>
            <a:custGeom>
              <a:avLst/>
              <a:gdLst>
                <a:gd name="T0" fmla="*/ 0 w 255"/>
                <a:gd name="T1" fmla="*/ 579869 h 478"/>
                <a:gd name="T2" fmla="*/ 310776 w 255"/>
                <a:gd name="T3" fmla="*/ 579869 h 478"/>
                <a:gd name="T4" fmla="*/ 191247 w 255"/>
                <a:gd name="T5" fmla="*/ 876778 h 478"/>
                <a:gd name="T6" fmla="*/ 324722 w 255"/>
                <a:gd name="T7" fmla="*/ 952500 h 478"/>
                <a:gd name="T8" fmla="*/ 500031 w 255"/>
                <a:gd name="T9" fmla="*/ 593818 h 478"/>
                <a:gd name="T10" fmla="*/ 494055 w 255"/>
                <a:gd name="T11" fmla="*/ 253070 h 478"/>
                <a:gd name="T12" fmla="*/ 314761 w 255"/>
                <a:gd name="T13" fmla="*/ 5978 h 478"/>
                <a:gd name="T14" fmla="*/ 278902 w 255"/>
                <a:gd name="T15" fmla="*/ 5978 h 478"/>
                <a:gd name="T16" fmla="*/ 103592 w 255"/>
                <a:gd name="T17" fmla="*/ 320821 h 478"/>
                <a:gd name="T18" fmla="*/ 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5" y="139"/>
                    <a:pt x="248" y="127"/>
                  </a:cubicBezTo>
                  <a:cubicBezTo>
                    <a:pt x="241" y="114"/>
                    <a:pt x="168"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 name="Freeform 533">
              <a:extLst>
                <a:ext uri="{FF2B5EF4-FFF2-40B4-BE49-F238E27FC236}">
                  <a16:creationId xmlns:a16="http://schemas.microsoft.com/office/drawing/2014/main" id="{01E791CA-781D-4EF0-AF70-0C4BFAC42C64}"/>
                </a:ext>
              </a:extLst>
            </p:cNvPr>
            <p:cNvSpPr>
              <a:spLocks/>
            </p:cNvSpPr>
            <p:nvPr/>
          </p:nvSpPr>
          <p:spPr bwMode="auto">
            <a:xfrm>
              <a:off x="9763125" y="2688994"/>
              <a:ext cx="42862" cy="160338"/>
            </a:xfrm>
            <a:custGeom>
              <a:avLst/>
              <a:gdLst>
                <a:gd name="T0" fmla="*/ 19483 w 22"/>
                <a:gd name="T1" fmla="*/ 0 h 80"/>
                <a:gd name="T2" fmla="*/ 0 w 22"/>
                <a:gd name="T3" fmla="*/ 96203 h 80"/>
                <a:gd name="T4" fmla="*/ 0 w 22"/>
                <a:gd name="T5" fmla="*/ 126266 h 80"/>
                <a:gd name="T6" fmla="*/ 19483 w 22"/>
                <a:gd name="T7" fmla="*/ 64135 h 80"/>
                <a:gd name="T8" fmla="*/ 29224 w 22"/>
                <a:gd name="T9" fmla="*/ 160338 h 80"/>
                <a:gd name="T10" fmla="*/ 19483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0" y="0"/>
                  </a:moveTo>
                  <a:cubicBezTo>
                    <a:pt x="0" y="48"/>
                    <a:pt x="0" y="48"/>
                    <a:pt x="0" y="48"/>
                  </a:cubicBezTo>
                  <a:cubicBezTo>
                    <a:pt x="0" y="63"/>
                    <a:pt x="0" y="63"/>
                    <a:pt x="0" y="63"/>
                  </a:cubicBezTo>
                  <a:cubicBezTo>
                    <a:pt x="0" y="63"/>
                    <a:pt x="7" y="25"/>
                    <a:pt x="10" y="32"/>
                  </a:cubicBezTo>
                  <a:cubicBezTo>
                    <a:pt x="12" y="38"/>
                    <a:pt x="15" y="80"/>
                    <a:pt x="15" y="80"/>
                  </a:cubicBezTo>
                  <a:cubicBezTo>
                    <a:pt x="15" y="80"/>
                    <a:pt x="22" y="24"/>
                    <a:pt x="10"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 name="Freeform 534">
              <a:extLst>
                <a:ext uri="{FF2B5EF4-FFF2-40B4-BE49-F238E27FC236}">
                  <a16:creationId xmlns:a16="http://schemas.microsoft.com/office/drawing/2014/main" id="{D2E6094B-16D6-43D0-A20E-6CA08D38FB4B}"/>
                </a:ext>
              </a:extLst>
            </p:cNvPr>
            <p:cNvSpPr>
              <a:spLocks/>
            </p:cNvSpPr>
            <p:nvPr/>
          </p:nvSpPr>
          <p:spPr bwMode="auto">
            <a:xfrm>
              <a:off x="9736137"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 name="Freeform 535">
              <a:extLst>
                <a:ext uri="{FF2B5EF4-FFF2-40B4-BE49-F238E27FC236}">
                  <a16:creationId xmlns:a16="http://schemas.microsoft.com/office/drawing/2014/main" id="{FC46C061-4070-4B50-A302-D22B386E2271}"/>
                </a:ext>
              </a:extLst>
            </p:cNvPr>
            <p:cNvSpPr>
              <a:spLocks/>
            </p:cNvSpPr>
            <p:nvPr/>
          </p:nvSpPr>
          <p:spPr bwMode="auto">
            <a:xfrm>
              <a:off x="9645650" y="3300181"/>
              <a:ext cx="133350" cy="90488"/>
            </a:xfrm>
            <a:custGeom>
              <a:avLst/>
              <a:gdLst>
                <a:gd name="T0" fmla="*/ 9525 w 84"/>
                <a:gd name="T1" fmla="*/ 0 h 57"/>
                <a:gd name="T2" fmla="*/ 0 w 84"/>
                <a:gd name="T3" fmla="*/ 22225 h 57"/>
                <a:gd name="T4" fmla="*/ 104775 w 84"/>
                <a:gd name="T5" fmla="*/ 80963 h 57"/>
                <a:gd name="T6" fmla="*/ 120650 w 84"/>
                <a:gd name="T7" fmla="*/ 90488 h 57"/>
                <a:gd name="T8" fmla="*/ 133350 w 84"/>
                <a:gd name="T9" fmla="*/ 68263 h 57"/>
                <a:gd name="T10" fmla="*/ 95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6" y="0"/>
                  </a:moveTo>
                  <a:lnTo>
                    <a:pt x="0" y="14"/>
                  </a:lnTo>
                  <a:lnTo>
                    <a:pt x="66" y="51"/>
                  </a:lnTo>
                  <a:lnTo>
                    <a:pt x="76" y="57"/>
                  </a:lnTo>
                  <a:lnTo>
                    <a:pt x="84"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 name="Freeform 536">
              <a:extLst>
                <a:ext uri="{FF2B5EF4-FFF2-40B4-BE49-F238E27FC236}">
                  <a16:creationId xmlns:a16="http://schemas.microsoft.com/office/drawing/2014/main" id="{BF173F62-3CDD-4977-ADD4-E9832771F8E1}"/>
                </a:ext>
              </a:extLst>
            </p:cNvPr>
            <p:cNvSpPr>
              <a:spLocks/>
            </p:cNvSpPr>
            <p:nvPr/>
          </p:nvSpPr>
          <p:spPr bwMode="auto">
            <a:xfrm>
              <a:off x="9539287"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3270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8" y="11"/>
                    <a:pt x="62" y="0"/>
                    <a:pt x="62"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7" name="Freeform 537">
              <a:extLst>
                <a:ext uri="{FF2B5EF4-FFF2-40B4-BE49-F238E27FC236}">
                  <a16:creationId xmlns:a16="http://schemas.microsoft.com/office/drawing/2014/main" id="{823E26CC-274C-42FC-A54B-C3027C57EFE2}"/>
                </a:ext>
              </a:extLst>
            </p:cNvPr>
            <p:cNvSpPr>
              <a:spLocks/>
            </p:cNvSpPr>
            <p:nvPr/>
          </p:nvSpPr>
          <p:spPr bwMode="auto">
            <a:xfrm>
              <a:off x="9458325"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3" y="72"/>
                    <a:pt x="124" y="139"/>
                    <a:pt x="124" y="139"/>
                  </a:cubicBezTo>
                  <a:cubicBezTo>
                    <a:pt x="119" y="191"/>
                    <a:pt x="119" y="191"/>
                    <a:pt x="119" y="191"/>
                  </a:cubicBezTo>
                  <a:cubicBezTo>
                    <a:pt x="119" y="191"/>
                    <a:pt x="59" y="278"/>
                    <a:pt x="0" y="284"/>
                  </a:cubicBezTo>
                  <a:lnTo>
                    <a:pt x="0" y="0"/>
                  </a:lnTo>
                  <a:close/>
                </a:path>
              </a:pathLst>
            </a:custGeom>
            <a:solidFill>
              <a:srgbClr val="7F4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8" name="Freeform 538">
              <a:extLst>
                <a:ext uri="{FF2B5EF4-FFF2-40B4-BE49-F238E27FC236}">
                  <a16:creationId xmlns:a16="http://schemas.microsoft.com/office/drawing/2014/main" id="{0F11F896-31F0-44C2-87E0-54FB78FF8AF1}"/>
                </a:ext>
              </a:extLst>
            </p:cNvPr>
            <p:cNvSpPr>
              <a:spLocks/>
            </p:cNvSpPr>
            <p:nvPr/>
          </p:nvSpPr>
          <p:spPr bwMode="auto">
            <a:xfrm>
              <a:off x="8950325" y="2420706"/>
              <a:ext cx="508000" cy="952500"/>
            </a:xfrm>
            <a:custGeom>
              <a:avLst/>
              <a:gdLst>
                <a:gd name="T0" fmla="*/ 508000 w 255"/>
                <a:gd name="T1" fmla="*/ 579869 h 478"/>
                <a:gd name="T2" fmla="*/ 197224 w 255"/>
                <a:gd name="T3" fmla="*/ 579869 h 478"/>
                <a:gd name="T4" fmla="*/ 314761 w 255"/>
                <a:gd name="T5" fmla="*/ 876778 h 478"/>
                <a:gd name="T6" fmla="*/ 181286 w 255"/>
                <a:gd name="T7" fmla="*/ 952500 h 478"/>
                <a:gd name="T8" fmla="*/ 5976 w 255"/>
                <a:gd name="T9" fmla="*/ 593818 h 478"/>
                <a:gd name="T10" fmla="*/ 13945 w 255"/>
                <a:gd name="T11" fmla="*/ 253070 h 478"/>
                <a:gd name="T12" fmla="*/ 191247 w 255"/>
                <a:gd name="T13" fmla="*/ 5978 h 478"/>
                <a:gd name="T14" fmla="*/ 229098 w 255"/>
                <a:gd name="T15" fmla="*/ 5978 h 478"/>
                <a:gd name="T16" fmla="*/ 404408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9" y="291"/>
                    <a:pt x="99" y="291"/>
                    <a:pt x="99" y="291"/>
                  </a:cubicBezTo>
                  <a:cubicBezTo>
                    <a:pt x="99" y="291"/>
                    <a:pt x="155" y="439"/>
                    <a:pt x="158" y="440"/>
                  </a:cubicBezTo>
                  <a:cubicBezTo>
                    <a:pt x="91" y="478"/>
                    <a:pt x="91" y="478"/>
                    <a:pt x="91" y="478"/>
                  </a:cubicBezTo>
                  <a:cubicBezTo>
                    <a:pt x="91" y="478"/>
                    <a:pt x="6" y="306"/>
                    <a:pt x="3" y="298"/>
                  </a:cubicBezTo>
                  <a:cubicBezTo>
                    <a:pt x="1" y="291"/>
                    <a:pt x="0" y="139"/>
                    <a:pt x="7" y="127"/>
                  </a:cubicBezTo>
                  <a:cubicBezTo>
                    <a:pt x="13" y="114"/>
                    <a:pt x="87" y="5"/>
                    <a:pt x="96" y="3"/>
                  </a:cubicBezTo>
                  <a:cubicBezTo>
                    <a:pt x="105"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9" name="Freeform 539">
              <a:extLst>
                <a:ext uri="{FF2B5EF4-FFF2-40B4-BE49-F238E27FC236}">
                  <a16:creationId xmlns:a16="http://schemas.microsoft.com/office/drawing/2014/main" id="{14623BF5-E072-4751-B486-8FAD5EC81DE4}"/>
                </a:ext>
              </a:extLst>
            </p:cNvPr>
            <p:cNvSpPr>
              <a:spLocks/>
            </p:cNvSpPr>
            <p:nvPr/>
          </p:nvSpPr>
          <p:spPr bwMode="auto">
            <a:xfrm>
              <a:off x="9107488" y="2688994"/>
              <a:ext cx="44450" cy="160338"/>
            </a:xfrm>
            <a:custGeom>
              <a:avLst/>
              <a:gdLst>
                <a:gd name="T0" fmla="*/ 26266 w 22"/>
                <a:gd name="T1" fmla="*/ 0 h 80"/>
                <a:gd name="T2" fmla="*/ 44450 w 22"/>
                <a:gd name="T3" fmla="*/ 96203 h 80"/>
                <a:gd name="T4" fmla="*/ 44450 w 22"/>
                <a:gd name="T5" fmla="*/ 126266 h 80"/>
                <a:gd name="T6" fmla="*/ 26266 w 22"/>
                <a:gd name="T7" fmla="*/ 64135 h 80"/>
                <a:gd name="T8" fmla="*/ 16164 w 22"/>
                <a:gd name="T9" fmla="*/ 160338 h 80"/>
                <a:gd name="T10" fmla="*/ 26266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0" name="Freeform 540">
              <a:extLst>
                <a:ext uri="{FF2B5EF4-FFF2-40B4-BE49-F238E27FC236}">
                  <a16:creationId xmlns:a16="http://schemas.microsoft.com/office/drawing/2014/main" id="{3522917F-F06B-4571-A8F5-AF5A56923677}"/>
                </a:ext>
              </a:extLst>
            </p:cNvPr>
            <p:cNvSpPr>
              <a:spLocks/>
            </p:cNvSpPr>
            <p:nvPr/>
          </p:nvSpPr>
          <p:spPr bwMode="auto">
            <a:xfrm>
              <a:off x="9123363" y="2720744"/>
              <a:ext cx="53975" cy="279400"/>
            </a:xfrm>
            <a:custGeom>
              <a:avLst/>
              <a:gdLst>
                <a:gd name="T0" fmla="*/ 23813 w 34"/>
                <a:gd name="T1" fmla="*/ 279400 h 176"/>
                <a:gd name="T2" fmla="*/ 0 w 34"/>
                <a:gd name="T3" fmla="*/ 115888 h 176"/>
                <a:gd name="T4" fmla="*/ 0 w 34"/>
                <a:gd name="T5" fmla="*/ 0 h 176"/>
                <a:gd name="T6" fmla="*/ 23813 w 34"/>
                <a:gd name="T7" fmla="*/ 47625 h 176"/>
                <a:gd name="T8" fmla="*/ 53975 w 34"/>
                <a:gd name="T9" fmla="*/ 279400 h 176"/>
                <a:gd name="T10" fmla="*/ 23813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5" y="176"/>
                  </a:moveTo>
                  <a:lnTo>
                    <a:pt x="0" y="73"/>
                  </a:lnTo>
                  <a:lnTo>
                    <a:pt x="0" y="0"/>
                  </a:lnTo>
                  <a:lnTo>
                    <a:pt x="15" y="30"/>
                  </a:lnTo>
                  <a:lnTo>
                    <a:pt x="34" y="176"/>
                  </a:lnTo>
                  <a:lnTo>
                    <a:pt x="15"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1" name="Freeform 541">
              <a:extLst>
                <a:ext uri="{FF2B5EF4-FFF2-40B4-BE49-F238E27FC236}">
                  <a16:creationId xmlns:a16="http://schemas.microsoft.com/office/drawing/2014/main" id="{437B63E6-5ADA-4751-B161-532FE2F99F64}"/>
                </a:ext>
              </a:extLst>
            </p:cNvPr>
            <p:cNvSpPr>
              <a:spLocks/>
            </p:cNvSpPr>
            <p:nvPr/>
          </p:nvSpPr>
          <p:spPr bwMode="auto">
            <a:xfrm>
              <a:off x="9137650" y="3300181"/>
              <a:ext cx="131762" cy="90488"/>
            </a:xfrm>
            <a:custGeom>
              <a:avLst/>
              <a:gdLst>
                <a:gd name="T0" fmla="*/ 120650 w 83"/>
                <a:gd name="T1" fmla="*/ 0 h 57"/>
                <a:gd name="T2" fmla="*/ 131762 w 83"/>
                <a:gd name="T3" fmla="*/ 22225 h 57"/>
                <a:gd name="T4" fmla="*/ 26987 w 83"/>
                <a:gd name="T5" fmla="*/ 80963 h 57"/>
                <a:gd name="T6" fmla="*/ 9525 w 83"/>
                <a:gd name="T7" fmla="*/ 90488 h 57"/>
                <a:gd name="T8" fmla="*/ 0 w 83"/>
                <a:gd name="T9" fmla="*/ 68263 h 57"/>
                <a:gd name="T10" fmla="*/ 120650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76" y="0"/>
                  </a:moveTo>
                  <a:lnTo>
                    <a:pt x="83" y="14"/>
                  </a:lnTo>
                  <a:lnTo>
                    <a:pt x="17"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2" name="Freeform 542">
              <a:extLst>
                <a:ext uri="{FF2B5EF4-FFF2-40B4-BE49-F238E27FC236}">
                  <a16:creationId xmlns:a16="http://schemas.microsoft.com/office/drawing/2014/main" id="{204D85F3-3B43-4AF0-97B3-D47993E161FD}"/>
                </a:ext>
              </a:extLst>
            </p:cNvPr>
            <p:cNvSpPr>
              <a:spLocks/>
            </p:cNvSpPr>
            <p:nvPr/>
          </p:nvSpPr>
          <p:spPr bwMode="auto">
            <a:xfrm>
              <a:off x="9170988" y="3333519"/>
              <a:ext cx="203200" cy="354013"/>
            </a:xfrm>
            <a:custGeom>
              <a:avLst/>
              <a:gdLst>
                <a:gd name="T0" fmla="*/ 0 w 102"/>
                <a:gd name="T1" fmla="*/ 45743 h 178"/>
                <a:gd name="T2" fmla="*/ 43827 w 102"/>
                <a:gd name="T3" fmla="*/ 147174 h 178"/>
                <a:gd name="T4" fmla="*/ 77694 w 102"/>
                <a:gd name="T5" fmla="*/ 300314 h 178"/>
                <a:gd name="T6" fmla="*/ 169333 w 102"/>
                <a:gd name="T7" fmla="*/ 346058 h 178"/>
                <a:gd name="T8" fmla="*/ 203200 w 102"/>
                <a:gd name="T9" fmla="*/ 222750 h 178"/>
                <a:gd name="T10" fmla="*/ 165349 w 102"/>
                <a:gd name="T11" fmla="*/ 87509 h 178"/>
                <a:gd name="T12" fmla="*/ 97616 w 102"/>
                <a:gd name="T13" fmla="*/ 25855 h 178"/>
                <a:gd name="T14" fmla="*/ 81678 w 102"/>
                <a:gd name="T15" fmla="*/ 0 h 178"/>
                <a:gd name="T16" fmla="*/ 0 w 102"/>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8">
                  <a:moveTo>
                    <a:pt x="0" y="23"/>
                  </a:moveTo>
                  <a:cubicBezTo>
                    <a:pt x="0" y="27"/>
                    <a:pt x="22" y="70"/>
                    <a:pt x="22" y="74"/>
                  </a:cubicBezTo>
                  <a:cubicBezTo>
                    <a:pt x="22" y="77"/>
                    <a:pt x="34" y="145"/>
                    <a:pt x="39" y="151"/>
                  </a:cubicBezTo>
                  <a:cubicBezTo>
                    <a:pt x="44" y="156"/>
                    <a:pt x="79" y="178"/>
                    <a:pt x="85" y="174"/>
                  </a:cubicBezTo>
                  <a:cubicBezTo>
                    <a:pt x="91" y="170"/>
                    <a:pt x="102" y="121"/>
                    <a:pt x="102" y="112"/>
                  </a:cubicBezTo>
                  <a:cubicBezTo>
                    <a:pt x="101" y="103"/>
                    <a:pt x="90" y="51"/>
                    <a:pt x="83" y="44"/>
                  </a:cubicBezTo>
                  <a:cubicBezTo>
                    <a:pt x="77" y="36"/>
                    <a:pt x="54" y="15"/>
                    <a:pt x="49" y="13"/>
                  </a:cubicBezTo>
                  <a:cubicBezTo>
                    <a:pt x="45" y="11"/>
                    <a:pt x="41" y="0"/>
                    <a:pt x="41"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3" name="Freeform 543">
              <a:extLst>
                <a:ext uri="{FF2B5EF4-FFF2-40B4-BE49-F238E27FC236}">
                  <a16:creationId xmlns:a16="http://schemas.microsoft.com/office/drawing/2014/main" id="{34082CC9-F07E-4B8F-842C-A8BABF961B59}"/>
                </a:ext>
              </a:extLst>
            </p:cNvPr>
            <p:cNvSpPr>
              <a:spLocks/>
            </p:cNvSpPr>
            <p:nvPr/>
          </p:nvSpPr>
          <p:spPr bwMode="auto">
            <a:xfrm>
              <a:off x="9336088" y="2696931"/>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 name="Freeform 544">
              <a:extLst>
                <a:ext uri="{FF2B5EF4-FFF2-40B4-BE49-F238E27FC236}">
                  <a16:creationId xmlns:a16="http://schemas.microsoft.com/office/drawing/2014/main" id="{4F8D4370-40F5-4846-8B40-5D41AAD1C256}"/>
                </a:ext>
              </a:extLst>
            </p:cNvPr>
            <p:cNvSpPr>
              <a:spLocks/>
            </p:cNvSpPr>
            <p:nvPr/>
          </p:nvSpPr>
          <p:spPr bwMode="auto">
            <a:xfrm>
              <a:off x="9170988" y="2408006"/>
              <a:ext cx="573087" cy="393700"/>
            </a:xfrm>
            <a:custGeom>
              <a:avLst/>
              <a:gdLst>
                <a:gd name="T0" fmla="*/ 557168 w 288"/>
                <a:gd name="T1" fmla="*/ 0 h 197"/>
                <a:gd name="T2" fmla="*/ 533289 w 288"/>
                <a:gd name="T3" fmla="*/ 0 h 197"/>
                <a:gd name="T4" fmla="*/ 523340 w 288"/>
                <a:gd name="T5" fmla="*/ 103921 h 197"/>
                <a:gd name="T6" fmla="*/ 286544 w 288"/>
                <a:gd name="T7" fmla="*/ 289779 h 197"/>
                <a:gd name="T8" fmla="*/ 49747 w 288"/>
                <a:gd name="T9" fmla="*/ 103921 h 197"/>
                <a:gd name="T10" fmla="*/ 39798 w 288"/>
                <a:gd name="T11" fmla="*/ 0 h 197"/>
                <a:gd name="T12" fmla="*/ 13929 w 288"/>
                <a:gd name="T13" fmla="*/ 0 h 197"/>
                <a:gd name="T14" fmla="*/ 13929 w 288"/>
                <a:gd name="T15" fmla="*/ 99924 h 197"/>
                <a:gd name="T16" fmla="*/ 59697 w 288"/>
                <a:gd name="T17" fmla="*/ 133898 h 197"/>
                <a:gd name="T18" fmla="*/ 109444 w 288"/>
                <a:gd name="T19" fmla="*/ 269794 h 197"/>
                <a:gd name="T20" fmla="*/ 286544 w 288"/>
                <a:gd name="T21" fmla="*/ 393700 h 197"/>
                <a:gd name="T22" fmla="*/ 461653 w 288"/>
                <a:gd name="T23" fmla="*/ 269794 h 197"/>
                <a:gd name="T24" fmla="*/ 513390 w 288"/>
                <a:gd name="T25" fmla="*/ 133898 h 197"/>
                <a:gd name="T26" fmla="*/ 557168 w 288"/>
                <a:gd name="T27" fmla="*/ 99924 h 197"/>
                <a:gd name="T28" fmla="*/ 557168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0" y="0"/>
                  </a:moveTo>
                  <a:cubicBezTo>
                    <a:pt x="273" y="0"/>
                    <a:pt x="268" y="0"/>
                    <a:pt x="268" y="0"/>
                  </a:cubicBezTo>
                  <a:cubicBezTo>
                    <a:pt x="263" y="52"/>
                    <a:pt x="263" y="52"/>
                    <a:pt x="263" y="52"/>
                  </a:cubicBezTo>
                  <a:cubicBezTo>
                    <a:pt x="263" y="52"/>
                    <a:pt x="184" y="145"/>
                    <a:pt x="144" y="145"/>
                  </a:cubicBezTo>
                  <a:cubicBezTo>
                    <a:pt x="103" y="145"/>
                    <a:pt x="25" y="52"/>
                    <a:pt x="25" y="52"/>
                  </a:cubicBezTo>
                  <a:cubicBezTo>
                    <a:pt x="20" y="0"/>
                    <a:pt x="20" y="0"/>
                    <a:pt x="20" y="0"/>
                  </a:cubicBezTo>
                  <a:cubicBezTo>
                    <a:pt x="20" y="0"/>
                    <a:pt x="15" y="0"/>
                    <a:pt x="7" y="0"/>
                  </a:cubicBezTo>
                  <a:cubicBezTo>
                    <a:pt x="0" y="0"/>
                    <a:pt x="6" y="42"/>
                    <a:pt x="7" y="50"/>
                  </a:cubicBezTo>
                  <a:cubicBezTo>
                    <a:pt x="8" y="59"/>
                    <a:pt x="30" y="67"/>
                    <a:pt x="30" y="67"/>
                  </a:cubicBezTo>
                  <a:cubicBezTo>
                    <a:pt x="30" y="67"/>
                    <a:pt x="46" y="115"/>
                    <a:pt x="55" y="135"/>
                  </a:cubicBezTo>
                  <a:cubicBezTo>
                    <a:pt x="64" y="155"/>
                    <a:pt x="144" y="197"/>
                    <a:pt x="144" y="197"/>
                  </a:cubicBezTo>
                  <a:cubicBezTo>
                    <a:pt x="144" y="197"/>
                    <a:pt x="224" y="155"/>
                    <a:pt x="232" y="135"/>
                  </a:cubicBezTo>
                  <a:cubicBezTo>
                    <a:pt x="241" y="115"/>
                    <a:pt x="258" y="67"/>
                    <a:pt x="258" y="67"/>
                  </a:cubicBezTo>
                  <a:cubicBezTo>
                    <a:pt x="258" y="67"/>
                    <a:pt x="279" y="59"/>
                    <a:pt x="280" y="50"/>
                  </a:cubicBezTo>
                  <a:cubicBezTo>
                    <a:pt x="282" y="42"/>
                    <a:pt x="288" y="0"/>
                    <a:pt x="280"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5" name="Freeform 545">
              <a:extLst>
                <a:ext uri="{FF2B5EF4-FFF2-40B4-BE49-F238E27FC236}">
                  <a16:creationId xmlns:a16="http://schemas.microsoft.com/office/drawing/2014/main" id="{90608046-60DD-4661-B8DD-711A05AD3000}"/>
                </a:ext>
              </a:extLst>
            </p:cNvPr>
            <p:cNvSpPr>
              <a:spLocks/>
            </p:cNvSpPr>
            <p:nvPr/>
          </p:nvSpPr>
          <p:spPr bwMode="auto">
            <a:xfrm>
              <a:off x="9210675"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6" name="Rectangle 546">
              <a:extLst>
                <a:ext uri="{FF2B5EF4-FFF2-40B4-BE49-F238E27FC236}">
                  <a16:creationId xmlns:a16="http://schemas.microsoft.com/office/drawing/2014/main" id="{EDAB72E4-9D2E-452B-9CE6-E235C0CAF617}"/>
                </a:ext>
              </a:extLst>
            </p:cNvPr>
            <p:cNvSpPr>
              <a:spLocks noChangeArrowheads="1"/>
            </p:cNvSpPr>
            <p:nvPr/>
          </p:nvSpPr>
          <p:spPr bwMode="auto">
            <a:xfrm>
              <a:off x="7734300" y="3350981"/>
              <a:ext cx="401637" cy="515938"/>
            </a:xfrm>
            <a:prstGeom prst="rect">
              <a:avLst/>
            </a:prstGeom>
            <a:solidFill>
              <a:srgbClr val="F7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77" name="Freeform 547">
              <a:extLst>
                <a:ext uri="{FF2B5EF4-FFF2-40B4-BE49-F238E27FC236}">
                  <a16:creationId xmlns:a16="http://schemas.microsoft.com/office/drawing/2014/main" id="{B8F36A17-D233-4DBA-9E91-F640D2C44753}"/>
                </a:ext>
              </a:extLst>
            </p:cNvPr>
            <p:cNvSpPr>
              <a:spLocks noEditPoints="1"/>
            </p:cNvSpPr>
            <p:nvPr/>
          </p:nvSpPr>
          <p:spPr bwMode="auto">
            <a:xfrm>
              <a:off x="7713663" y="3303356"/>
              <a:ext cx="438150" cy="588963"/>
            </a:xfrm>
            <a:custGeom>
              <a:avLst/>
              <a:gdLst>
                <a:gd name="T0" fmla="*/ 39832 w 220"/>
                <a:gd name="T1" fmla="*/ 584984 h 296"/>
                <a:gd name="T2" fmla="*/ 71697 w 220"/>
                <a:gd name="T3" fmla="*/ 584984 h 296"/>
                <a:gd name="T4" fmla="*/ 71697 w 220"/>
                <a:gd name="T5" fmla="*/ 588963 h 296"/>
                <a:gd name="T6" fmla="*/ 117504 w 220"/>
                <a:gd name="T7" fmla="*/ 588963 h 296"/>
                <a:gd name="T8" fmla="*/ 117504 w 220"/>
                <a:gd name="T9" fmla="*/ 584984 h 296"/>
                <a:gd name="T10" fmla="*/ 400310 w 220"/>
                <a:gd name="T11" fmla="*/ 584984 h 296"/>
                <a:gd name="T12" fmla="*/ 438150 w 220"/>
                <a:gd name="T13" fmla="*/ 541209 h 296"/>
                <a:gd name="T14" fmla="*/ 438150 w 220"/>
                <a:gd name="T15" fmla="*/ 43774 h 296"/>
                <a:gd name="T16" fmla="*/ 400310 w 220"/>
                <a:gd name="T17" fmla="*/ 0 h 296"/>
                <a:gd name="T18" fmla="*/ 39832 w 220"/>
                <a:gd name="T19" fmla="*/ 0 h 296"/>
                <a:gd name="T20" fmla="*/ 0 w 220"/>
                <a:gd name="T21" fmla="*/ 43774 h 296"/>
                <a:gd name="T22" fmla="*/ 0 w 220"/>
                <a:gd name="T23" fmla="*/ 541209 h 296"/>
                <a:gd name="T24" fmla="*/ 39832 w 220"/>
                <a:gd name="T25" fmla="*/ 584984 h 296"/>
                <a:gd name="T26" fmla="*/ 31865 w 220"/>
                <a:gd name="T27" fmla="*/ 53723 h 296"/>
                <a:gd name="T28" fmla="*/ 408276 w 220"/>
                <a:gd name="T29" fmla="*/ 53723 h 296"/>
                <a:gd name="T30" fmla="*/ 408276 w 220"/>
                <a:gd name="T31" fmla="*/ 547178 h 296"/>
                <a:gd name="T32" fmla="*/ 31865 w 220"/>
                <a:gd name="T33" fmla="*/ 547178 h 296"/>
                <a:gd name="T34" fmla="*/ 31865 w 220"/>
                <a:gd name="T35" fmla="*/ 53723 h 2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0" h="296">
                  <a:moveTo>
                    <a:pt x="20" y="294"/>
                  </a:moveTo>
                  <a:cubicBezTo>
                    <a:pt x="36" y="294"/>
                    <a:pt x="36" y="294"/>
                    <a:pt x="36" y="294"/>
                  </a:cubicBezTo>
                  <a:cubicBezTo>
                    <a:pt x="36" y="296"/>
                    <a:pt x="36" y="296"/>
                    <a:pt x="36" y="296"/>
                  </a:cubicBezTo>
                  <a:cubicBezTo>
                    <a:pt x="59" y="296"/>
                    <a:pt x="59" y="296"/>
                    <a:pt x="59" y="296"/>
                  </a:cubicBezTo>
                  <a:cubicBezTo>
                    <a:pt x="59" y="294"/>
                    <a:pt x="59" y="294"/>
                    <a:pt x="59" y="294"/>
                  </a:cubicBezTo>
                  <a:cubicBezTo>
                    <a:pt x="201" y="294"/>
                    <a:pt x="201" y="294"/>
                    <a:pt x="201" y="294"/>
                  </a:cubicBezTo>
                  <a:cubicBezTo>
                    <a:pt x="211" y="294"/>
                    <a:pt x="220" y="284"/>
                    <a:pt x="220" y="272"/>
                  </a:cubicBezTo>
                  <a:cubicBezTo>
                    <a:pt x="220" y="22"/>
                    <a:pt x="220" y="22"/>
                    <a:pt x="220" y="22"/>
                  </a:cubicBezTo>
                  <a:cubicBezTo>
                    <a:pt x="220" y="10"/>
                    <a:pt x="211" y="0"/>
                    <a:pt x="201" y="0"/>
                  </a:cubicBezTo>
                  <a:cubicBezTo>
                    <a:pt x="20" y="0"/>
                    <a:pt x="20" y="0"/>
                    <a:pt x="20" y="0"/>
                  </a:cubicBezTo>
                  <a:cubicBezTo>
                    <a:pt x="9" y="0"/>
                    <a:pt x="0" y="10"/>
                    <a:pt x="0" y="22"/>
                  </a:cubicBezTo>
                  <a:cubicBezTo>
                    <a:pt x="0" y="272"/>
                    <a:pt x="0" y="272"/>
                    <a:pt x="0" y="272"/>
                  </a:cubicBezTo>
                  <a:cubicBezTo>
                    <a:pt x="0" y="284"/>
                    <a:pt x="9" y="294"/>
                    <a:pt x="20" y="294"/>
                  </a:cubicBezTo>
                  <a:close/>
                  <a:moveTo>
                    <a:pt x="16" y="27"/>
                  </a:moveTo>
                  <a:cubicBezTo>
                    <a:pt x="205" y="27"/>
                    <a:pt x="205" y="27"/>
                    <a:pt x="205" y="27"/>
                  </a:cubicBezTo>
                  <a:cubicBezTo>
                    <a:pt x="205" y="275"/>
                    <a:pt x="205" y="275"/>
                    <a:pt x="205" y="275"/>
                  </a:cubicBezTo>
                  <a:cubicBezTo>
                    <a:pt x="16" y="275"/>
                    <a:pt x="16" y="275"/>
                    <a:pt x="16" y="275"/>
                  </a:cubicBezTo>
                  <a:lnTo>
                    <a:pt x="16" y="27"/>
                  </a:lnTo>
                  <a:close/>
                </a:path>
              </a:pathLst>
            </a:custGeom>
            <a:solidFill>
              <a:srgbClr val="39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8" name="Freeform 548">
              <a:extLst>
                <a:ext uri="{FF2B5EF4-FFF2-40B4-BE49-F238E27FC236}">
                  <a16:creationId xmlns:a16="http://schemas.microsoft.com/office/drawing/2014/main" id="{D46DD3E2-ED56-40D1-9D1D-FE14FC2F73AD}"/>
                </a:ext>
              </a:extLst>
            </p:cNvPr>
            <p:cNvSpPr>
              <a:spLocks/>
            </p:cNvSpPr>
            <p:nvPr/>
          </p:nvSpPr>
          <p:spPr bwMode="auto">
            <a:xfrm>
              <a:off x="7767638" y="3792306"/>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9" name="Freeform 549">
              <a:extLst>
                <a:ext uri="{FF2B5EF4-FFF2-40B4-BE49-F238E27FC236}">
                  <a16:creationId xmlns:a16="http://schemas.microsoft.com/office/drawing/2014/main" id="{0E8FB56E-C3EB-4222-A43B-37F98D5CE6E1}"/>
                </a:ext>
              </a:extLst>
            </p:cNvPr>
            <p:cNvSpPr>
              <a:spLocks/>
            </p:cNvSpPr>
            <p:nvPr/>
          </p:nvSpPr>
          <p:spPr bwMode="auto">
            <a:xfrm>
              <a:off x="7762875" y="3789131"/>
              <a:ext cx="344487" cy="49213"/>
            </a:xfrm>
            <a:custGeom>
              <a:avLst/>
              <a:gdLst>
                <a:gd name="T0" fmla="*/ 11948 w 173"/>
                <a:gd name="T1" fmla="*/ 3937 h 25"/>
                <a:gd name="T2" fmla="*/ 11948 w 173"/>
                <a:gd name="T3" fmla="*/ 7874 h 25"/>
                <a:gd name="T4" fmla="*/ 330548 w 173"/>
                <a:gd name="T5" fmla="*/ 7874 h 25"/>
                <a:gd name="T6" fmla="*/ 336522 w 173"/>
                <a:gd name="T7" fmla="*/ 11811 h 25"/>
                <a:gd name="T8" fmla="*/ 336522 w 173"/>
                <a:gd name="T9" fmla="*/ 37402 h 25"/>
                <a:gd name="T10" fmla="*/ 330548 w 173"/>
                <a:gd name="T11" fmla="*/ 41339 h 25"/>
                <a:gd name="T12" fmla="*/ 11948 w 173"/>
                <a:gd name="T13" fmla="*/ 41339 h 25"/>
                <a:gd name="T14" fmla="*/ 7965 w 173"/>
                <a:gd name="T15" fmla="*/ 37402 h 25"/>
                <a:gd name="T16" fmla="*/ 7965 w 173"/>
                <a:gd name="T17" fmla="*/ 11811 h 25"/>
                <a:gd name="T18" fmla="*/ 11948 w 173"/>
                <a:gd name="T19" fmla="*/ 7874 h 25"/>
                <a:gd name="T20" fmla="*/ 11948 w 173"/>
                <a:gd name="T21" fmla="*/ 3937 h 25"/>
                <a:gd name="T22" fmla="*/ 11948 w 173"/>
                <a:gd name="T23" fmla="*/ 0 h 25"/>
                <a:gd name="T24" fmla="*/ 0 w 173"/>
                <a:gd name="T25" fmla="*/ 11811 h 25"/>
                <a:gd name="T26" fmla="*/ 0 w 173"/>
                <a:gd name="T27" fmla="*/ 37402 h 25"/>
                <a:gd name="T28" fmla="*/ 11948 w 173"/>
                <a:gd name="T29" fmla="*/ 49213 h 25"/>
                <a:gd name="T30" fmla="*/ 330548 w 173"/>
                <a:gd name="T31" fmla="*/ 49213 h 25"/>
                <a:gd name="T32" fmla="*/ 344487 w 173"/>
                <a:gd name="T33" fmla="*/ 37402 h 25"/>
                <a:gd name="T34" fmla="*/ 344487 w 173"/>
                <a:gd name="T35" fmla="*/ 11811 h 25"/>
                <a:gd name="T36" fmla="*/ 330548 w 173"/>
                <a:gd name="T37" fmla="*/ 0 h 25"/>
                <a:gd name="T38" fmla="*/ 11948 w 173"/>
                <a:gd name="T39" fmla="*/ 0 h 25"/>
                <a:gd name="T40" fmla="*/ 11948 w 173"/>
                <a:gd name="T41" fmla="*/ 3937 h 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3" h="25">
                  <a:moveTo>
                    <a:pt x="6" y="2"/>
                  </a:moveTo>
                  <a:cubicBezTo>
                    <a:pt x="6" y="4"/>
                    <a:pt x="6" y="4"/>
                    <a:pt x="6" y="4"/>
                  </a:cubicBezTo>
                  <a:cubicBezTo>
                    <a:pt x="166" y="4"/>
                    <a:pt x="166" y="4"/>
                    <a:pt x="166" y="4"/>
                  </a:cubicBezTo>
                  <a:cubicBezTo>
                    <a:pt x="167" y="4"/>
                    <a:pt x="169" y="5"/>
                    <a:pt x="169" y="6"/>
                  </a:cubicBezTo>
                  <a:cubicBezTo>
                    <a:pt x="169" y="19"/>
                    <a:pt x="169" y="19"/>
                    <a:pt x="169" y="19"/>
                  </a:cubicBezTo>
                  <a:cubicBezTo>
                    <a:pt x="169" y="20"/>
                    <a:pt x="167" y="21"/>
                    <a:pt x="166" y="21"/>
                  </a:cubicBezTo>
                  <a:cubicBezTo>
                    <a:pt x="6" y="21"/>
                    <a:pt x="6" y="21"/>
                    <a:pt x="6" y="21"/>
                  </a:cubicBezTo>
                  <a:cubicBezTo>
                    <a:pt x="5" y="21"/>
                    <a:pt x="4" y="20"/>
                    <a:pt x="4" y="19"/>
                  </a:cubicBezTo>
                  <a:cubicBezTo>
                    <a:pt x="4" y="6"/>
                    <a:pt x="4" y="6"/>
                    <a:pt x="4" y="6"/>
                  </a:cubicBezTo>
                  <a:cubicBezTo>
                    <a:pt x="4" y="5"/>
                    <a:pt x="5" y="4"/>
                    <a:pt x="6" y="4"/>
                  </a:cubicBezTo>
                  <a:cubicBezTo>
                    <a:pt x="6" y="2"/>
                    <a:pt x="6" y="2"/>
                    <a:pt x="6" y="2"/>
                  </a:cubicBezTo>
                  <a:cubicBezTo>
                    <a:pt x="6" y="0"/>
                    <a:pt x="6" y="0"/>
                    <a:pt x="6" y="0"/>
                  </a:cubicBezTo>
                  <a:cubicBezTo>
                    <a:pt x="3" y="0"/>
                    <a:pt x="0" y="3"/>
                    <a:pt x="0" y="6"/>
                  </a:cubicBezTo>
                  <a:cubicBezTo>
                    <a:pt x="0" y="19"/>
                    <a:pt x="0" y="19"/>
                    <a:pt x="0" y="19"/>
                  </a:cubicBezTo>
                  <a:cubicBezTo>
                    <a:pt x="0" y="22"/>
                    <a:pt x="3" y="25"/>
                    <a:pt x="6" y="25"/>
                  </a:cubicBezTo>
                  <a:cubicBezTo>
                    <a:pt x="166" y="25"/>
                    <a:pt x="166" y="25"/>
                    <a:pt x="166" y="25"/>
                  </a:cubicBezTo>
                  <a:cubicBezTo>
                    <a:pt x="170" y="25"/>
                    <a:pt x="173" y="22"/>
                    <a:pt x="173" y="19"/>
                  </a:cubicBezTo>
                  <a:cubicBezTo>
                    <a:pt x="173" y="6"/>
                    <a:pt x="173" y="6"/>
                    <a:pt x="173" y="6"/>
                  </a:cubicBezTo>
                  <a:cubicBezTo>
                    <a:pt x="173" y="3"/>
                    <a:pt x="170" y="0"/>
                    <a:pt x="166" y="0"/>
                  </a:cubicBezTo>
                  <a:cubicBezTo>
                    <a:pt x="6" y="0"/>
                    <a:pt x="6" y="0"/>
                    <a:pt x="6" y="0"/>
                  </a:cubicBezTo>
                  <a:lnTo>
                    <a:pt x="6" y="2"/>
                  </a:lnTo>
                  <a:close/>
                </a:path>
              </a:pathLst>
            </a:custGeom>
            <a:solidFill>
              <a:srgbClr val="2F50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0" name="Freeform 550">
              <a:extLst>
                <a:ext uri="{FF2B5EF4-FFF2-40B4-BE49-F238E27FC236}">
                  <a16:creationId xmlns:a16="http://schemas.microsoft.com/office/drawing/2014/main" id="{0A19BA62-31E5-4BF4-987E-3C154F44D14F}"/>
                </a:ext>
              </a:extLst>
            </p:cNvPr>
            <p:cNvSpPr>
              <a:spLocks/>
            </p:cNvSpPr>
            <p:nvPr/>
          </p:nvSpPr>
          <p:spPr bwMode="auto">
            <a:xfrm>
              <a:off x="7767638" y="3376381"/>
              <a:ext cx="336550" cy="42863"/>
            </a:xfrm>
            <a:custGeom>
              <a:avLst/>
              <a:gdLst>
                <a:gd name="T0" fmla="*/ 7966 w 169"/>
                <a:gd name="T1" fmla="*/ 0 h 21"/>
                <a:gd name="T2" fmla="*/ 326593 w 169"/>
                <a:gd name="T3" fmla="*/ 0 h 21"/>
                <a:gd name="T4" fmla="*/ 336550 w 169"/>
                <a:gd name="T5" fmla="*/ 8164 h 21"/>
                <a:gd name="T6" fmla="*/ 336550 w 169"/>
                <a:gd name="T7" fmla="*/ 34699 h 21"/>
                <a:gd name="T8" fmla="*/ 326593 w 169"/>
                <a:gd name="T9" fmla="*/ 42863 h 21"/>
                <a:gd name="T10" fmla="*/ 7966 w 169"/>
                <a:gd name="T11" fmla="*/ 42863 h 21"/>
                <a:gd name="T12" fmla="*/ 0 w 169"/>
                <a:gd name="T13" fmla="*/ 34699 h 21"/>
                <a:gd name="T14" fmla="*/ 0 w 169"/>
                <a:gd name="T15" fmla="*/ 8164 h 21"/>
                <a:gd name="T16" fmla="*/ 7966 w 169"/>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9" h="21">
                  <a:moveTo>
                    <a:pt x="4" y="0"/>
                  </a:moveTo>
                  <a:cubicBezTo>
                    <a:pt x="164" y="0"/>
                    <a:pt x="164" y="0"/>
                    <a:pt x="164" y="0"/>
                  </a:cubicBezTo>
                  <a:cubicBezTo>
                    <a:pt x="167" y="0"/>
                    <a:pt x="169" y="2"/>
                    <a:pt x="169" y="4"/>
                  </a:cubicBezTo>
                  <a:cubicBezTo>
                    <a:pt x="169" y="17"/>
                    <a:pt x="169" y="17"/>
                    <a:pt x="169" y="17"/>
                  </a:cubicBezTo>
                  <a:cubicBezTo>
                    <a:pt x="169" y="19"/>
                    <a:pt x="167" y="21"/>
                    <a:pt x="164" y="21"/>
                  </a:cubicBezTo>
                  <a:cubicBezTo>
                    <a:pt x="4" y="21"/>
                    <a:pt x="4" y="21"/>
                    <a:pt x="4" y="21"/>
                  </a:cubicBezTo>
                  <a:cubicBezTo>
                    <a:pt x="2" y="21"/>
                    <a:pt x="0" y="19"/>
                    <a:pt x="0" y="17"/>
                  </a:cubicBezTo>
                  <a:cubicBezTo>
                    <a:pt x="0" y="4"/>
                    <a:pt x="0" y="4"/>
                    <a:pt x="0" y="4"/>
                  </a:cubicBezTo>
                  <a:cubicBezTo>
                    <a:pt x="0" y="2"/>
                    <a:pt x="2" y="0"/>
                    <a:pt x="4"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1" name="Freeform 551">
              <a:extLst>
                <a:ext uri="{FF2B5EF4-FFF2-40B4-BE49-F238E27FC236}">
                  <a16:creationId xmlns:a16="http://schemas.microsoft.com/office/drawing/2014/main" id="{B2A8E4D8-377F-44B8-9BF3-6E4EAAF74A0E}"/>
                </a:ext>
              </a:extLst>
            </p:cNvPr>
            <p:cNvSpPr>
              <a:spLocks/>
            </p:cNvSpPr>
            <p:nvPr/>
          </p:nvSpPr>
          <p:spPr bwMode="auto">
            <a:xfrm>
              <a:off x="8053388" y="3736744"/>
              <a:ext cx="50800" cy="34925"/>
            </a:xfrm>
            <a:custGeom>
              <a:avLst/>
              <a:gdLst>
                <a:gd name="T0" fmla="*/ 4064 w 25"/>
                <a:gd name="T1" fmla="*/ 0 h 17"/>
                <a:gd name="T2" fmla="*/ 44704 w 25"/>
                <a:gd name="T3" fmla="*/ 0 h 17"/>
                <a:gd name="T4" fmla="*/ 50800 w 25"/>
                <a:gd name="T5" fmla="*/ 4109 h 17"/>
                <a:gd name="T6" fmla="*/ 50800 w 25"/>
                <a:gd name="T7" fmla="*/ 30816 h 17"/>
                <a:gd name="T8" fmla="*/ 44704 w 25"/>
                <a:gd name="T9" fmla="*/ 34925 h 17"/>
                <a:gd name="T10" fmla="*/ 4064 w 25"/>
                <a:gd name="T11" fmla="*/ 34925 h 17"/>
                <a:gd name="T12" fmla="*/ 0 w 25"/>
                <a:gd name="T13" fmla="*/ 30816 h 17"/>
                <a:gd name="T14" fmla="*/ 0 w 25"/>
                <a:gd name="T15" fmla="*/ 4109 h 17"/>
                <a:gd name="T16" fmla="*/ 4064 w 25"/>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7">
                  <a:moveTo>
                    <a:pt x="2" y="0"/>
                  </a:moveTo>
                  <a:cubicBezTo>
                    <a:pt x="22" y="0"/>
                    <a:pt x="22" y="0"/>
                    <a:pt x="22" y="0"/>
                  </a:cubicBezTo>
                  <a:cubicBezTo>
                    <a:pt x="24" y="0"/>
                    <a:pt x="25" y="1"/>
                    <a:pt x="25" y="2"/>
                  </a:cubicBezTo>
                  <a:cubicBezTo>
                    <a:pt x="25" y="15"/>
                    <a:pt x="25" y="15"/>
                    <a:pt x="25" y="15"/>
                  </a:cubicBezTo>
                  <a:cubicBezTo>
                    <a:pt x="25" y="16"/>
                    <a:pt x="24" y="17"/>
                    <a:pt x="22" y="17"/>
                  </a:cubicBezTo>
                  <a:cubicBezTo>
                    <a:pt x="2" y="17"/>
                    <a:pt x="2" y="17"/>
                    <a:pt x="2" y="17"/>
                  </a:cubicBezTo>
                  <a:cubicBezTo>
                    <a:pt x="1" y="17"/>
                    <a:pt x="0" y="16"/>
                    <a:pt x="0" y="15"/>
                  </a:cubicBezTo>
                  <a:cubicBezTo>
                    <a:pt x="0" y="2"/>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2" name="Freeform 552">
              <a:extLst>
                <a:ext uri="{FF2B5EF4-FFF2-40B4-BE49-F238E27FC236}">
                  <a16:creationId xmlns:a16="http://schemas.microsoft.com/office/drawing/2014/main" id="{3484EA81-E3D0-477F-8C5A-297D5469ACAA}"/>
                </a:ext>
              </a:extLst>
            </p:cNvPr>
            <p:cNvSpPr>
              <a:spLocks/>
            </p:cNvSpPr>
            <p:nvPr/>
          </p:nvSpPr>
          <p:spPr bwMode="auto">
            <a:xfrm>
              <a:off x="7770813" y="3765319"/>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3" name="Freeform 553">
              <a:extLst>
                <a:ext uri="{FF2B5EF4-FFF2-40B4-BE49-F238E27FC236}">
                  <a16:creationId xmlns:a16="http://schemas.microsoft.com/office/drawing/2014/main" id="{85A40892-791A-4C62-BEB0-F07CA0A130C9}"/>
                </a:ext>
              </a:extLst>
            </p:cNvPr>
            <p:cNvSpPr>
              <a:spLocks/>
            </p:cNvSpPr>
            <p:nvPr/>
          </p:nvSpPr>
          <p:spPr bwMode="auto">
            <a:xfrm>
              <a:off x="7770813" y="3751031"/>
              <a:ext cx="60325" cy="6350"/>
            </a:xfrm>
            <a:custGeom>
              <a:avLst/>
              <a:gdLst>
                <a:gd name="T0" fmla="*/ 4022 w 30"/>
                <a:gd name="T1" fmla="*/ 0 h 3"/>
                <a:gd name="T2" fmla="*/ 56303 w 30"/>
                <a:gd name="T3" fmla="*/ 0 h 3"/>
                <a:gd name="T4" fmla="*/ 60325 w 30"/>
                <a:gd name="T5" fmla="*/ 4233 h 3"/>
                <a:gd name="T6" fmla="*/ 56303 w 30"/>
                <a:gd name="T7" fmla="*/ 6350 h 3"/>
                <a:gd name="T8" fmla="*/ 4022 w 30"/>
                <a:gd name="T9" fmla="*/ 6350 h 3"/>
                <a:gd name="T10" fmla="*/ 0 w 30"/>
                <a:gd name="T11" fmla="*/ 4233 h 3"/>
                <a:gd name="T12" fmla="*/ 4022 w 30"/>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3">
                  <a:moveTo>
                    <a:pt x="2" y="0"/>
                  </a:moveTo>
                  <a:cubicBezTo>
                    <a:pt x="28" y="0"/>
                    <a:pt x="28" y="0"/>
                    <a:pt x="28" y="0"/>
                  </a:cubicBezTo>
                  <a:cubicBezTo>
                    <a:pt x="29" y="0"/>
                    <a:pt x="30" y="1"/>
                    <a:pt x="30" y="2"/>
                  </a:cubicBezTo>
                  <a:cubicBezTo>
                    <a:pt x="30" y="2"/>
                    <a:pt x="29" y="3"/>
                    <a:pt x="28" y="3"/>
                  </a:cubicBezTo>
                  <a:cubicBezTo>
                    <a:pt x="2" y="3"/>
                    <a:pt x="2" y="3"/>
                    <a:pt x="2" y="3"/>
                  </a:cubicBezTo>
                  <a:cubicBezTo>
                    <a:pt x="1" y="3"/>
                    <a:pt x="0" y="2"/>
                    <a:pt x="0" y="2"/>
                  </a:cubicBezTo>
                  <a:cubicBezTo>
                    <a:pt x="0" y="1"/>
                    <a:pt x="1" y="0"/>
                    <a:pt x="2"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 name="Freeform 554">
              <a:extLst>
                <a:ext uri="{FF2B5EF4-FFF2-40B4-BE49-F238E27FC236}">
                  <a16:creationId xmlns:a16="http://schemas.microsoft.com/office/drawing/2014/main" id="{0012E338-6B56-4F77-A1E2-4907CDFAAD31}"/>
                </a:ext>
              </a:extLst>
            </p:cNvPr>
            <p:cNvSpPr>
              <a:spLocks/>
            </p:cNvSpPr>
            <p:nvPr/>
          </p:nvSpPr>
          <p:spPr bwMode="auto">
            <a:xfrm>
              <a:off x="7932738" y="2428645"/>
              <a:ext cx="507999" cy="949325"/>
            </a:xfrm>
            <a:custGeom>
              <a:avLst/>
              <a:gdLst>
                <a:gd name="T0" fmla="*/ 0 w 255"/>
                <a:gd name="T1" fmla="*/ 579148 h 477"/>
                <a:gd name="T2" fmla="*/ 310776 w 255"/>
                <a:gd name="T3" fmla="*/ 579148 h 477"/>
                <a:gd name="T4" fmla="*/ 193239 w 255"/>
                <a:gd name="T5" fmla="*/ 875688 h 477"/>
                <a:gd name="T6" fmla="*/ 324722 w 255"/>
                <a:gd name="T7" fmla="*/ 949325 h 477"/>
                <a:gd name="T8" fmla="*/ 502024 w 255"/>
                <a:gd name="T9" fmla="*/ 593079 h 477"/>
                <a:gd name="T10" fmla="*/ 494055 w 255"/>
                <a:gd name="T11" fmla="*/ 252755 h 477"/>
                <a:gd name="T12" fmla="*/ 316753 w 255"/>
                <a:gd name="T13" fmla="*/ 5971 h 477"/>
                <a:gd name="T14" fmla="*/ 278902 w 255"/>
                <a:gd name="T15" fmla="*/ 5971 h 477"/>
                <a:gd name="T16" fmla="*/ 103592 w 255"/>
                <a:gd name="T17" fmla="*/ 320422 h 477"/>
                <a:gd name="T18" fmla="*/ 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0" y="291"/>
                  </a:moveTo>
                  <a:cubicBezTo>
                    <a:pt x="156" y="291"/>
                    <a:pt x="156" y="291"/>
                    <a:pt x="156" y="291"/>
                  </a:cubicBezTo>
                  <a:cubicBezTo>
                    <a:pt x="156" y="291"/>
                    <a:pt x="100" y="439"/>
                    <a:pt x="97" y="440"/>
                  </a:cubicBezTo>
                  <a:cubicBezTo>
                    <a:pt x="163" y="477"/>
                    <a:pt x="163" y="477"/>
                    <a:pt x="163" y="477"/>
                  </a:cubicBezTo>
                  <a:cubicBezTo>
                    <a:pt x="163" y="477"/>
                    <a:pt x="249" y="306"/>
                    <a:pt x="252" y="298"/>
                  </a:cubicBezTo>
                  <a:cubicBezTo>
                    <a:pt x="254" y="291"/>
                    <a:pt x="255" y="139"/>
                    <a:pt x="248" y="127"/>
                  </a:cubicBezTo>
                  <a:cubicBezTo>
                    <a:pt x="241" y="114"/>
                    <a:pt x="168" y="5"/>
                    <a:pt x="159"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 name="Freeform 555">
              <a:extLst>
                <a:ext uri="{FF2B5EF4-FFF2-40B4-BE49-F238E27FC236}">
                  <a16:creationId xmlns:a16="http://schemas.microsoft.com/office/drawing/2014/main" id="{1C9E2101-E621-48FB-8C90-C0FAC310D60D}"/>
                </a:ext>
              </a:extLst>
            </p:cNvPr>
            <p:cNvSpPr>
              <a:spLocks/>
            </p:cNvSpPr>
            <p:nvPr/>
          </p:nvSpPr>
          <p:spPr bwMode="auto">
            <a:xfrm>
              <a:off x="8239125" y="2696931"/>
              <a:ext cx="44450" cy="160338"/>
            </a:xfrm>
            <a:custGeom>
              <a:avLst/>
              <a:gdLst>
                <a:gd name="T0" fmla="*/ 18184 w 22"/>
                <a:gd name="T1" fmla="*/ 0 h 80"/>
                <a:gd name="T2" fmla="*/ 0 w 22"/>
                <a:gd name="T3" fmla="*/ 96203 h 80"/>
                <a:gd name="T4" fmla="*/ 0 w 22"/>
                <a:gd name="T5" fmla="*/ 126266 h 80"/>
                <a:gd name="T6" fmla="*/ 18184 w 22"/>
                <a:gd name="T7" fmla="*/ 64135 h 80"/>
                <a:gd name="T8" fmla="*/ 28286 w 22"/>
                <a:gd name="T9" fmla="*/ 160338 h 80"/>
                <a:gd name="T10" fmla="*/ 1818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6" y="25"/>
                    <a:pt x="9" y="32"/>
                  </a:cubicBezTo>
                  <a:cubicBezTo>
                    <a:pt x="11"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6" name="Freeform 556">
              <a:extLst>
                <a:ext uri="{FF2B5EF4-FFF2-40B4-BE49-F238E27FC236}">
                  <a16:creationId xmlns:a16="http://schemas.microsoft.com/office/drawing/2014/main" id="{DCED1CA3-026F-4C00-BC38-9C2234D2CC7F}"/>
                </a:ext>
              </a:extLst>
            </p:cNvPr>
            <p:cNvSpPr>
              <a:spLocks/>
            </p:cNvSpPr>
            <p:nvPr/>
          </p:nvSpPr>
          <p:spPr bwMode="auto">
            <a:xfrm>
              <a:off x="8212138" y="2728681"/>
              <a:ext cx="55562" cy="279400"/>
            </a:xfrm>
            <a:custGeom>
              <a:avLst/>
              <a:gdLst>
                <a:gd name="T0" fmla="*/ 31750 w 35"/>
                <a:gd name="T1" fmla="*/ 279400 h 176"/>
                <a:gd name="T2" fmla="*/ 55562 w 35"/>
                <a:gd name="T3" fmla="*/ 115888 h 176"/>
                <a:gd name="T4" fmla="*/ 55562 w 35"/>
                <a:gd name="T5" fmla="*/ 0 h 176"/>
                <a:gd name="T6" fmla="*/ 31750 w 35"/>
                <a:gd name="T7" fmla="*/ 47625 h 176"/>
                <a:gd name="T8" fmla="*/ 0 w 35"/>
                <a:gd name="T9" fmla="*/ 279400 h 176"/>
                <a:gd name="T10" fmla="*/ 31750 w 35"/>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76">
                  <a:moveTo>
                    <a:pt x="20" y="176"/>
                  </a:moveTo>
                  <a:lnTo>
                    <a:pt x="35" y="73"/>
                  </a:lnTo>
                  <a:lnTo>
                    <a:pt x="35"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7" name="Freeform 557">
              <a:extLst>
                <a:ext uri="{FF2B5EF4-FFF2-40B4-BE49-F238E27FC236}">
                  <a16:creationId xmlns:a16="http://schemas.microsoft.com/office/drawing/2014/main" id="{392550BF-18E3-4FEB-A464-496189AE6824}"/>
                </a:ext>
              </a:extLst>
            </p:cNvPr>
            <p:cNvSpPr>
              <a:spLocks/>
            </p:cNvSpPr>
            <p:nvPr/>
          </p:nvSpPr>
          <p:spPr bwMode="auto">
            <a:xfrm>
              <a:off x="8121650" y="3308119"/>
              <a:ext cx="131762" cy="90488"/>
            </a:xfrm>
            <a:custGeom>
              <a:avLst/>
              <a:gdLst>
                <a:gd name="T0" fmla="*/ 7937 w 83"/>
                <a:gd name="T1" fmla="*/ 0 h 57"/>
                <a:gd name="T2" fmla="*/ 0 w 83"/>
                <a:gd name="T3" fmla="*/ 22225 h 57"/>
                <a:gd name="T4" fmla="*/ 103187 w 83"/>
                <a:gd name="T5" fmla="*/ 80963 h 57"/>
                <a:gd name="T6" fmla="*/ 122237 w 83"/>
                <a:gd name="T7" fmla="*/ 90488 h 57"/>
                <a:gd name="T8" fmla="*/ 131762 w 83"/>
                <a:gd name="T9" fmla="*/ 68263 h 57"/>
                <a:gd name="T10" fmla="*/ 7937 w 83"/>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3" h="57">
                  <a:moveTo>
                    <a:pt x="5" y="0"/>
                  </a:moveTo>
                  <a:lnTo>
                    <a:pt x="0" y="14"/>
                  </a:lnTo>
                  <a:lnTo>
                    <a:pt x="65" y="51"/>
                  </a:lnTo>
                  <a:lnTo>
                    <a:pt x="77" y="57"/>
                  </a:lnTo>
                  <a:lnTo>
                    <a:pt x="83" y="43"/>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8" name="Freeform 558">
              <a:extLst>
                <a:ext uri="{FF2B5EF4-FFF2-40B4-BE49-F238E27FC236}">
                  <a16:creationId xmlns:a16="http://schemas.microsoft.com/office/drawing/2014/main" id="{5F19EA56-EC37-48E3-965D-7DD4ABCE2FFF}"/>
                </a:ext>
              </a:extLst>
            </p:cNvPr>
            <p:cNvSpPr>
              <a:spLocks/>
            </p:cNvSpPr>
            <p:nvPr/>
          </p:nvSpPr>
          <p:spPr bwMode="auto">
            <a:xfrm>
              <a:off x="8013700" y="3341456"/>
              <a:ext cx="206375" cy="354013"/>
            </a:xfrm>
            <a:custGeom>
              <a:avLst/>
              <a:gdLst>
                <a:gd name="T0" fmla="*/ 206375 w 103"/>
                <a:gd name="T1" fmla="*/ 43754 h 178"/>
                <a:gd name="T2" fmla="*/ 162295 w 103"/>
                <a:gd name="T3" fmla="*/ 147174 h 178"/>
                <a:gd name="T4" fmla="*/ 128233 w 103"/>
                <a:gd name="T5" fmla="*/ 298326 h 178"/>
                <a:gd name="T6" fmla="*/ 36066 w 103"/>
                <a:gd name="T7" fmla="*/ 346058 h 178"/>
                <a:gd name="T8" fmla="*/ 2004 w 103"/>
                <a:gd name="T9" fmla="*/ 222750 h 178"/>
                <a:gd name="T10" fmla="*/ 38069 w 103"/>
                <a:gd name="T11" fmla="*/ 87509 h 178"/>
                <a:gd name="T12" fmla="*/ 108197 w 103"/>
                <a:gd name="T13" fmla="*/ 25855 h 178"/>
                <a:gd name="T14" fmla="*/ 124226 w 103"/>
                <a:gd name="T15" fmla="*/ 0 h 178"/>
                <a:gd name="T16" fmla="*/ 206375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2"/>
                  </a:moveTo>
                  <a:cubicBezTo>
                    <a:pt x="102" y="27"/>
                    <a:pt x="81" y="70"/>
                    <a:pt x="81" y="74"/>
                  </a:cubicBezTo>
                  <a:cubicBezTo>
                    <a:pt x="81" y="77"/>
                    <a:pt x="69" y="145"/>
                    <a:pt x="64" y="150"/>
                  </a:cubicBezTo>
                  <a:cubicBezTo>
                    <a:pt x="59" y="155"/>
                    <a:pt x="24" y="178"/>
                    <a:pt x="18" y="174"/>
                  </a:cubicBezTo>
                  <a:cubicBezTo>
                    <a:pt x="12" y="169"/>
                    <a:pt x="0" y="121"/>
                    <a:pt x="1" y="112"/>
                  </a:cubicBezTo>
                  <a:cubicBezTo>
                    <a:pt x="2" y="103"/>
                    <a:pt x="13" y="51"/>
                    <a:pt x="19" y="44"/>
                  </a:cubicBezTo>
                  <a:cubicBezTo>
                    <a:pt x="26" y="36"/>
                    <a:pt x="49" y="15"/>
                    <a:pt x="54" y="13"/>
                  </a:cubicBezTo>
                  <a:cubicBezTo>
                    <a:pt x="58" y="11"/>
                    <a:pt x="62" y="0"/>
                    <a:pt x="62" y="0"/>
                  </a:cubicBezTo>
                  <a:lnTo>
                    <a:pt x="103" y="22"/>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9" name="Freeform 559">
              <a:extLst>
                <a:ext uri="{FF2B5EF4-FFF2-40B4-BE49-F238E27FC236}">
                  <a16:creationId xmlns:a16="http://schemas.microsoft.com/office/drawing/2014/main" id="{04E31530-DB31-4446-8ADF-194DB5D494C3}"/>
                </a:ext>
              </a:extLst>
            </p:cNvPr>
            <p:cNvSpPr>
              <a:spLocks/>
            </p:cNvSpPr>
            <p:nvPr/>
          </p:nvSpPr>
          <p:spPr bwMode="auto">
            <a:xfrm>
              <a:off x="7932738" y="2138131"/>
              <a:ext cx="246062" cy="566738"/>
            </a:xfrm>
            <a:custGeom>
              <a:avLst/>
              <a:gdLst>
                <a:gd name="T0" fmla="*/ 0 w 124"/>
                <a:gd name="T1" fmla="*/ 0 h 285"/>
                <a:gd name="T2" fmla="*/ 220265 w 124"/>
                <a:gd name="T3" fmla="*/ 83519 h 285"/>
                <a:gd name="T4" fmla="*/ 246062 w 124"/>
                <a:gd name="T5" fmla="*/ 278398 h 285"/>
                <a:gd name="T6" fmla="*/ 236140 w 124"/>
                <a:gd name="T7" fmla="*/ 381802 h 285"/>
                <a:gd name="T8" fmla="*/ 0 w 124"/>
                <a:gd name="T9" fmla="*/ 566738 h 285"/>
                <a:gd name="T10" fmla="*/ 0 w 124"/>
                <a:gd name="T11" fmla="*/ 0 h 2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5">
                  <a:moveTo>
                    <a:pt x="0" y="0"/>
                  </a:moveTo>
                  <a:cubicBezTo>
                    <a:pt x="6" y="0"/>
                    <a:pt x="100" y="12"/>
                    <a:pt x="111" y="42"/>
                  </a:cubicBezTo>
                  <a:cubicBezTo>
                    <a:pt x="123" y="73"/>
                    <a:pt x="124" y="140"/>
                    <a:pt x="124" y="140"/>
                  </a:cubicBezTo>
                  <a:cubicBezTo>
                    <a:pt x="119" y="192"/>
                    <a:pt x="119" y="192"/>
                    <a:pt x="119" y="192"/>
                  </a:cubicBezTo>
                  <a:cubicBezTo>
                    <a:pt x="119" y="192"/>
                    <a:pt x="60" y="279"/>
                    <a:pt x="0" y="285"/>
                  </a:cubicBezTo>
                  <a:lnTo>
                    <a:pt x="0" y="0"/>
                  </a:lnTo>
                  <a:close/>
                </a:path>
              </a:pathLst>
            </a:custGeom>
            <a:solidFill>
              <a:srgbClr val="7D5C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0" name="Freeform 560">
              <a:extLst>
                <a:ext uri="{FF2B5EF4-FFF2-40B4-BE49-F238E27FC236}">
                  <a16:creationId xmlns:a16="http://schemas.microsoft.com/office/drawing/2014/main" id="{5944CC32-0D71-4D00-804D-0081513E39B0}"/>
                </a:ext>
              </a:extLst>
            </p:cNvPr>
            <p:cNvSpPr>
              <a:spLocks/>
            </p:cNvSpPr>
            <p:nvPr/>
          </p:nvSpPr>
          <p:spPr bwMode="auto">
            <a:xfrm>
              <a:off x="7424738" y="2428644"/>
              <a:ext cx="508000" cy="949325"/>
            </a:xfrm>
            <a:custGeom>
              <a:avLst/>
              <a:gdLst>
                <a:gd name="T0" fmla="*/ 508000 w 255"/>
                <a:gd name="T1" fmla="*/ 579148 h 477"/>
                <a:gd name="T2" fmla="*/ 197224 w 255"/>
                <a:gd name="T3" fmla="*/ 579148 h 477"/>
                <a:gd name="T4" fmla="*/ 314761 w 255"/>
                <a:gd name="T5" fmla="*/ 875688 h 477"/>
                <a:gd name="T6" fmla="*/ 183278 w 255"/>
                <a:gd name="T7" fmla="*/ 949325 h 477"/>
                <a:gd name="T8" fmla="*/ 5976 w 255"/>
                <a:gd name="T9" fmla="*/ 593079 h 477"/>
                <a:gd name="T10" fmla="*/ 13945 w 255"/>
                <a:gd name="T11" fmla="*/ 252755 h 477"/>
                <a:gd name="T12" fmla="*/ 191247 w 255"/>
                <a:gd name="T13" fmla="*/ 5971 h 477"/>
                <a:gd name="T14" fmla="*/ 229098 w 255"/>
                <a:gd name="T15" fmla="*/ 5971 h 477"/>
                <a:gd name="T16" fmla="*/ 404408 w 255"/>
                <a:gd name="T17" fmla="*/ 320422 h 477"/>
                <a:gd name="T18" fmla="*/ 508000 w 255"/>
                <a:gd name="T19" fmla="*/ 579148 h 4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7">
                  <a:moveTo>
                    <a:pt x="255" y="291"/>
                  </a:moveTo>
                  <a:cubicBezTo>
                    <a:pt x="99" y="291"/>
                    <a:pt x="99" y="291"/>
                    <a:pt x="99" y="291"/>
                  </a:cubicBezTo>
                  <a:cubicBezTo>
                    <a:pt x="99" y="291"/>
                    <a:pt x="155" y="439"/>
                    <a:pt x="158" y="440"/>
                  </a:cubicBezTo>
                  <a:cubicBezTo>
                    <a:pt x="92" y="477"/>
                    <a:pt x="92" y="477"/>
                    <a:pt x="92" y="477"/>
                  </a:cubicBezTo>
                  <a:cubicBezTo>
                    <a:pt x="92" y="477"/>
                    <a:pt x="6" y="306"/>
                    <a:pt x="3" y="298"/>
                  </a:cubicBezTo>
                  <a:cubicBezTo>
                    <a:pt x="1" y="291"/>
                    <a:pt x="0" y="139"/>
                    <a:pt x="7" y="127"/>
                  </a:cubicBezTo>
                  <a:cubicBezTo>
                    <a:pt x="14" y="114"/>
                    <a:pt x="87" y="5"/>
                    <a:pt x="96" y="3"/>
                  </a:cubicBezTo>
                  <a:cubicBezTo>
                    <a:pt x="106" y="0"/>
                    <a:pt x="115" y="3"/>
                    <a:pt x="115" y="3"/>
                  </a:cubicBezTo>
                  <a:cubicBezTo>
                    <a:pt x="203" y="161"/>
                    <a:pt x="203" y="161"/>
                    <a:pt x="203"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1" name="Freeform 561">
              <a:extLst>
                <a:ext uri="{FF2B5EF4-FFF2-40B4-BE49-F238E27FC236}">
                  <a16:creationId xmlns:a16="http://schemas.microsoft.com/office/drawing/2014/main" id="{A06034E3-99CE-4395-AEF8-28A165102292}"/>
                </a:ext>
              </a:extLst>
            </p:cNvPr>
            <p:cNvSpPr>
              <a:spLocks/>
            </p:cNvSpPr>
            <p:nvPr/>
          </p:nvSpPr>
          <p:spPr bwMode="auto">
            <a:xfrm>
              <a:off x="7583488" y="2696931"/>
              <a:ext cx="42862" cy="160338"/>
            </a:xfrm>
            <a:custGeom>
              <a:avLst/>
              <a:gdLst>
                <a:gd name="T0" fmla="*/ 24493 w 21"/>
                <a:gd name="T1" fmla="*/ 0 h 80"/>
                <a:gd name="T2" fmla="*/ 42862 w 21"/>
                <a:gd name="T3" fmla="*/ 96203 h 80"/>
                <a:gd name="T4" fmla="*/ 42862 w 21"/>
                <a:gd name="T5" fmla="*/ 126266 h 80"/>
                <a:gd name="T6" fmla="*/ 24493 w 21"/>
                <a:gd name="T7" fmla="*/ 64135 h 80"/>
                <a:gd name="T8" fmla="*/ 14287 w 21"/>
                <a:gd name="T9" fmla="*/ 160338 h 80"/>
                <a:gd name="T10" fmla="*/ 24493 w 21"/>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0">
                  <a:moveTo>
                    <a:pt x="12" y="0"/>
                  </a:moveTo>
                  <a:cubicBezTo>
                    <a:pt x="21" y="48"/>
                    <a:pt x="21" y="48"/>
                    <a:pt x="21" y="48"/>
                  </a:cubicBezTo>
                  <a:cubicBezTo>
                    <a:pt x="21" y="63"/>
                    <a:pt x="21" y="63"/>
                    <a:pt x="21" y="63"/>
                  </a:cubicBezTo>
                  <a:cubicBezTo>
                    <a:pt x="21" y="63"/>
                    <a:pt x="15" y="25"/>
                    <a:pt x="12" y="32"/>
                  </a:cubicBezTo>
                  <a:cubicBezTo>
                    <a:pt x="10" y="38"/>
                    <a:pt x="7" y="80"/>
                    <a:pt x="7" y="80"/>
                  </a:cubicBezTo>
                  <a:cubicBezTo>
                    <a:pt x="7" y="80"/>
                    <a:pt x="0" y="24"/>
                    <a:pt x="12"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2" name="Freeform 562">
              <a:extLst>
                <a:ext uri="{FF2B5EF4-FFF2-40B4-BE49-F238E27FC236}">
                  <a16:creationId xmlns:a16="http://schemas.microsoft.com/office/drawing/2014/main" id="{8422B946-DC0F-4C70-BD6F-9374022C2827}"/>
                </a:ext>
              </a:extLst>
            </p:cNvPr>
            <p:cNvSpPr>
              <a:spLocks/>
            </p:cNvSpPr>
            <p:nvPr/>
          </p:nvSpPr>
          <p:spPr bwMode="auto">
            <a:xfrm>
              <a:off x="7599363" y="2728681"/>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3" name="Freeform 563">
              <a:extLst>
                <a:ext uri="{FF2B5EF4-FFF2-40B4-BE49-F238E27FC236}">
                  <a16:creationId xmlns:a16="http://schemas.microsoft.com/office/drawing/2014/main" id="{1076C0AD-F1EF-4A8B-8EDD-E688DF6B916E}"/>
                </a:ext>
              </a:extLst>
            </p:cNvPr>
            <p:cNvSpPr>
              <a:spLocks/>
            </p:cNvSpPr>
            <p:nvPr/>
          </p:nvSpPr>
          <p:spPr bwMode="auto">
            <a:xfrm>
              <a:off x="7612063" y="3308119"/>
              <a:ext cx="133350" cy="90488"/>
            </a:xfrm>
            <a:custGeom>
              <a:avLst/>
              <a:gdLst>
                <a:gd name="T0" fmla="*/ 123825 w 84"/>
                <a:gd name="T1" fmla="*/ 0 h 57"/>
                <a:gd name="T2" fmla="*/ 133350 w 84"/>
                <a:gd name="T3" fmla="*/ 22225 h 57"/>
                <a:gd name="T4" fmla="*/ 28575 w 84"/>
                <a:gd name="T5" fmla="*/ 80963 h 57"/>
                <a:gd name="T6" fmla="*/ 9525 w 84"/>
                <a:gd name="T7" fmla="*/ 90488 h 57"/>
                <a:gd name="T8" fmla="*/ 0 w 84"/>
                <a:gd name="T9" fmla="*/ 68263 h 57"/>
                <a:gd name="T10" fmla="*/ 123825 w 84"/>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57">
                  <a:moveTo>
                    <a:pt x="78" y="0"/>
                  </a:moveTo>
                  <a:lnTo>
                    <a:pt x="84" y="14"/>
                  </a:lnTo>
                  <a:lnTo>
                    <a:pt x="18" y="51"/>
                  </a:lnTo>
                  <a:lnTo>
                    <a:pt x="6" y="57"/>
                  </a:lnTo>
                  <a:lnTo>
                    <a:pt x="0" y="43"/>
                  </a:lnTo>
                  <a:lnTo>
                    <a:pt x="7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 name="Freeform 564">
              <a:extLst>
                <a:ext uri="{FF2B5EF4-FFF2-40B4-BE49-F238E27FC236}">
                  <a16:creationId xmlns:a16="http://schemas.microsoft.com/office/drawing/2014/main" id="{C835FC1D-5E1F-4B76-811B-F980C2DC1E0D}"/>
                </a:ext>
              </a:extLst>
            </p:cNvPr>
            <p:cNvSpPr>
              <a:spLocks/>
            </p:cNvSpPr>
            <p:nvPr/>
          </p:nvSpPr>
          <p:spPr bwMode="auto">
            <a:xfrm>
              <a:off x="7645400" y="3341456"/>
              <a:ext cx="206375" cy="354013"/>
            </a:xfrm>
            <a:custGeom>
              <a:avLst/>
              <a:gdLst>
                <a:gd name="T0" fmla="*/ 0 w 103"/>
                <a:gd name="T1" fmla="*/ 43754 h 178"/>
                <a:gd name="T2" fmla="*/ 46084 w 103"/>
                <a:gd name="T3" fmla="*/ 147174 h 178"/>
                <a:gd name="T4" fmla="*/ 78142 w 103"/>
                <a:gd name="T5" fmla="*/ 298326 h 178"/>
                <a:gd name="T6" fmla="*/ 170309 w 103"/>
                <a:gd name="T7" fmla="*/ 346058 h 178"/>
                <a:gd name="T8" fmla="*/ 204371 w 103"/>
                <a:gd name="T9" fmla="*/ 222750 h 178"/>
                <a:gd name="T10" fmla="*/ 168306 w 103"/>
                <a:gd name="T11" fmla="*/ 87509 h 178"/>
                <a:gd name="T12" fmla="*/ 100182 w 103"/>
                <a:gd name="T13" fmla="*/ 25855 h 178"/>
                <a:gd name="T14" fmla="*/ 82149 w 103"/>
                <a:gd name="T15" fmla="*/ 0 h 178"/>
                <a:gd name="T16" fmla="*/ 0 w 103"/>
                <a:gd name="T17" fmla="*/ 43754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2"/>
                  </a:moveTo>
                  <a:cubicBezTo>
                    <a:pt x="1" y="27"/>
                    <a:pt x="23" y="70"/>
                    <a:pt x="23" y="74"/>
                  </a:cubicBezTo>
                  <a:cubicBezTo>
                    <a:pt x="23" y="77"/>
                    <a:pt x="34" y="145"/>
                    <a:pt x="39" y="150"/>
                  </a:cubicBezTo>
                  <a:cubicBezTo>
                    <a:pt x="44" y="155"/>
                    <a:pt x="79" y="178"/>
                    <a:pt x="85" y="174"/>
                  </a:cubicBezTo>
                  <a:cubicBezTo>
                    <a:pt x="91" y="169"/>
                    <a:pt x="103" y="121"/>
                    <a:pt x="102" y="112"/>
                  </a:cubicBezTo>
                  <a:cubicBezTo>
                    <a:pt x="101" y="103"/>
                    <a:pt x="90" y="51"/>
                    <a:pt x="84" y="44"/>
                  </a:cubicBezTo>
                  <a:cubicBezTo>
                    <a:pt x="77" y="36"/>
                    <a:pt x="54" y="15"/>
                    <a:pt x="50" y="13"/>
                  </a:cubicBezTo>
                  <a:cubicBezTo>
                    <a:pt x="45" y="11"/>
                    <a:pt x="41" y="0"/>
                    <a:pt x="41" y="0"/>
                  </a:cubicBezTo>
                  <a:lnTo>
                    <a:pt x="0" y="22"/>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 name="Freeform 565">
              <a:extLst>
                <a:ext uri="{FF2B5EF4-FFF2-40B4-BE49-F238E27FC236}">
                  <a16:creationId xmlns:a16="http://schemas.microsoft.com/office/drawing/2014/main" id="{7632D55B-E8F8-4658-9A54-ED8663FE8B4C}"/>
                </a:ext>
              </a:extLst>
            </p:cNvPr>
            <p:cNvSpPr>
              <a:spLocks/>
            </p:cNvSpPr>
            <p:nvPr/>
          </p:nvSpPr>
          <p:spPr bwMode="auto">
            <a:xfrm>
              <a:off x="7810500" y="2704869"/>
              <a:ext cx="242887" cy="303213"/>
            </a:xfrm>
            <a:custGeom>
              <a:avLst/>
              <a:gdLst>
                <a:gd name="T0" fmla="*/ 121444 w 122"/>
                <a:gd name="T1" fmla="*/ 41891 h 152"/>
                <a:gd name="T2" fmla="*/ 0 w 122"/>
                <a:gd name="T3" fmla="*/ 0 h 152"/>
                <a:gd name="T4" fmla="*/ 121444 w 122"/>
                <a:gd name="T5" fmla="*/ 303213 h 152"/>
                <a:gd name="T6" fmla="*/ 242887 w 122"/>
                <a:gd name="T7" fmla="*/ 0 h 152"/>
                <a:gd name="T8" fmla="*/ 121444 w 122"/>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52">
                  <a:moveTo>
                    <a:pt x="61" y="21"/>
                  </a:moveTo>
                  <a:cubicBezTo>
                    <a:pt x="0" y="0"/>
                    <a:pt x="0" y="0"/>
                    <a:pt x="0" y="0"/>
                  </a:cubicBezTo>
                  <a:cubicBezTo>
                    <a:pt x="12" y="30"/>
                    <a:pt x="61" y="152"/>
                    <a:pt x="61" y="152"/>
                  </a:cubicBezTo>
                  <a:cubicBezTo>
                    <a:pt x="61" y="152"/>
                    <a:pt x="110" y="30"/>
                    <a:pt x="122"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6" name="Freeform 566">
              <a:extLst>
                <a:ext uri="{FF2B5EF4-FFF2-40B4-BE49-F238E27FC236}">
                  <a16:creationId xmlns:a16="http://schemas.microsoft.com/office/drawing/2014/main" id="{80742714-CEF4-422B-887A-C7C52F3EC18D}"/>
                </a:ext>
              </a:extLst>
            </p:cNvPr>
            <p:cNvSpPr>
              <a:spLocks/>
            </p:cNvSpPr>
            <p:nvPr/>
          </p:nvSpPr>
          <p:spPr bwMode="auto">
            <a:xfrm>
              <a:off x="7645400" y="2415944"/>
              <a:ext cx="574675" cy="393700"/>
            </a:xfrm>
            <a:custGeom>
              <a:avLst/>
              <a:gdLst>
                <a:gd name="T0" fmla="*/ 560707 w 288"/>
                <a:gd name="T1" fmla="*/ 0 h 197"/>
                <a:gd name="T2" fmla="*/ 534767 w 288"/>
                <a:gd name="T3" fmla="*/ 0 h 197"/>
                <a:gd name="T4" fmla="*/ 524790 w 288"/>
                <a:gd name="T5" fmla="*/ 103921 h 197"/>
                <a:gd name="T6" fmla="*/ 287338 w 288"/>
                <a:gd name="T7" fmla="*/ 289779 h 197"/>
                <a:gd name="T8" fmla="*/ 49885 w 288"/>
                <a:gd name="T9" fmla="*/ 103921 h 197"/>
                <a:gd name="T10" fmla="*/ 39908 w 288"/>
                <a:gd name="T11" fmla="*/ 0 h 197"/>
                <a:gd name="T12" fmla="*/ 13968 w 288"/>
                <a:gd name="T13" fmla="*/ 0 h 197"/>
                <a:gd name="T14" fmla="*/ 13968 w 288"/>
                <a:gd name="T15" fmla="*/ 99924 h 197"/>
                <a:gd name="T16" fmla="*/ 59862 w 288"/>
                <a:gd name="T17" fmla="*/ 133898 h 197"/>
                <a:gd name="T18" fmla="*/ 109747 w 288"/>
                <a:gd name="T19" fmla="*/ 269794 h 197"/>
                <a:gd name="T20" fmla="*/ 287338 w 288"/>
                <a:gd name="T21" fmla="*/ 393700 h 197"/>
                <a:gd name="T22" fmla="*/ 464928 w 288"/>
                <a:gd name="T23" fmla="*/ 269794 h 197"/>
                <a:gd name="T24" fmla="*/ 514813 w 288"/>
                <a:gd name="T25" fmla="*/ 133898 h 197"/>
                <a:gd name="T26" fmla="*/ 560707 w 288"/>
                <a:gd name="T27" fmla="*/ 99924 h 197"/>
                <a:gd name="T28" fmla="*/ 560707 w 288"/>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8" h="197">
                  <a:moveTo>
                    <a:pt x="281" y="0"/>
                  </a:moveTo>
                  <a:cubicBezTo>
                    <a:pt x="273" y="0"/>
                    <a:pt x="268" y="0"/>
                    <a:pt x="268" y="0"/>
                  </a:cubicBezTo>
                  <a:cubicBezTo>
                    <a:pt x="263" y="52"/>
                    <a:pt x="263" y="52"/>
                    <a:pt x="263" y="52"/>
                  </a:cubicBezTo>
                  <a:cubicBezTo>
                    <a:pt x="263" y="52"/>
                    <a:pt x="185" y="145"/>
                    <a:pt x="144" y="145"/>
                  </a:cubicBezTo>
                  <a:cubicBezTo>
                    <a:pt x="104" y="145"/>
                    <a:pt x="25" y="52"/>
                    <a:pt x="25" y="52"/>
                  </a:cubicBezTo>
                  <a:cubicBezTo>
                    <a:pt x="20" y="0"/>
                    <a:pt x="20" y="0"/>
                    <a:pt x="20" y="0"/>
                  </a:cubicBezTo>
                  <a:cubicBezTo>
                    <a:pt x="20" y="0"/>
                    <a:pt x="15" y="0"/>
                    <a:pt x="7" y="0"/>
                  </a:cubicBezTo>
                  <a:cubicBezTo>
                    <a:pt x="0" y="0"/>
                    <a:pt x="6" y="41"/>
                    <a:pt x="7" y="50"/>
                  </a:cubicBezTo>
                  <a:cubicBezTo>
                    <a:pt x="9" y="59"/>
                    <a:pt x="30" y="67"/>
                    <a:pt x="30" y="67"/>
                  </a:cubicBezTo>
                  <a:cubicBezTo>
                    <a:pt x="30" y="67"/>
                    <a:pt x="47" y="115"/>
                    <a:pt x="55" y="135"/>
                  </a:cubicBezTo>
                  <a:cubicBezTo>
                    <a:pt x="64" y="155"/>
                    <a:pt x="144" y="197"/>
                    <a:pt x="144" y="197"/>
                  </a:cubicBezTo>
                  <a:cubicBezTo>
                    <a:pt x="144" y="197"/>
                    <a:pt x="224" y="155"/>
                    <a:pt x="233" y="135"/>
                  </a:cubicBezTo>
                  <a:cubicBezTo>
                    <a:pt x="242" y="115"/>
                    <a:pt x="258" y="67"/>
                    <a:pt x="258" y="67"/>
                  </a:cubicBezTo>
                  <a:cubicBezTo>
                    <a:pt x="258" y="67"/>
                    <a:pt x="279" y="59"/>
                    <a:pt x="281" y="50"/>
                  </a:cubicBezTo>
                  <a:cubicBezTo>
                    <a:pt x="282" y="41"/>
                    <a:pt x="288"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7" name="Freeform 567">
              <a:extLst>
                <a:ext uri="{FF2B5EF4-FFF2-40B4-BE49-F238E27FC236}">
                  <a16:creationId xmlns:a16="http://schemas.microsoft.com/office/drawing/2014/main" id="{D8324734-AEEA-433A-97E1-1EA72698C5EF}"/>
                </a:ext>
              </a:extLst>
            </p:cNvPr>
            <p:cNvSpPr>
              <a:spLocks/>
            </p:cNvSpPr>
            <p:nvPr/>
          </p:nvSpPr>
          <p:spPr bwMode="auto">
            <a:xfrm>
              <a:off x="7685088" y="2138131"/>
              <a:ext cx="315912" cy="590550"/>
            </a:xfrm>
            <a:custGeom>
              <a:avLst/>
              <a:gdLst>
                <a:gd name="T0" fmla="*/ 161955 w 158"/>
                <a:gd name="T1" fmla="*/ 534875 h 297"/>
                <a:gd name="T2" fmla="*/ 161955 w 158"/>
                <a:gd name="T3" fmla="*/ 534875 h 297"/>
                <a:gd name="T4" fmla="*/ 9997 w 158"/>
                <a:gd name="T5" fmla="*/ 381770 h 297"/>
                <a:gd name="T6" fmla="*/ 0 w 158"/>
                <a:gd name="T7" fmla="*/ 278374 h 297"/>
                <a:gd name="T8" fmla="*/ 25993 w 158"/>
                <a:gd name="T9" fmla="*/ 83512 h 297"/>
                <a:gd name="T10" fmla="*/ 247931 w 158"/>
                <a:gd name="T11" fmla="*/ 0 h 297"/>
                <a:gd name="T12" fmla="*/ 247931 w 158"/>
                <a:gd name="T13" fmla="*/ 534875 h 297"/>
                <a:gd name="T14" fmla="*/ 315912 w 158"/>
                <a:gd name="T15" fmla="*/ 590550 h 297"/>
                <a:gd name="T16" fmla="*/ 161955 w 158"/>
                <a:gd name="T17" fmla="*/ 534875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7">
                  <a:moveTo>
                    <a:pt x="81" y="269"/>
                  </a:moveTo>
                  <a:cubicBezTo>
                    <a:pt x="81" y="269"/>
                    <a:pt x="81" y="269"/>
                    <a:pt x="81" y="269"/>
                  </a:cubicBezTo>
                  <a:cubicBezTo>
                    <a:pt x="39" y="242"/>
                    <a:pt x="5" y="192"/>
                    <a:pt x="5" y="192"/>
                  </a:cubicBezTo>
                  <a:cubicBezTo>
                    <a:pt x="0" y="140"/>
                    <a:pt x="0" y="140"/>
                    <a:pt x="0" y="140"/>
                  </a:cubicBezTo>
                  <a:cubicBezTo>
                    <a:pt x="0" y="140"/>
                    <a:pt x="1" y="73"/>
                    <a:pt x="13" y="42"/>
                  </a:cubicBezTo>
                  <a:cubicBezTo>
                    <a:pt x="24" y="12"/>
                    <a:pt x="118" y="0"/>
                    <a:pt x="124" y="0"/>
                  </a:cubicBezTo>
                  <a:cubicBezTo>
                    <a:pt x="124" y="269"/>
                    <a:pt x="124" y="269"/>
                    <a:pt x="124" y="269"/>
                  </a:cubicBezTo>
                  <a:cubicBezTo>
                    <a:pt x="124" y="281"/>
                    <a:pt x="158" y="297"/>
                    <a:pt x="158" y="297"/>
                  </a:cubicBezTo>
                  <a:cubicBezTo>
                    <a:pt x="115" y="293"/>
                    <a:pt x="84" y="270"/>
                    <a:pt x="81" y="269"/>
                  </a:cubicBezTo>
                  <a:close/>
                </a:path>
              </a:pathLst>
            </a:custGeom>
            <a:solidFill>
              <a:srgbClr val="6D4B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8" name="Freeform 568">
              <a:extLst>
                <a:ext uri="{FF2B5EF4-FFF2-40B4-BE49-F238E27FC236}">
                  <a16:creationId xmlns:a16="http://schemas.microsoft.com/office/drawing/2014/main" id="{BBD8EA05-466D-4052-BFC9-5EEB08A583B9}"/>
                </a:ext>
              </a:extLst>
            </p:cNvPr>
            <p:cNvSpPr>
              <a:spLocks/>
            </p:cNvSpPr>
            <p:nvPr/>
          </p:nvSpPr>
          <p:spPr bwMode="auto">
            <a:xfrm>
              <a:off x="10791825" y="3220806"/>
              <a:ext cx="677862" cy="615950"/>
            </a:xfrm>
            <a:custGeom>
              <a:avLst/>
              <a:gdLst>
                <a:gd name="T0" fmla="*/ 677862 w 427"/>
                <a:gd name="T1" fmla="*/ 395288 h 388"/>
                <a:gd name="T2" fmla="*/ 454025 w 427"/>
                <a:gd name="T3" fmla="*/ 615950 h 388"/>
                <a:gd name="T4" fmla="*/ 334962 w 427"/>
                <a:gd name="T5" fmla="*/ 615950 h 388"/>
                <a:gd name="T6" fmla="*/ 0 w 427"/>
                <a:gd name="T7" fmla="*/ 282575 h 388"/>
                <a:gd name="T8" fmla="*/ 285750 w 427"/>
                <a:gd name="T9" fmla="*/ 0 h 388"/>
                <a:gd name="T10" fmla="*/ 677862 w 427"/>
                <a:gd name="T11" fmla="*/ 395288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7" h="388">
                  <a:moveTo>
                    <a:pt x="427" y="249"/>
                  </a:moveTo>
                  <a:lnTo>
                    <a:pt x="286" y="388"/>
                  </a:lnTo>
                  <a:lnTo>
                    <a:pt x="211" y="388"/>
                  </a:lnTo>
                  <a:lnTo>
                    <a:pt x="0" y="178"/>
                  </a:lnTo>
                  <a:lnTo>
                    <a:pt x="180" y="0"/>
                  </a:lnTo>
                  <a:lnTo>
                    <a:pt x="427" y="24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9" name="Freeform 569">
              <a:extLst>
                <a:ext uri="{FF2B5EF4-FFF2-40B4-BE49-F238E27FC236}">
                  <a16:creationId xmlns:a16="http://schemas.microsoft.com/office/drawing/2014/main" id="{0EEDF61F-E8E5-43F5-81A2-889B84B9ED88}"/>
                </a:ext>
              </a:extLst>
            </p:cNvPr>
            <p:cNvSpPr>
              <a:spLocks/>
            </p:cNvSpPr>
            <p:nvPr/>
          </p:nvSpPr>
          <p:spPr bwMode="auto">
            <a:xfrm>
              <a:off x="11126787" y="3776431"/>
              <a:ext cx="119062" cy="60325"/>
            </a:xfrm>
            <a:custGeom>
              <a:avLst/>
              <a:gdLst>
                <a:gd name="T0" fmla="*/ 119062 w 75"/>
                <a:gd name="T1" fmla="*/ 60325 h 38"/>
                <a:gd name="T2" fmla="*/ 60325 w 75"/>
                <a:gd name="T3" fmla="*/ 0 h 38"/>
                <a:gd name="T4" fmla="*/ 0 w 75"/>
                <a:gd name="T5" fmla="*/ 60325 h 38"/>
                <a:gd name="T6" fmla="*/ 119062 w 75"/>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38">
                  <a:moveTo>
                    <a:pt x="75" y="38"/>
                  </a:moveTo>
                  <a:lnTo>
                    <a:pt x="38" y="0"/>
                  </a:lnTo>
                  <a:lnTo>
                    <a:pt x="0" y="38"/>
                  </a:lnTo>
                  <a:lnTo>
                    <a:pt x="75" y="38"/>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0" name="Freeform 570">
              <a:extLst>
                <a:ext uri="{FF2B5EF4-FFF2-40B4-BE49-F238E27FC236}">
                  <a16:creationId xmlns:a16="http://schemas.microsoft.com/office/drawing/2014/main" id="{FF7DC0B6-9E96-46E9-842A-9609434A6D2C}"/>
                </a:ext>
              </a:extLst>
            </p:cNvPr>
            <p:cNvSpPr>
              <a:spLocks/>
            </p:cNvSpPr>
            <p:nvPr/>
          </p:nvSpPr>
          <p:spPr bwMode="auto">
            <a:xfrm>
              <a:off x="11122025" y="3539894"/>
              <a:ext cx="239712" cy="239713"/>
            </a:xfrm>
            <a:custGeom>
              <a:avLst/>
              <a:gdLst>
                <a:gd name="T0" fmla="*/ 3995 w 120"/>
                <a:gd name="T1" fmla="*/ 225730 h 120"/>
                <a:gd name="T2" fmla="*/ 225729 w 120"/>
                <a:gd name="T3" fmla="*/ 3995 h 120"/>
                <a:gd name="T4" fmla="*/ 237714 w 120"/>
                <a:gd name="T5" fmla="*/ 3995 h 120"/>
                <a:gd name="T6" fmla="*/ 237714 w 120"/>
                <a:gd name="T7" fmla="*/ 15981 h 120"/>
                <a:gd name="T8" fmla="*/ 13983 w 120"/>
                <a:gd name="T9" fmla="*/ 237715 h 120"/>
                <a:gd name="T10" fmla="*/ 3995 w 120"/>
                <a:gd name="T11" fmla="*/ 237715 h 120"/>
                <a:gd name="T12" fmla="*/ 3995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1" name="Freeform 571">
              <a:extLst>
                <a:ext uri="{FF2B5EF4-FFF2-40B4-BE49-F238E27FC236}">
                  <a16:creationId xmlns:a16="http://schemas.microsoft.com/office/drawing/2014/main" id="{6D9C5323-BB96-466E-B26E-43D11BC03466}"/>
                </a:ext>
              </a:extLst>
            </p:cNvPr>
            <p:cNvSpPr>
              <a:spLocks/>
            </p:cNvSpPr>
            <p:nvPr/>
          </p:nvSpPr>
          <p:spPr bwMode="auto">
            <a:xfrm>
              <a:off x="11096625" y="3514494"/>
              <a:ext cx="239712" cy="238125"/>
            </a:xfrm>
            <a:custGeom>
              <a:avLst/>
              <a:gdLst>
                <a:gd name="T0" fmla="*/ 1998 w 120"/>
                <a:gd name="T1" fmla="*/ 224234 h 120"/>
                <a:gd name="T2" fmla="*/ 223731 w 120"/>
                <a:gd name="T3" fmla="*/ 1984 h 120"/>
                <a:gd name="T4" fmla="*/ 235717 w 120"/>
                <a:gd name="T5" fmla="*/ 1984 h 120"/>
                <a:gd name="T6" fmla="*/ 235717 w 120"/>
                <a:gd name="T7" fmla="*/ 13891 h 120"/>
                <a:gd name="T8" fmla="*/ 13983 w 120"/>
                <a:gd name="T9" fmla="*/ 234156 h 120"/>
                <a:gd name="T10" fmla="*/ 1998 w 120"/>
                <a:gd name="T11" fmla="*/ 234156 h 120"/>
                <a:gd name="T12" fmla="*/ 1998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1"/>
                    <a:pt x="112" y="1"/>
                    <a:pt x="112" y="1"/>
                  </a:cubicBezTo>
                  <a:cubicBezTo>
                    <a:pt x="114" y="0"/>
                    <a:pt x="117" y="0"/>
                    <a:pt x="118" y="1"/>
                  </a:cubicBezTo>
                  <a:cubicBezTo>
                    <a:pt x="120" y="3"/>
                    <a:pt x="120" y="6"/>
                    <a:pt x="118" y="7"/>
                  </a:cubicBezTo>
                  <a:cubicBezTo>
                    <a:pt x="7" y="118"/>
                    <a:pt x="7" y="118"/>
                    <a:pt x="7" y="118"/>
                  </a:cubicBezTo>
                  <a:cubicBezTo>
                    <a:pt x="5" y="120"/>
                    <a:pt x="3" y="120"/>
                    <a:pt x="1" y="118"/>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2" name="Freeform 572">
              <a:extLst>
                <a:ext uri="{FF2B5EF4-FFF2-40B4-BE49-F238E27FC236}">
                  <a16:creationId xmlns:a16="http://schemas.microsoft.com/office/drawing/2014/main" id="{8C03D251-A740-47A3-BA11-95AE47A6C30E}"/>
                </a:ext>
              </a:extLst>
            </p:cNvPr>
            <p:cNvSpPr>
              <a:spLocks/>
            </p:cNvSpPr>
            <p:nvPr/>
          </p:nvSpPr>
          <p:spPr bwMode="auto">
            <a:xfrm>
              <a:off x="11020425" y="3439881"/>
              <a:ext cx="241300" cy="239713"/>
            </a:xfrm>
            <a:custGeom>
              <a:avLst/>
              <a:gdLst>
                <a:gd name="T0" fmla="*/ 3988 w 121"/>
                <a:gd name="T1" fmla="*/ 225730 h 120"/>
                <a:gd name="T2" fmla="*/ 227340 w 121"/>
                <a:gd name="T3" fmla="*/ 1998 h 120"/>
                <a:gd name="T4" fmla="*/ 237312 w 121"/>
                <a:gd name="T5" fmla="*/ 1998 h 120"/>
                <a:gd name="T6" fmla="*/ 239306 w 121"/>
                <a:gd name="T7" fmla="*/ 3995 h 120"/>
                <a:gd name="T8" fmla="*/ 239306 w 121"/>
                <a:gd name="T9" fmla="*/ 13983 h 120"/>
                <a:gd name="T10" fmla="*/ 13960 w 121"/>
                <a:gd name="T11" fmla="*/ 237715 h 120"/>
                <a:gd name="T12" fmla="*/ 5983 w 121"/>
                <a:gd name="T13" fmla="*/ 237715 h 120"/>
                <a:gd name="T14" fmla="*/ 3988 w 121"/>
                <a:gd name="T15" fmla="*/ 235718 h 120"/>
                <a:gd name="T16" fmla="*/ 3988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2" y="113"/>
                  </a:moveTo>
                  <a:cubicBezTo>
                    <a:pt x="114" y="1"/>
                    <a:pt x="114" y="1"/>
                    <a:pt x="114" y="1"/>
                  </a:cubicBezTo>
                  <a:cubicBezTo>
                    <a:pt x="115" y="0"/>
                    <a:pt x="118" y="0"/>
                    <a:pt x="119" y="1"/>
                  </a:cubicBezTo>
                  <a:cubicBezTo>
                    <a:pt x="120" y="2"/>
                    <a:pt x="120" y="2"/>
                    <a:pt x="120" y="2"/>
                  </a:cubicBezTo>
                  <a:cubicBezTo>
                    <a:pt x="121" y="3"/>
                    <a:pt x="121" y="5"/>
                    <a:pt x="120" y="7"/>
                  </a:cubicBezTo>
                  <a:cubicBezTo>
                    <a:pt x="7" y="119"/>
                    <a:pt x="7" y="119"/>
                    <a:pt x="7" y="119"/>
                  </a:cubicBezTo>
                  <a:cubicBezTo>
                    <a:pt x="6" y="120"/>
                    <a:pt x="4" y="120"/>
                    <a:pt x="3" y="119"/>
                  </a:cubicBezTo>
                  <a:cubicBezTo>
                    <a:pt x="2" y="118"/>
                    <a:pt x="2" y="118"/>
                    <a:pt x="2" y="118"/>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3" name="Freeform 573">
              <a:extLst>
                <a:ext uri="{FF2B5EF4-FFF2-40B4-BE49-F238E27FC236}">
                  <a16:creationId xmlns:a16="http://schemas.microsoft.com/office/drawing/2014/main" id="{F56D48CA-838C-4B3C-A8CC-874CDDC15EF3}"/>
                </a:ext>
              </a:extLst>
            </p:cNvPr>
            <p:cNvSpPr>
              <a:spLocks/>
            </p:cNvSpPr>
            <p:nvPr/>
          </p:nvSpPr>
          <p:spPr bwMode="auto">
            <a:xfrm>
              <a:off x="10999787" y="3419244"/>
              <a:ext cx="239712" cy="238125"/>
            </a:xfrm>
            <a:custGeom>
              <a:avLst/>
              <a:gdLst>
                <a:gd name="T0" fmla="*/ 3962 w 121"/>
                <a:gd name="T1" fmla="*/ 224234 h 120"/>
                <a:gd name="T2" fmla="*/ 223863 w 121"/>
                <a:gd name="T3" fmla="*/ 1984 h 120"/>
                <a:gd name="T4" fmla="*/ 235750 w 121"/>
                <a:gd name="T5" fmla="*/ 1984 h 120"/>
                <a:gd name="T6" fmla="*/ 235750 w 121"/>
                <a:gd name="T7" fmla="*/ 13891 h 120"/>
                <a:gd name="T8" fmla="*/ 15849 w 121"/>
                <a:gd name="T9" fmla="*/ 234156 h 120"/>
                <a:gd name="T10" fmla="*/ 3962 w 121"/>
                <a:gd name="T11" fmla="*/ 234156 h 120"/>
                <a:gd name="T12" fmla="*/ 3962 w 121"/>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1"/>
                    <a:pt x="113" y="1"/>
                    <a:pt x="113" y="1"/>
                  </a:cubicBezTo>
                  <a:cubicBezTo>
                    <a:pt x="115" y="0"/>
                    <a:pt x="118" y="0"/>
                    <a:pt x="119" y="1"/>
                  </a:cubicBezTo>
                  <a:cubicBezTo>
                    <a:pt x="121" y="3"/>
                    <a:pt x="121" y="5"/>
                    <a:pt x="119" y="7"/>
                  </a:cubicBezTo>
                  <a:cubicBezTo>
                    <a:pt x="8" y="118"/>
                    <a:pt x="8" y="118"/>
                    <a:pt x="8" y="118"/>
                  </a:cubicBezTo>
                  <a:cubicBezTo>
                    <a:pt x="6" y="120"/>
                    <a:pt x="4"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 name="Freeform 574">
              <a:extLst>
                <a:ext uri="{FF2B5EF4-FFF2-40B4-BE49-F238E27FC236}">
                  <a16:creationId xmlns:a16="http://schemas.microsoft.com/office/drawing/2014/main" id="{D74B8BEA-DBDD-4EC8-BFD8-2E09645E0E98}"/>
                </a:ext>
              </a:extLst>
            </p:cNvPr>
            <p:cNvSpPr>
              <a:spLocks/>
            </p:cNvSpPr>
            <p:nvPr/>
          </p:nvSpPr>
          <p:spPr bwMode="auto">
            <a:xfrm>
              <a:off x="10975975" y="3392256"/>
              <a:ext cx="238125" cy="239713"/>
            </a:xfrm>
            <a:custGeom>
              <a:avLst/>
              <a:gdLst>
                <a:gd name="T0" fmla="*/ 3969 w 120"/>
                <a:gd name="T1" fmla="*/ 225730 h 120"/>
                <a:gd name="T2" fmla="*/ 224234 w 120"/>
                <a:gd name="T3" fmla="*/ 3995 h 120"/>
                <a:gd name="T4" fmla="*/ 236141 w 120"/>
                <a:gd name="T5" fmla="*/ 3995 h 120"/>
                <a:gd name="T6" fmla="*/ 236141 w 120"/>
                <a:gd name="T7" fmla="*/ 15981 h 120"/>
                <a:gd name="T8" fmla="*/ 13891 w 120"/>
                <a:gd name="T9" fmla="*/ 237715 h 120"/>
                <a:gd name="T10" fmla="*/ 3969 w 120"/>
                <a:gd name="T11" fmla="*/ 237715 h 120"/>
                <a:gd name="T12" fmla="*/ 3969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2"/>
                    <a:pt x="113" y="2"/>
                    <a:pt x="113" y="2"/>
                  </a:cubicBezTo>
                  <a:cubicBezTo>
                    <a:pt x="114" y="0"/>
                    <a:pt x="117" y="0"/>
                    <a:pt x="119" y="2"/>
                  </a:cubicBezTo>
                  <a:cubicBezTo>
                    <a:pt x="120" y="3"/>
                    <a:pt x="120" y="6"/>
                    <a:pt x="119" y="8"/>
                  </a:cubicBezTo>
                  <a:cubicBezTo>
                    <a:pt x="7" y="119"/>
                    <a:pt x="7" y="119"/>
                    <a:pt x="7" y="119"/>
                  </a:cubicBezTo>
                  <a:cubicBezTo>
                    <a:pt x="6" y="120"/>
                    <a:pt x="3"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 name="Freeform 575">
              <a:extLst>
                <a:ext uri="{FF2B5EF4-FFF2-40B4-BE49-F238E27FC236}">
                  <a16:creationId xmlns:a16="http://schemas.microsoft.com/office/drawing/2014/main" id="{4AF088AA-D454-4D45-91D8-76F1D60775EA}"/>
                </a:ext>
              </a:extLst>
            </p:cNvPr>
            <p:cNvSpPr>
              <a:spLocks/>
            </p:cNvSpPr>
            <p:nvPr/>
          </p:nvSpPr>
          <p:spPr bwMode="auto">
            <a:xfrm>
              <a:off x="10920412" y="3336694"/>
              <a:ext cx="238125" cy="241300"/>
            </a:xfrm>
            <a:custGeom>
              <a:avLst/>
              <a:gdLst>
                <a:gd name="T0" fmla="*/ 3969 w 120"/>
                <a:gd name="T1" fmla="*/ 225346 h 121"/>
                <a:gd name="T2" fmla="*/ 224234 w 120"/>
                <a:gd name="T3" fmla="*/ 3988 h 121"/>
                <a:gd name="T4" fmla="*/ 236141 w 120"/>
                <a:gd name="T5" fmla="*/ 3988 h 121"/>
                <a:gd name="T6" fmla="*/ 236141 w 120"/>
                <a:gd name="T7" fmla="*/ 15954 h 121"/>
                <a:gd name="T8" fmla="*/ 13891 w 120"/>
                <a:gd name="T9" fmla="*/ 237312 h 121"/>
                <a:gd name="T10" fmla="*/ 3969 w 120"/>
                <a:gd name="T11" fmla="*/ 237312 h 121"/>
                <a:gd name="T12" fmla="*/ 3969 w 120"/>
                <a:gd name="T13" fmla="*/ 225346 h 1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1">
                  <a:moveTo>
                    <a:pt x="2" y="113"/>
                  </a:moveTo>
                  <a:cubicBezTo>
                    <a:pt x="113" y="2"/>
                    <a:pt x="113" y="2"/>
                    <a:pt x="113" y="2"/>
                  </a:cubicBezTo>
                  <a:cubicBezTo>
                    <a:pt x="115" y="0"/>
                    <a:pt x="117" y="0"/>
                    <a:pt x="119" y="2"/>
                  </a:cubicBezTo>
                  <a:cubicBezTo>
                    <a:pt x="120" y="3"/>
                    <a:pt x="120" y="6"/>
                    <a:pt x="119" y="8"/>
                  </a:cubicBezTo>
                  <a:cubicBezTo>
                    <a:pt x="7" y="119"/>
                    <a:pt x="7" y="119"/>
                    <a:pt x="7" y="119"/>
                  </a:cubicBezTo>
                  <a:cubicBezTo>
                    <a:pt x="6" y="121"/>
                    <a:pt x="3" y="121"/>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 name="Freeform 576">
              <a:extLst>
                <a:ext uri="{FF2B5EF4-FFF2-40B4-BE49-F238E27FC236}">
                  <a16:creationId xmlns:a16="http://schemas.microsoft.com/office/drawing/2014/main" id="{709C8199-BBEE-46CE-9C1B-4B8DACECEAF9}"/>
                </a:ext>
              </a:extLst>
            </p:cNvPr>
            <p:cNvSpPr>
              <a:spLocks/>
            </p:cNvSpPr>
            <p:nvPr/>
          </p:nvSpPr>
          <p:spPr bwMode="auto">
            <a:xfrm>
              <a:off x="10891837" y="3308119"/>
              <a:ext cx="238125" cy="239713"/>
            </a:xfrm>
            <a:custGeom>
              <a:avLst/>
              <a:gdLst>
                <a:gd name="T0" fmla="*/ 1984 w 120"/>
                <a:gd name="T1" fmla="*/ 225730 h 120"/>
                <a:gd name="T2" fmla="*/ 224234 w 120"/>
                <a:gd name="T3" fmla="*/ 1998 h 120"/>
                <a:gd name="T4" fmla="*/ 234156 w 120"/>
                <a:gd name="T5" fmla="*/ 1998 h 120"/>
                <a:gd name="T6" fmla="*/ 234156 w 120"/>
                <a:gd name="T7" fmla="*/ 13983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3" y="1"/>
                    <a:pt x="113" y="1"/>
                    <a:pt x="113" y="1"/>
                  </a:cubicBezTo>
                  <a:cubicBezTo>
                    <a:pt x="114" y="0"/>
                    <a:pt x="117" y="0"/>
                    <a:pt x="118" y="1"/>
                  </a:cubicBezTo>
                  <a:cubicBezTo>
                    <a:pt x="120" y="3"/>
                    <a:pt x="120" y="6"/>
                    <a:pt x="118" y="7"/>
                  </a:cubicBezTo>
                  <a:cubicBezTo>
                    <a:pt x="7" y="119"/>
                    <a:pt x="7" y="119"/>
                    <a:pt x="7" y="119"/>
                  </a:cubicBezTo>
                  <a:cubicBezTo>
                    <a:pt x="5" y="120"/>
                    <a:pt x="3" y="120"/>
                    <a:pt x="1" y="119"/>
                  </a:cubicBezTo>
                  <a:cubicBezTo>
                    <a:pt x="0" y="117"/>
                    <a:pt x="0" y="114"/>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 name="Freeform 577">
              <a:extLst>
                <a:ext uri="{FF2B5EF4-FFF2-40B4-BE49-F238E27FC236}">
                  <a16:creationId xmlns:a16="http://schemas.microsoft.com/office/drawing/2014/main" id="{660576E9-BE91-41BA-BBA0-FC523DCDFFD3}"/>
                </a:ext>
              </a:extLst>
            </p:cNvPr>
            <p:cNvSpPr>
              <a:spLocks/>
            </p:cNvSpPr>
            <p:nvPr/>
          </p:nvSpPr>
          <p:spPr bwMode="auto">
            <a:xfrm>
              <a:off x="10631487" y="3362094"/>
              <a:ext cx="676275" cy="615950"/>
            </a:xfrm>
            <a:custGeom>
              <a:avLst/>
              <a:gdLst>
                <a:gd name="T0" fmla="*/ 676275 w 426"/>
                <a:gd name="T1" fmla="*/ 393700 h 388"/>
                <a:gd name="T2" fmla="*/ 454025 w 426"/>
                <a:gd name="T3" fmla="*/ 615950 h 388"/>
                <a:gd name="T4" fmla="*/ 331788 w 426"/>
                <a:gd name="T5" fmla="*/ 615950 h 388"/>
                <a:gd name="T6" fmla="*/ 0 w 426"/>
                <a:gd name="T7" fmla="*/ 284163 h 388"/>
                <a:gd name="T8" fmla="*/ 282575 w 426"/>
                <a:gd name="T9" fmla="*/ 0 h 388"/>
                <a:gd name="T10" fmla="*/ 676275 w 426"/>
                <a:gd name="T11" fmla="*/ 393700 h 3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6" h="388">
                  <a:moveTo>
                    <a:pt x="426" y="248"/>
                  </a:moveTo>
                  <a:lnTo>
                    <a:pt x="286" y="388"/>
                  </a:lnTo>
                  <a:lnTo>
                    <a:pt x="209" y="388"/>
                  </a:lnTo>
                  <a:lnTo>
                    <a:pt x="0" y="179"/>
                  </a:lnTo>
                  <a:lnTo>
                    <a:pt x="178" y="0"/>
                  </a:lnTo>
                  <a:lnTo>
                    <a:pt x="426" y="248"/>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 name="Freeform 578">
              <a:extLst>
                <a:ext uri="{FF2B5EF4-FFF2-40B4-BE49-F238E27FC236}">
                  <a16:creationId xmlns:a16="http://schemas.microsoft.com/office/drawing/2014/main" id="{68843F2E-C350-443E-8446-DF5ACE36BD72}"/>
                </a:ext>
              </a:extLst>
            </p:cNvPr>
            <p:cNvSpPr>
              <a:spLocks/>
            </p:cNvSpPr>
            <p:nvPr/>
          </p:nvSpPr>
          <p:spPr bwMode="auto">
            <a:xfrm>
              <a:off x="10963275" y="3917719"/>
              <a:ext cx="122237" cy="60325"/>
            </a:xfrm>
            <a:custGeom>
              <a:avLst/>
              <a:gdLst>
                <a:gd name="T0" fmla="*/ 122237 w 77"/>
                <a:gd name="T1" fmla="*/ 60325 h 38"/>
                <a:gd name="T2" fmla="*/ 61912 w 77"/>
                <a:gd name="T3" fmla="*/ 0 h 38"/>
                <a:gd name="T4" fmla="*/ 0 w 77"/>
                <a:gd name="T5" fmla="*/ 60325 h 38"/>
                <a:gd name="T6" fmla="*/ 122237 w 77"/>
                <a:gd name="T7" fmla="*/ 60325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 h="38">
                  <a:moveTo>
                    <a:pt x="77" y="38"/>
                  </a:moveTo>
                  <a:lnTo>
                    <a:pt x="39" y="0"/>
                  </a:lnTo>
                  <a:lnTo>
                    <a:pt x="0" y="38"/>
                  </a:lnTo>
                  <a:lnTo>
                    <a:pt x="77" y="38"/>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 name="Freeform 579">
              <a:extLst>
                <a:ext uri="{FF2B5EF4-FFF2-40B4-BE49-F238E27FC236}">
                  <a16:creationId xmlns:a16="http://schemas.microsoft.com/office/drawing/2014/main" id="{3D67AA16-E41D-4B20-AF65-4FAD411BBD2F}"/>
                </a:ext>
              </a:extLst>
            </p:cNvPr>
            <p:cNvSpPr>
              <a:spLocks/>
            </p:cNvSpPr>
            <p:nvPr/>
          </p:nvSpPr>
          <p:spPr bwMode="auto">
            <a:xfrm>
              <a:off x="10960100" y="3681181"/>
              <a:ext cx="239712" cy="239713"/>
            </a:xfrm>
            <a:custGeom>
              <a:avLst/>
              <a:gdLst>
                <a:gd name="T0" fmla="*/ 3962 w 121"/>
                <a:gd name="T1" fmla="*/ 225730 h 120"/>
                <a:gd name="T2" fmla="*/ 223863 w 121"/>
                <a:gd name="T3" fmla="*/ 3995 h 120"/>
                <a:gd name="T4" fmla="*/ 235750 w 121"/>
                <a:gd name="T5" fmla="*/ 3995 h 120"/>
                <a:gd name="T6" fmla="*/ 235750 w 121"/>
                <a:gd name="T7" fmla="*/ 13983 h 120"/>
                <a:gd name="T8" fmla="*/ 15849 w 121"/>
                <a:gd name="T9" fmla="*/ 237715 h 120"/>
                <a:gd name="T10" fmla="*/ 3962 w 121"/>
                <a:gd name="T11" fmla="*/ 237715 h 120"/>
                <a:gd name="T12" fmla="*/ 3962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5"/>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 name="Freeform 580">
              <a:extLst>
                <a:ext uri="{FF2B5EF4-FFF2-40B4-BE49-F238E27FC236}">
                  <a16:creationId xmlns:a16="http://schemas.microsoft.com/office/drawing/2014/main" id="{F79D4F5C-862D-459E-8A8A-00FA726E1541}"/>
                </a:ext>
              </a:extLst>
            </p:cNvPr>
            <p:cNvSpPr>
              <a:spLocks/>
            </p:cNvSpPr>
            <p:nvPr/>
          </p:nvSpPr>
          <p:spPr bwMode="auto">
            <a:xfrm>
              <a:off x="10933112" y="365578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 name="Freeform 581">
              <a:extLst>
                <a:ext uri="{FF2B5EF4-FFF2-40B4-BE49-F238E27FC236}">
                  <a16:creationId xmlns:a16="http://schemas.microsoft.com/office/drawing/2014/main" id="{D11FF71D-3A45-4A99-AC33-C1B7CA5C0DC1}"/>
                </a:ext>
              </a:extLst>
            </p:cNvPr>
            <p:cNvSpPr>
              <a:spLocks/>
            </p:cNvSpPr>
            <p:nvPr/>
          </p:nvSpPr>
          <p:spPr bwMode="auto">
            <a:xfrm>
              <a:off x="10860087" y="3581169"/>
              <a:ext cx="241300" cy="239713"/>
            </a:xfrm>
            <a:custGeom>
              <a:avLst/>
              <a:gdLst>
                <a:gd name="T0" fmla="*/ 1994 w 121"/>
                <a:gd name="T1" fmla="*/ 225730 h 120"/>
                <a:gd name="T2" fmla="*/ 227340 w 121"/>
                <a:gd name="T3" fmla="*/ 1998 h 120"/>
                <a:gd name="T4" fmla="*/ 235317 w 121"/>
                <a:gd name="T5" fmla="*/ 1998 h 120"/>
                <a:gd name="T6" fmla="*/ 237312 w 121"/>
                <a:gd name="T7" fmla="*/ 3995 h 120"/>
                <a:gd name="T8" fmla="*/ 237312 w 121"/>
                <a:gd name="T9" fmla="*/ 13983 h 120"/>
                <a:gd name="T10" fmla="*/ 13960 w 121"/>
                <a:gd name="T11" fmla="*/ 237715 h 120"/>
                <a:gd name="T12" fmla="*/ 3988 w 121"/>
                <a:gd name="T13" fmla="*/ 237715 h 120"/>
                <a:gd name="T14" fmla="*/ 1994 w 121"/>
                <a:gd name="T15" fmla="*/ 235718 h 120"/>
                <a:gd name="T16" fmla="*/ 1994 w 121"/>
                <a:gd name="T17" fmla="*/ 225730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1" h="120">
                  <a:moveTo>
                    <a:pt x="1" y="113"/>
                  </a:moveTo>
                  <a:cubicBezTo>
                    <a:pt x="114" y="1"/>
                    <a:pt x="114" y="1"/>
                    <a:pt x="114" y="1"/>
                  </a:cubicBezTo>
                  <a:cubicBezTo>
                    <a:pt x="115" y="0"/>
                    <a:pt x="117" y="0"/>
                    <a:pt x="118" y="1"/>
                  </a:cubicBezTo>
                  <a:cubicBezTo>
                    <a:pt x="119" y="2"/>
                    <a:pt x="119" y="2"/>
                    <a:pt x="119" y="2"/>
                  </a:cubicBezTo>
                  <a:cubicBezTo>
                    <a:pt x="121" y="3"/>
                    <a:pt x="121" y="5"/>
                    <a:pt x="119" y="7"/>
                  </a:cubicBezTo>
                  <a:cubicBezTo>
                    <a:pt x="7" y="119"/>
                    <a:pt x="7" y="119"/>
                    <a:pt x="7" y="119"/>
                  </a:cubicBezTo>
                  <a:cubicBezTo>
                    <a:pt x="6" y="120"/>
                    <a:pt x="4" y="120"/>
                    <a:pt x="2" y="119"/>
                  </a:cubicBezTo>
                  <a:cubicBezTo>
                    <a:pt x="1" y="118"/>
                    <a:pt x="1" y="118"/>
                    <a:pt x="1" y="118"/>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 name="Freeform 583">
              <a:extLst>
                <a:ext uri="{FF2B5EF4-FFF2-40B4-BE49-F238E27FC236}">
                  <a16:creationId xmlns:a16="http://schemas.microsoft.com/office/drawing/2014/main" id="{4F951C86-50B5-48FD-89F3-988A5C4939DA}"/>
                </a:ext>
              </a:extLst>
            </p:cNvPr>
            <p:cNvSpPr>
              <a:spLocks/>
            </p:cNvSpPr>
            <p:nvPr/>
          </p:nvSpPr>
          <p:spPr bwMode="auto">
            <a:xfrm>
              <a:off x="10837863" y="3560531"/>
              <a:ext cx="239712" cy="238125"/>
            </a:xfrm>
            <a:custGeom>
              <a:avLst/>
              <a:gdLst>
                <a:gd name="T0" fmla="*/ 3995 w 120"/>
                <a:gd name="T1" fmla="*/ 222250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225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2"/>
                  </a:moveTo>
                  <a:cubicBezTo>
                    <a:pt x="113" y="1"/>
                    <a:pt x="113" y="1"/>
                    <a:pt x="113" y="1"/>
                  </a:cubicBezTo>
                  <a:cubicBezTo>
                    <a:pt x="114" y="0"/>
                    <a:pt x="117" y="0"/>
                    <a:pt x="119" y="1"/>
                  </a:cubicBezTo>
                  <a:cubicBezTo>
                    <a:pt x="120" y="3"/>
                    <a:pt x="120" y="5"/>
                    <a:pt x="119" y="7"/>
                  </a:cubicBezTo>
                  <a:cubicBezTo>
                    <a:pt x="7" y="118"/>
                    <a:pt x="7" y="118"/>
                    <a:pt x="7" y="118"/>
                  </a:cubicBezTo>
                  <a:cubicBezTo>
                    <a:pt x="6" y="120"/>
                    <a:pt x="3" y="120"/>
                    <a:pt x="2" y="118"/>
                  </a:cubicBezTo>
                  <a:cubicBezTo>
                    <a:pt x="0" y="117"/>
                    <a:pt x="0" y="114"/>
                    <a:pt x="2" y="112"/>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 name="Freeform 584">
              <a:extLst>
                <a:ext uri="{FF2B5EF4-FFF2-40B4-BE49-F238E27FC236}">
                  <a16:creationId xmlns:a16="http://schemas.microsoft.com/office/drawing/2014/main" id="{06929CE9-15BB-4881-8600-E8BCF8F527BB}"/>
                </a:ext>
              </a:extLst>
            </p:cNvPr>
            <p:cNvSpPr>
              <a:spLocks/>
            </p:cNvSpPr>
            <p:nvPr/>
          </p:nvSpPr>
          <p:spPr bwMode="auto">
            <a:xfrm>
              <a:off x="10812463" y="3533544"/>
              <a:ext cx="241300" cy="239713"/>
            </a:xfrm>
            <a:custGeom>
              <a:avLst/>
              <a:gdLst>
                <a:gd name="T0" fmla="*/ 3988 w 121"/>
                <a:gd name="T1" fmla="*/ 225730 h 120"/>
                <a:gd name="T2" fmla="*/ 225346 w 121"/>
                <a:gd name="T3" fmla="*/ 3995 h 120"/>
                <a:gd name="T4" fmla="*/ 237312 w 121"/>
                <a:gd name="T5" fmla="*/ 3995 h 120"/>
                <a:gd name="T6" fmla="*/ 237312 w 121"/>
                <a:gd name="T7" fmla="*/ 13983 h 120"/>
                <a:gd name="T8" fmla="*/ 15954 w 121"/>
                <a:gd name="T9" fmla="*/ 237715 h 120"/>
                <a:gd name="T10" fmla="*/ 3988 w 121"/>
                <a:gd name="T11" fmla="*/ 237715 h 120"/>
                <a:gd name="T12" fmla="*/ 3988 w 121"/>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 h="120">
                  <a:moveTo>
                    <a:pt x="2" y="113"/>
                  </a:moveTo>
                  <a:cubicBezTo>
                    <a:pt x="113" y="2"/>
                    <a:pt x="113" y="2"/>
                    <a:pt x="113" y="2"/>
                  </a:cubicBezTo>
                  <a:cubicBezTo>
                    <a:pt x="115" y="0"/>
                    <a:pt x="118" y="0"/>
                    <a:pt x="119" y="2"/>
                  </a:cubicBezTo>
                  <a:cubicBezTo>
                    <a:pt x="121" y="3"/>
                    <a:pt x="121" y="6"/>
                    <a:pt x="119" y="7"/>
                  </a:cubicBezTo>
                  <a:cubicBezTo>
                    <a:pt x="8" y="119"/>
                    <a:pt x="8" y="119"/>
                    <a:pt x="8" y="119"/>
                  </a:cubicBezTo>
                  <a:cubicBezTo>
                    <a:pt x="6" y="120"/>
                    <a:pt x="4" y="120"/>
                    <a:pt x="2" y="119"/>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 name="Freeform 585">
              <a:extLst>
                <a:ext uri="{FF2B5EF4-FFF2-40B4-BE49-F238E27FC236}">
                  <a16:creationId xmlns:a16="http://schemas.microsoft.com/office/drawing/2014/main" id="{2D21688A-35F1-433D-B8DD-0A6F6D82C2EC}"/>
                </a:ext>
              </a:extLst>
            </p:cNvPr>
            <p:cNvSpPr>
              <a:spLocks/>
            </p:cNvSpPr>
            <p:nvPr/>
          </p:nvSpPr>
          <p:spPr bwMode="auto">
            <a:xfrm>
              <a:off x="10758488" y="3477981"/>
              <a:ext cx="238125" cy="239713"/>
            </a:xfrm>
            <a:custGeom>
              <a:avLst/>
              <a:gdLst>
                <a:gd name="T0" fmla="*/ 1984 w 120"/>
                <a:gd name="T1" fmla="*/ 225730 h 120"/>
                <a:gd name="T2" fmla="*/ 222250 w 120"/>
                <a:gd name="T3" fmla="*/ 3995 h 120"/>
                <a:gd name="T4" fmla="*/ 234156 w 120"/>
                <a:gd name="T5" fmla="*/ 3995 h 120"/>
                <a:gd name="T6" fmla="*/ 234156 w 120"/>
                <a:gd name="T7" fmla="*/ 15981 h 120"/>
                <a:gd name="T8" fmla="*/ 13891 w 120"/>
                <a:gd name="T9" fmla="*/ 237715 h 120"/>
                <a:gd name="T10" fmla="*/ 1984 w 120"/>
                <a:gd name="T11" fmla="*/ 237715 h 120"/>
                <a:gd name="T12" fmla="*/ 1984 w 120"/>
                <a:gd name="T13" fmla="*/ 22573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1" y="113"/>
                  </a:moveTo>
                  <a:cubicBezTo>
                    <a:pt x="112" y="2"/>
                    <a:pt x="112" y="2"/>
                    <a:pt x="112" y="2"/>
                  </a:cubicBezTo>
                  <a:cubicBezTo>
                    <a:pt x="114" y="0"/>
                    <a:pt x="117" y="0"/>
                    <a:pt x="118" y="2"/>
                  </a:cubicBezTo>
                  <a:cubicBezTo>
                    <a:pt x="120" y="3"/>
                    <a:pt x="120" y="6"/>
                    <a:pt x="118" y="8"/>
                  </a:cubicBezTo>
                  <a:cubicBezTo>
                    <a:pt x="7" y="119"/>
                    <a:pt x="7" y="119"/>
                    <a:pt x="7" y="119"/>
                  </a:cubicBezTo>
                  <a:cubicBezTo>
                    <a:pt x="5" y="120"/>
                    <a:pt x="3" y="120"/>
                    <a:pt x="1" y="119"/>
                  </a:cubicBezTo>
                  <a:cubicBezTo>
                    <a:pt x="0" y="117"/>
                    <a:pt x="0" y="115"/>
                    <a:pt x="1"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 name="Freeform 586">
              <a:extLst>
                <a:ext uri="{FF2B5EF4-FFF2-40B4-BE49-F238E27FC236}">
                  <a16:creationId xmlns:a16="http://schemas.microsoft.com/office/drawing/2014/main" id="{D79511A7-4A4E-421B-8D1C-A00593AD47BC}"/>
                </a:ext>
              </a:extLst>
            </p:cNvPr>
            <p:cNvSpPr>
              <a:spLocks/>
            </p:cNvSpPr>
            <p:nvPr/>
          </p:nvSpPr>
          <p:spPr bwMode="auto">
            <a:xfrm>
              <a:off x="10728325" y="3450994"/>
              <a:ext cx="239712" cy="238125"/>
            </a:xfrm>
            <a:custGeom>
              <a:avLst/>
              <a:gdLst>
                <a:gd name="T0" fmla="*/ 3995 w 120"/>
                <a:gd name="T1" fmla="*/ 224234 h 120"/>
                <a:gd name="T2" fmla="*/ 225729 w 120"/>
                <a:gd name="T3" fmla="*/ 1984 h 120"/>
                <a:gd name="T4" fmla="*/ 237714 w 120"/>
                <a:gd name="T5" fmla="*/ 1984 h 120"/>
                <a:gd name="T6" fmla="*/ 237714 w 120"/>
                <a:gd name="T7" fmla="*/ 13891 h 120"/>
                <a:gd name="T8" fmla="*/ 13983 w 120"/>
                <a:gd name="T9" fmla="*/ 234156 h 120"/>
                <a:gd name="T10" fmla="*/ 3995 w 120"/>
                <a:gd name="T11" fmla="*/ 234156 h 120"/>
                <a:gd name="T12" fmla="*/ 3995 w 120"/>
                <a:gd name="T13" fmla="*/ 224234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20">
                  <a:moveTo>
                    <a:pt x="2" y="113"/>
                  </a:moveTo>
                  <a:cubicBezTo>
                    <a:pt x="113" y="1"/>
                    <a:pt x="113" y="1"/>
                    <a:pt x="113" y="1"/>
                  </a:cubicBezTo>
                  <a:cubicBezTo>
                    <a:pt x="115" y="0"/>
                    <a:pt x="117" y="0"/>
                    <a:pt x="119" y="1"/>
                  </a:cubicBezTo>
                  <a:cubicBezTo>
                    <a:pt x="120" y="3"/>
                    <a:pt x="120" y="5"/>
                    <a:pt x="119" y="7"/>
                  </a:cubicBezTo>
                  <a:cubicBezTo>
                    <a:pt x="7" y="118"/>
                    <a:pt x="7" y="118"/>
                    <a:pt x="7" y="118"/>
                  </a:cubicBezTo>
                  <a:cubicBezTo>
                    <a:pt x="6" y="120"/>
                    <a:pt x="3" y="120"/>
                    <a:pt x="2" y="118"/>
                  </a:cubicBezTo>
                  <a:cubicBezTo>
                    <a:pt x="0" y="117"/>
                    <a:pt x="0" y="114"/>
                    <a:pt x="2" y="113"/>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 name="Freeform 587">
              <a:extLst>
                <a:ext uri="{FF2B5EF4-FFF2-40B4-BE49-F238E27FC236}">
                  <a16:creationId xmlns:a16="http://schemas.microsoft.com/office/drawing/2014/main" id="{CD11968E-5200-44DF-BCDB-B764E3DE0D38}"/>
                </a:ext>
              </a:extLst>
            </p:cNvPr>
            <p:cNvSpPr>
              <a:spLocks/>
            </p:cNvSpPr>
            <p:nvPr/>
          </p:nvSpPr>
          <p:spPr bwMode="auto">
            <a:xfrm>
              <a:off x="10553700" y="3258906"/>
              <a:ext cx="550862" cy="666750"/>
            </a:xfrm>
            <a:custGeom>
              <a:avLst/>
              <a:gdLst>
                <a:gd name="T0" fmla="*/ 336550 w 347"/>
                <a:gd name="T1" fmla="*/ 666750 h 420"/>
                <a:gd name="T2" fmla="*/ 46037 w 347"/>
                <a:gd name="T3" fmla="*/ 546100 h 420"/>
                <a:gd name="T4" fmla="*/ 0 w 347"/>
                <a:gd name="T5" fmla="*/ 434975 h 420"/>
                <a:gd name="T6" fmla="*/ 180975 w 347"/>
                <a:gd name="T7" fmla="*/ 0 h 420"/>
                <a:gd name="T8" fmla="*/ 550862 w 347"/>
                <a:gd name="T9" fmla="*/ 153988 h 420"/>
                <a:gd name="T10" fmla="*/ 336550 w 347"/>
                <a:gd name="T11" fmla="*/ 666750 h 4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7" h="420">
                  <a:moveTo>
                    <a:pt x="212" y="420"/>
                  </a:moveTo>
                  <a:lnTo>
                    <a:pt x="29" y="344"/>
                  </a:lnTo>
                  <a:lnTo>
                    <a:pt x="0" y="274"/>
                  </a:lnTo>
                  <a:lnTo>
                    <a:pt x="114" y="0"/>
                  </a:lnTo>
                  <a:lnTo>
                    <a:pt x="347" y="97"/>
                  </a:lnTo>
                  <a:lnTo>
                    <a:pt x="212" y="420"/>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 name="Freeform 588">
              <a:extLst>
                <a:ext uri="{FF2B5EF4-FFF2-40B4-BE49-F238E27FC236}">
                  <a16:creationId xmlns:a16="http://schemas.microsoft.com/office/drawing/2014/main" id="{28F2312D-EAB4-4981-BEFB-821BE627E28E}"/>
                </a:ext>
              </a:extLst>
            </p:cNvPr>
            <p:cNvSpPr>
              <a:spLocks/>
            </p:cNvSpPr>
            <p:nvPr/>
          </p:nvSpPr>
          <p:spPr bwMode="auto">
            <a:xfrm>
              <a:off x="10553700" y="3693881"/>
              <a:ext cx="79375" cy="111125"/>
            </a:xfrm>
            <a:custGeom>
              <a:avLst/>
              <a:gdLst>
                <a:gd name="T0" fmla="*/ 46038 w 50"/>
                <a:gd name="T1" fmla="*/ 111125 h 70"/>
                <a:gd name="T2" fmla="*/ 79375 w 50"/>
                <a:gd name="T3" fmla="*/ 31750 h 70"/>
                <a:gd name="T4" fmla="*/ 0 w 50"/>
                <a:gd name="T5" fmla="*/ 0 h 70"/>
                <a:gd name="T6" fmla="*/ 46038 w 50"/>
                <a:gd name="T7" fmla="*/ 111125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 h="70">
                  <a:moveTo>
                    <a:pt x="29" y="70"/>
                  </a:moveTo>
                  <a:lnTo>
                    <a:pt x="50" y="20"/>
                  </a:lnTo>
                  <a:lnTo>
                    <a:pt x="0" y="0"/>
                  </a:lnTo>
                  <a:lnTo>
                    <a:pt x="29" y="70"/>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 name="Freeform 589">
              <a:extLst>
                <a:ext uri="{FF2B5EF4-FFF2-40B4-BE49-F238E27FC236}">
                  <a16:creationId xmlns:a16="http://schemas.microsoft.com/office/drawing/2014/main" id="{7FE407C7-C4D1-49B8-84AF-A3D70326CEEC}"/>
                </a:ext>
              </a:extLst>
            </p:cNvPr>
            <p:cNvSpPr>
              <a:spLocks/>
            </p:cNvSpPr>
            <p:nvPr/>
          </p:nvSpPr>
          <p:spPr bwMode="auto">
            <a:xfrm>
              <a:off x="10607675" y="3663719"/>
              <a:ext cx="307975" cy="139700"/>
            </a:xfrm>
            <a:custGeom>
              <a:avLst/>
              <a:gdLst>
                <a:gd name="T0" fmla="*/ 13909 w 155"/>
                <a:gd name="T1" fmla="*/ 1996 h 70"/>
                <a:gd name="T2" fmla="*/ 302014 w 155"/>
                <a:gd name="T3" fmla="*/ 121739 h 70"/>
                <a:gd name="T4" fmla="*/ 305988 w 155"/>
                <a:gd name="T5" fmla="*/ 133713 h 70"/>
                <a:gd name="T6" fmla="*/ 296053 w 155"/>
                <a:gd name="T7" fmla="*/ 137704 h 70"/>
                <a:gd name="T8" fmla="*/ 7948 w 155"/>
                <a:gd name="T9" fmla="*/ 15966 h 70"/>
                <a:gd name="T10" fmla="*/ 1987 w 155"/>
                <a:gd name="T11" fmla="*/ 5987 h 70"/>
                <a:gd name="T12" fmla="*/ 13909 w 155"/>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5" h="70">
                  <a:moveTo>
                    <a:pt x="7" y="1"/>
                  </a:moveTo>
                  <a:cubicBezTo>
                    <a:pt x="152" y="61"/>
                    <a:pt x="152" y="61"/>
                    <a:pt x="152" y="61"/>
                  </a:cubicBezTo>
                  <a:cubicBezTo>
                    <a:pt x="154" y="62"/>
                    <a:pt x="155" y="65"/>
                    <a:pt x="154" y="67"/>
                  </a:cubicBezTo>
                  <a:cubicBezTo>
                    <a:pt x="153" y="69"/>
                    <a:pt x="151" y="70"/>
                    <a:pt x="149" y="69"/>
                  </a:cubicBezTo>
                  <a:cubicBezTo>
                    <a:pt x="4" y="8"/>
                    <a:pt x="4" y="8"/>
                    <a:pt x="4" y="8"/>
                  </a:cubicBezTo>
                  <a:cubicBezTo>
                    <a:pt x="1" y="8"/>
                    <a:pt x="0" y="5"/>
                    <a:pt x="1" y="3"/>
                  </a:cubicBezTo>
                  <a:cubicBezTo>
                    <a:pt x="2" y="1"/>
                    <a:pt x="5" y="0"/>
                    <a:pt x="7"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 name="Freeform 590">
              <a:extLst>
                <a:ext uri="{FF2B5EF4-FFF2-40B4-BE49-F238E27FC236}">
                  <a16:creationId xmlns:a16="http://schemas.microsoft.com/office/drawing/2014/main" id="{AB7D4964-B6F0-4D5A-9721-5CBD2A63052D}"/>
                </a:ext>
              </a:extLst>
            </p:cNvPr>
            <p:cNvSpPr>
              <a:spLocks/>
            </p:cNvSpPr>
            <p:nvPr/>
          </p:nvSpPr>
          <p:spPr bwMode="auto">
            <a:xfrm>
              <a:off x="10623550" y="3630381"/>
              <a:ext cx="306387" cy="136525"/>
            </a:xfrm>
            <a:custGeom>
              <a:avLst/>
              <a:gdLst>
                <a:gd name="T0" fmla="*/ 11937 w 154"/>
                <a:gd name="T1" fmla="*/ 0 h 69"/>
                <a:gd name="T2" fmla="*/ 300418 w 154"/>
                <a:gd name="T3" fmla="*/ 120696 h 69"/>
                <a:gd name="T4" fmla="*/ 306387 w 154"/>
                <a:gd name="T5" fmla="*/ 130589 h 69"/>
                <a:gd name="T6" fmla="*/ 294450 w 154"/>
                <a:gd name="T7" fmla="*/ 134546 h 69"/>
                <a:gd name="T8" fmla="*/ 5969 w 154"/>
                <a:gd name="T9" fmla="*/ 15829 h 69"/>
                <a:gd name="T10" fmla="*/ 1990 w 154"/>
                <a:gd name="T11" fmla="*/ 5936 h 69"/>
                <a:gd name="T12" fmla="*/ 11937 w 154"/>
                <a:gd name="T13" fmla="*/ 0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0"/>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 name="Freeform 591">
              <a:extLst>
                <a:ext uri="{FF2B5EF4-FFF2-40B4-BE49-F238E27FC236}">
                  <a16:creationId xmlns:a16="http://schemas.microsoft.com/office/drawing/2014/main" id="{83645640-9B20-4704-AE11-ED93E650C4E0}"/>
                </a:ext>
              </a:extLst>
            </p:cNvPr>
            <p:cNvSpPr>
              <a:spLocks/>
            </p:cNvSpPr>
            <p:nvPr/>
          </p:nvSpPr>
          <p:spPr bwMode="auto">
            <a:xfrm>
              <a:off x="10663238" y="3531956"/>
              <a:ext cx="307975" cy="139700"/>
            </a:xfrm>
            <a:custGeom>
              <a:avLst/>
              <a:gdLst>
                <a:gd name="T0" fmla="*/ 9935 w 155"/>
                <a:gd name="T1" fmla="*/ 1996 h 70"/>
                <a:gd name="T2" fmla="*/ 302014 w 155"/>
                <a:gd name="T3" fmla="*/ 123734 h 70"/>
                <a:gd name="T4" fmla="*/ 305988 w 155"/>
                <a:gd name="T5" fmla="*/ 131717 h 70"/>
                <a:gd name="T6" fmla="*/ 304001 w 155"/>
                <a:gd name="T7" fmla="*/ 135709 h 70"/>
                <a:gd name="T8" fmla="*/ 296053 w 155"/>
                <a:gd name="T9" fmla="*/ 139700 h 70"/>
                <a:gd name="T10" fmla="*/ 3974 w 155"/>
                <a:gd name="T11" fmla="*/ 17961 h 70"/>
                <a:gd name="T12" fmla="*/ 0 w 155"/>
                <a:gd name="T13" fmla="*/ 7983 h 70"/>
                <a:gd name="T14" fmla="*/ 1987 w 155"/>
                <a:gd name="T15" fmla="*/ 5987 h 70"/>
                <a:gd name="T16" fmla="*/ 9935 w 155"/>
                <a:gd name="T17" fmla="*/ 1996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70">
                  <a:moveTo>
                    <a:pt x="5" y="1"/>
                  </a:moveTo>
                  <a:cubicBezTo>
                    <a:pt x="152" y="62"/>
                    <a:pt x="152" y="62"/>
                    <a:pt x="152" y="62"/>
                  </a:cubicBezTo>
                  <a:cubicBezTo>
                    <a:pt x="154" y="63"/>
                    <a:pt x="155" y="65"/>
                    <a:pt x="154" y="66"/>
                  </a:cubicBezTo>
                  <a:cubicBezTo>
                    <a:pt x="153" y="68"/>
                    <a:pt x="153" y="68"/>
                    <a:pt x="153" y="68"/>
                  </a:cubicBezTo>
                  <a:cubicBezTo>
                    <a:pt x="152" y="69"/>
                    <a:pt x="151" y="70"/>
                    <a:pt x="149" y="70"/>
                  </a:cubicBezTo>
                  <a:cubicBezTo>
                    <a:pt x="2" y="9"/>
                    <a:pt x="2" y="9"/>
                    <a:pt x="2" y="9"/>
                  </a:cubicBezTo>
                  <a:cubicBezTo>
                    <a:pt x="0" y="8"/>
                    <a:pt x="0" y="6"/>
                    <a:pt x="0" y="4"/>
                  </a:cubicBezTo>
                  <a:cubicBezTo>
                    <a:pt x="1" y="3"/>
                    <a:pt x="1" y="3"/>
                    <a:pt x="1" y="3"/>
                  </a:cubicBezTo>
                  <a:cubicBezTo>
                    <a:pt x="2" y="1"/>
                    <a:pt x="4" y="0"/>
                    <a:pt x="5"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 name="Freeform 592">
              <a:extLst>
                <a:ext uri="{FF2B5EF4-FFF2-40B4-BE49-F238E27FC236}">
                  <a16:creationId xmlns:a16="http://schemas.microsoft.com/office/drawing/2014/main" id="{E74540F6-5521-44A4-A602-98245984BB4F}"/>
                </a:ext>
              </a:extLst>
            </p:cNvPr>
            <p:cNvSpPr>
              <a:spLocks/>
            </p:cNvSpPr>
            <p:nvPr/>
          </p:nvSpPr>
          <p:spPr bwMode="auto">
            <a:xfrm>
              <a:off x="10674350" y="3503381"/>
              <a:ext cx="306387" cy="138113"/>
            </a:xfrm>
            <a:custGeom>
              <a:avLst/>
              <a:gdLst>
                <a:gd name="T0" fmla="*/ 11937 w 154"/>
                <a:gd name="T1" fmla="*/ 2002 h 69"/>
                <a:gd name="T2" fmla="*/ 300418 w 154"/>
                <a:gd name="T3" fmla="*/ 122100 h 69"/>
                <a:gd name="T4" fmla="*/ 306387 w 154"/>
                <a:gd name="T5" fmla="*/ 132108 h 69"/>
                <a:gd name="T6" fmla="*/ 294450 w 154"/>
                <a:gd name="T7" fmla="*/ 136111 h 69"/>
                <a:gd name="T8" fmla="*/ 5969 w 154"/>
                <a:gd name="T9" fmla="*/ 16013 h 69"/>
                <a:gd name="T10" fmla="*/ 1990 w 154"/>
                <a:gd name="T11" fmla="*/ 6005 h 69"/>
                <a:gd name="T12" fmla="*/ 11937 w 154"/>
                <a:gd name="T13" fmla="*/ 2002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69">
                  <a:moveTo>
                    <a:pt x="6" y="1"/>
                  </a:moveTo>
                  <a:cubicBezTo>
                    <a:pt x="151" y="61"/>
                    <a:pt x="151" y="61"/>
                    <a:pt x="151" y="61"/>
                  </a:cubicBezTo>
                  <a:cubicBezTo>
                    <a:pt x="153" y="62"/>
                    <a:pt x="154" y="64"/>
                    <a:pt x="154" y="66"/>
                  </a:cubicBezTo>
                  <a:cubicBezTo>
                    <a:pt x="153" y="68"/>
                    <a:pt x="150" y="69"/>
                    <a:pt x="148" y="68"/>
                  </a:cubicBezTo>
                  <a:cubicBezTo>
                    <a:pt x="3" y="8"/>
                    <a:pt x="3" y="8"/>
                    <a:pt x="3" y="8"/>
                  </a:cubicBezTo>
                  <a:cubicBezTo>
                    <a:pt x="1" y="7"/>
                    <a:pt x="0" y="5"/>
                    <a:pt x="1" y="3"/>
                  </a:cubicBezTo>
                  <a:cubicBezTo>
                    <a:pt x="2"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 name="Freeform 593">
              <a:extLst>
                <a:ext uri="{FF2B5EF4-FFF2-40B4-BE49-F238E27FC236}">
                  <a16:creationId xmlns:a16="http://schemas.microsoft.com/office/drawing/2014/main" id="{92020C22-81C9-43A2-9824-AD9C9FB28701}"/>
                </a:ext>
              </a:extLst>
            </p:cNvPr>
            <p:cNvSpPr>
              <a:spLocks/>
            </p:cNvSpPr>
            <p:nvPr/>
          </p:nvSpPr>
          <p:spPr bwMode="auto">
            <a:xfrm>
              <a:off x="10688638" y="3470044"/>
              <a:ext cx="306387" cy="139700"/>
            </a:xfrm>
            <a:custGeom>
              <a:avLst/>
              <a:gdLst>
                <a:gd name="T0" fmla="*/ 11937 w 154"/>
                <a:gd name="T1" fmla="*/ 1996 h 70"/>
                <a:gd name="T2" fmla="*/ 300418 w 154"/>
                <a:gd name="T3" fmla="*/ 123734 h 70"/>
                <a:gd name="T4" fmla="*/ 304397 w 154"/>
                <a:gd name="T5" fmla="*/ 133713 h 70"/>
                <a:gd name="T6" fmla="*/ 294450 w 154"/>
                <a:gd name="T7" fmla="*/ 137704 h 70"/>
                <a:gd name="T8" fmla="*/ 5969 w 154"/>
                <a:gd name="T9" fmla="*/ 17961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2"/>
                    <a:pt x="151" y="62"/>
                    <a:pt x="151" y="62"/>
                  </a:cubicBezTo>
                  <a:cubicBezTo>
                    <a:pt x="153" y="62"/>
                    <a:pt x="154" y="65"/>
                    <a:pt x="153" y="67"/>
                  </a:cubicBezTo>
                  <a:cubicBezTo>
                    <a:pt x="153" y="69"/>
                    <a:pt x="150" y="70"/>
                    <a:pt x="148" y="69"/>
                  </a:cubicBezTo>
                  <a:cubicBezTo>
                    <a:pt x="3" y="9"/>
                    <a:pt x="3" y="9"/>
                    <a:pt x="3" y="9"/>
                  </a:cubicBezTo>
                  <a:cubicBezTo>
                    <a:pt x="1" y="8"/>
                    <a:pt x="0" y="6"/>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3" name="Freeform 594">
              <a:extLst>
                <a:ext uri="{FF2B5EF4-FFF2-40B4-BE49-F238E27FC236}">
                  <a16:creationId xmlns:a16="http://schemas.microsoft.com/office/drawing/2014/main" id="{8ED166B8-A113-41F7-826E-9E7405BFD2D4}"/>
                </a:ext>
              </a:extLst>
            </p:cNvPr>
            <p:cNvSpPr>
              <a:spLocks/>
            </p:cNvSpPr>
            <p:nvPr/>
          </p:nvSpPr>
          <p:spPr bwMode="auto">
            <a:xfrm>
              <a:off x="10718800" y="3398606"/>
              <a:ext cx="306387" cy="139700"/>
            </a:xfrm>
            <a:custGeom>
              <a:avLst/>
              <a:gdLst>
                <a:gd name="T0" fmla="*/ 11937 w 154"/>
                <a:gd name="T1" fmla="*/ 1996 h 70"/>
                <a:gd name="T2" fmla="*/ 300418 w 154"/>
                <a:gd name="T3" fmla="*/ 121739 h 70"/>
                <a:gd name="T4" fmla="*/ 306387 w 154"/>
                <a:gd name="T5" fmla="*/ 133713 h 70"/>
                <a:gd name="T6" fmla="*/ 294450 w 154"/>
                <a:gd name="T7" fmla="*/ 137704 h 70"/>
                <a:gd name="T8" fmla="*/ 5969 w 154"/>
                <a:gd name="T9" fmla="*/ 15966 h 70"/>
                <a:gd name="T10" fmla="*/ 199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4"/>
                    <a:pt x="154" y="67"/>
                  </a:cubicBezTo>
                  <a:cubicBezTo>
                    <a:pt x="153" y="69"/>
                    <a:pt x="150" y="70"/>
                    <a:pt x="148" y="69"/>
                  </a:cubicBezTo>
                  <a:cubicBezTo>
                    <a:pt x="3" y="8"/>
                    <a:pt x="3" y="8"/>
                    <a:pt x="3" y="8"/>
                  </a:cubicBezTo>
                  <a:cubicBezTo>
                    <a:pt x="1" y="8"/>
                    <a:pt x="0" y="5"/>
                    <a:pt x="1"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4" name="Freeform 595">
              <a:extLst>
                <a:ext uri="{FF2B5EF4-FFF2-40B4-BE49-F238E27FC236}">
                  <a16:creationId xmlns:a16="http://schemas.microsoft.com/office/drawing/2014/main" id="{A6807B03-051F-4EEC-8B12-3DB87B385AE0}"/>
                </a:ext>
              </a:extLst>
            </p:cNvPr>
            <p:cNvSpPr>
              <a:spLocks/>
            </p:cNvSpPr>
            <p:nvPr/>
          </p:nvSpPr>
          <p:spPr bwMode="auto">
            <a:xfrm>
              <a:off x="10734675" y="3360506"/>
              <a:ext cx="306387" cy="139700"/>
            </a:xfrm>
            <a:custGeom>
              <a:avLst/>
              <a:gdLst>
                <a:gd name="T0" fmla="*/ 11937 w 154"/>
                <a:gd name="T1" fmla="*/ 1996 h 70"/>
                <a:gd name="T2" fmla="*/ 300418 w 154"/>
                <a:gd name="T3" fmla="*/ 121739 h 70"/>
                <a:gd name="T4" fmla="*/ 304397 w 154"/>
                <a:gd name="T5" fmla="*/ 133713 h 70"/>
                <a:gd name="T6" fmla="*/ 294450 w 154"/>
                <a:gd name="T7" fmla="*/ 137704 h 70"/>
                <a:gd name="T8" fmla="*/ 5969 w 154"/>
                <a:gd name="T9" fmla="*/ 17961 h 70"/>
                <a:gd name="T10" fmla="*/ 0 w 154"/>
                <a:gd name="T11" fmla="*/ 5987 h 70"/>
                <a:gd name="T12" fmla="*/ 11937 w 154"/>
                <a:gd name="T13" fmla="*/ 1996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4" h="70">
                  <a:moveTo>
                    <a:pt x="6" y="1"/>
                  </a:moveTo>
                  <a:cubicBezTo>
                    <a:pt x="151" y="61"/>
                    <a:pt x="151" y="61"/>
                    <a:pt x="151" y="61"/>
                  </a:cubicBezTo>
                  <a:cubicBezTo>
                    <a:pt x="153" y="62"/>
                    <a:pt x="154" y="65"/>
                    <a:pt x="153" y="67"/>
                  </a:cubicBezTo>
                  <a:cubicBezTo>
                    <a:pt x="152" y="69"/>
                    <a:pt x="150" y="70"/>
                    <a:pt x="148" y="69"/>
                  </a:cubicBezTo>
                  <a:cubicBezTo>
                    <a:pt x="3" y="9"/>
                    <a:pt x="3" y="9"/>
                    <a:pt x="3" y="9"/>
                  </a:cubicBezTo>
                  <a:cubicBezTo>
                    <a:pt x="1" y="8"/>
                    <a:pt x="0" y="5"/>
                    <a:pt x="0" y="3"/>
                  </a:cubicBezTo>
                  <a:cubicBezTo>
                    <a:pt x="1" y="1"/>
                    <a:pt x="4" y="0"/>
                    <a:pt x="6" y="1"/>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 name="Freeform 596">
              <a:extLst>
                <a:ext uri="{FF2B5EF4-FFF2-40B4-BE49-F238E27FC236}">
                  <a16:creationId xmlns:a16="http://schemas.microsoft.com/office/drawing/2014/main" id="{A5EA54B0-B258-4825-9F03-9D8FEEC1E580}"/>
                </a:ext>
              </a:extLst>
            </p:cNvPr>
            <p:cNvSpPr>
              <a:spLocks/>
            </p:cNvSpPr>
            <p:nvPr/>
          </p:nvSpPr>
          <p:spPr bwMode="auto">
            <a:xfrm>
              <a:off x="10928350" y="3211281"/>
              <a:ext cx="666750" cy="549275"/>
            </a:xfrm>
            <a:custGeom>
              <a:avLst/>
              <a:gdLst>
                <a:gd name="T0" fmla="*/ 666750 w 420"/>
                <a:gd name="T1" fmla="*/ 211138 h 346"/>
                <a:gd name="T2" fmla="*/ 546100 w 420"/>
                <a:gd name="T3" fmla="*/ 501650 h 346"/>
                <a:gd name="T4" fmla="*/ 434975 w 420"/>
                <a:gd name="T5" fmla="*/ 549275 h 346"/>
                <a:gd name="T6" fmla="*/ 0 w 420"/>
                <a:gd name="T7" fmla="*/ 368300 h 346"/>
                <a:gd name="T8" fmla="*/ 152400 w 420"/>
                <a:gd name="T9" fmla="*/ 0 h 346"/>
                <a:gd name="T10" fmla="*/ 666750 w 420"/>
                <a:gd name="T11" fmla="*/ 211138 h 3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0" h="346">
                  <a:moveTo>
                    <a:pt x="420" y="133"/>
                  </a:moveTo>
                  <a:lnTo>
                    <a:pt x="344" y="316"/>
                  </a:lnTo>
                  <a:lnTo>
                    <a:pt x="274" y="346"/>
                  </a:lnTo>
                  <a:lnTo>
                    <a:pt x="0" y="232"/>
                  </a:lnTo>
                  <a:lnTo>
                    <a:pt x="96" y="0"/>
                  </a:lnTo>
                  <a:lnTo>
                    <a:pt x="420" y="133"/>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 name="Freeform 597">
              <a:extLst>
                <a:ext uri="{FF2B5EF4-FFF2-40B4-BE49-F238E27FC236}">
                  <a16:creationId xmlns:a16="http://schemas.microsoft.com/office/drawing/2014/main" id="{0DE79567-E99C-48DD-A5FE-D650EBAD0D71}"/>
                </a:ext>
              </a:extLst>
            </p:cNvPr>
            <p:cNvSpPr>
              <a:spLocks/>
            </p:cNvSpPr>
            <p:nvPr/>
          </p:nvSpPr>
          <p:spPr bwMode="auto">
            <a:xfrm>
              <a:off x="11363325" y="3681181"/>
              <a:ext cx="111125" cy="79375"/>
            </a:xfrm>
            <a:custGeom>
              <a:avLst/>
              <a:gdLst>
                <a:gd name="T0" fmla="*/ 111125 w 70"/>
                <a:gd name="T1" fmla="*/ 31750 h 50"/>
                <a:gd name="T2" fmla="*/ 31750 w 70"/>
                <a:gd name="T3" fmla="*/ 0 h 50"/>
                <a:gd name="T4" fmla="*/ 0 w 70"/>
                <a:gd name="T5" fmla="*/ 79375 h 50"/>
                <a:gd name="T6" fmla="*/ 111125 w 70"/>
                <a:gd name="T7" fmla="*/ 317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50">
                  <a:moveTo>
                    <a:pt x="70" y="20"/>
                  </a:moveTo>
                  <a:lnTo>
                    <a:pt x="20" y="0"/>
                  </a:lnTo>
                  <a:lnTo>
                    <a:pt x="0" y="50"/>
                  </a:lnTo>
                  <a:lnTo>
                    <a:pt x="70" y="20"/>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 name="Freeform 598">
              <a:extLst>
                <a:ext uri="{FF2B5EF4-FFF2-40B4-BE49-F238E27FC236}">
                  <a16:creationId xmlns:a16="http://schemas.microsoft.com/office/drawing/2014/main" id="{859B21F8-F20A-4FAC-8787-62BD0AA8721A}"/>
                </a:ext>
              </a:extLst>
            </p:cNvPr>
            <p:cNvSpPr>
              <a:spLocks/>
            </p:cNvSpPr>
            <p:nvPr/>
          </p:nvSpPr>
          <p:spPr bwMode="auto">
            <a:xfrm>
              <a:off x="11333163" y="3398606"/>
              <a:ext cx="138112" cy="306388"/>
            </a:xfrm>
            <a:custGeom>
              <a:avLst/>
              <a:gdLst>
                <a:gd name="T0" fmla="*/ 2002 w 69"/>
                <a:gd name="T1" fmla="*/ 294451 h 154"/>
                <a:gd name="T2" fmla="*/ 122099 w 69"/>
                <a:gd name="T3" fmla="*/ 5969 h 154"/>
                <a:gd name="T4" fmla="*/ 132107 w 69"/>
                <a:gd name="T5" fmla="*/ 1990 h 154"/>
                <a:gd name="T6" fmla="*/ 138112 w 69"/>
                <a:gd name="T7" fmla="*/ 11937 h 154"/>
                <a:gd name="T8" fmla="*/ 18015 w 69"/>
                <a:gd name="T9" fmla="*/ 300419 h 154"/>
                <a:gd name="T10" fmla="*/ 6005 w 69"/>
                <a:gd name="T11" fmla="*/ 306388 h 154"/>
                <a:gd name="T12" fmla="*/ 2002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9" y="6"/>
                  </a:cubicBezTo>
                  <a:cubicBezTo>
                    <a:pt x="9" y="151"/>
                    <a:pt x="9" y="151"/>
                    <a:pt x="9" y="151"/>
                  </a:cubicBezTo>
                  <a:cubicBezTo>
                    <a:pt x="8"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8" name="Freeform 599">
              <a:extLst>
                <a:ext uri="{FF2B5EF4-FFF2-40B4-BE49-F238E27FC236}">
                  <a16:creationId xmlns:a16="http://schemas.microsoft.com/office/drawing/2014/main" id="{03AAE814-15AF-49ED-BF28-B47693C6F418}"/>
                </a:ext>
              </a:extLst>
            </p:cNvPr>
            <p:cNvSpPr>
              <a:spLocks/>
            </p:cNvSpPr>
            <p:nvPr/>
          </p:nvSpPr>
          <p:spPr bwMode="auto">
            <a:xfrm>
              <a:off x="11299825" y="3382731"/>
              <a:ext cx="138112" cy="307975"/>
            </a:xfrm>
            <a:custGeom>
              <a:avLst/>
              <a:gdLst>
                <a:gd name="T0" fmla="*/ 0 w 69"/>
                <a:gd name="T1" fmla="*/ 296053 h 155"/>
                <a:gd name="T2" fmla="*/ 122099 w 69"/>
                <a:gd name="T3" fmla="*/ 5961 h 155"/>
                <a:gd name="T4" fmla="*/ 132107 w 69"/>
                <a:gd name="T5" fmla="*/ 1987 h 155"/>
                <a:gd name="T6" fmla="*/ 136110 w 69"/>
                <a:gd name="T7" fmla="*/ 13909 h 155"/>
                <a:gd name="T8" fmla="*/ 16013 w 69"/>
                <a:gd name="T9" fmla="*/ 302014 h 155"/>
                <a:gd name="T10" fmla="*/ 6005 w 69"/>
                <a:gd name="T11" fmla="*/ 305988 h 155"/>
                <a:gd name="T12" fmla="*/ 0 w 69"/>
                <a:gd name="T13" fmla="*/ 296053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0" y="149"/>
                  </a:moveTo>
                  <a:cubicBezTo>
                    <a:pt x="61" y="3"/>
                    <a:pt x="61" y="3"/>
                    <a:pt x="61" y="3"/>
                  </a:cubicBezTo>
                  <a:cubicBezTo>
                    <a:pt x="61" y="1"/>
                    <a:pt x="64" y="0"/>
                    <a:pt x="66" y="1"/>
                  </a:cubicBezTo>
                  <a:cubicBezTo>
                    <a:pt x="68" y="2"/>
                    <a:pt x="69" y="5"/>
                    <a:pt x="68" y="7"/>
                  </a:cubicBezTo>
                  <a:cubicBezTo>
                    <a:pt x="8" y="152"/>
                    <a:pt x="8" y="152"/>
                    <a:pt x="8" y="152"/>
                  </a:cubicBezTo>
                  <a:cubicBezTo>
                    <a:pt x="7" y="154"/>
                    <a:pt x="5" y="155"/>
                    <a:pt x="3" y="154"/>
                  </a:cubicBezTo>
                  <a:cubicBezTo>
                    <a:pt x="1" y="153"/>
                    <a:pt x="0" y="151"/>
                    <a:pt x="0" y="14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9" name="Freeform 600">
              <a:extLst>
                <a:ext uri="{FF2B5EF4-FFF2-40B4-BE49-F238E27FC236}">
                  <a16:creationId xmlns:a16="http://schemas.microsoft.com/office/drawing/2014/main" id="{FCA7AA01-B780-4DA9-B8A9-1D6A9A5A7AFC}"/>
                </a:ext>
              </a:extLst>
            </p:cNvPr>
            <p:cNvSpPr>
              <a:spLocks/>
            </p:cNvSpPr>
            <p:nvPr/>
          </p:nvSpPr>
          <p:spPr bwMode="auto">
            <a:xfrm>
              <a:off x="11202988" y="3343044"/>
              <a:ext cx="138112" cy="307975"/>
            </a:xfrm>
            <a:custGeom>
              <a:avLst/>
              <a:gdLst>
                <a:gd name="T0" fmla="*/ 1973 w 70"/>
                <a:gd name="T1" fmla="*/ 298040 h 155"/>
                <a:gd name="T2" fmla="*/ 122328 w 70"/>
                <a:gd name="T3" fmla="*/ 5961 h 155"/>
                <a:gd name="T4" fmla="*/ 130220 w 70"/>
                <a:gd name="T5" fmla="*/ 1987 h 155"/>
                <a:gd name="T6" fmla="*/ 134166 w 70"/>
                <a:gd name="T7" fmla="*/ 3974 h 155"/>
                <a:gd name="T8" fmla="*/ 136139 w 70"/>
                <a:gd name="T9" fmla="*/ 11922 h 155"/>
                <a:gd name="T10" fmla="*/ 17757 w 70"/>
                <a:gd name="T11" fmla="*/ 304001 h 155"/>
                <a:gd name="T12" fmla="*/ 7892 w 70"/>
                <a:gd name="T13" fmla="*/ 307975 h 155"/>
                <a:gd name="T14" fmla="*/ 5919 w 70"/>
                <a:gd name="T15" fmla="*/ 305988 h 155"/>
                <a:gd name="T16" fmla="*/ 1973 w 70"/>
                <a:gd name="T17" fmla="*/ 29804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55">
                  <a:moveTo>
                    <a:pt x="1" y="150"/>
                  </a:moveTo>
                  <a:cubicBezTo>
                    <a:pt x="62" y="3"/>
                    <a:pt x="62" y="3"/>
                    <a:pt x="62" y="3"/>
                  </a:cubicBezTo>
                  <a:cubicBezTo>
                    <a:pt x="62" y="1"/>
                    <a:pt x="64" y="0"/>
                    <a:pt x="66" y="1"/>
                  </a:cubicBezTo>
                  <a:cubicBezTo>
                    <a:pt x="68" y="2"/>
                    <a:pt x="68" y="2"/>
                    <a:pt x="68" y="2"/>
                  </a:cubicBezTo>
                  <a:cubicBezTo>
                    <a:pt x="69" y="2"/>
                    <a:pt x="70" y="4"/>
                    <a:pt x="69" y="6"/>
                  </a:cubicBezTo>
                  <a:cubicBezTo>
                    <a:pt x="9" y="153"/>
                    <a:pt x="9" y="153"/>
                    <a:pt x="9" y="153"/>
                  </a:cubicBezTo>
                  <a:cubicBezTo>
                    <a:pt x="8" y="155"/>
                    <a:pt x="6" y="155"/>
                    <a:pt x="4" y="155"/>
                  </a:cubicBezTo>
                  <a:cubicBezTo>
                    <a:pt x="3" y="154"/>
                    <a:pt x="3" y="154"/>
                    <a:pt x="3" y="154"/>
                  </a:cubicBezTo>
                  <a:cubicBezTo>
                    <a:pt x="1" y="153"/>
                    <a:pt x="0" y="151"/>
                    <a:pt x="1" y="15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0" name="Freeform 601">
              <a:extLst>
                <a:ext uri="{FF2B5EF4-FFF2-40B4-BE49-F238E27FC236}">
                  <a16:creationId xmlns:a16="http://schemas.microsoft.com/office/drawing/2014/main" id="{D590E3AD-A579-4CE4-9D2D-6EC4E38E7DCE}"/>
                </a:ext>
              </a:extLst>
            </p:cNvPr>
            <p:cNvSpPr>
              <a:spLocks/>
            </p:cNvSpPr>
            <p:nvPr/>
          </p:nvSpPr>
          <p:spPr bwMode="auto">
            <a:xfrm>
              <a:off x="11174413" y="3330344"/>
              <a:ext cx="138112" cy="309563"/>
            </a:xfrm>
            <a:custGeom>
              <a:avLst/>
              <a:gdLst>
                <a:gd name="T0" fmla="*/ 2002 w 69"/>
                <a:gd name="T1" fmla="*/ 297580 h 155"/>
                <a:gd name="T2" fmla="*/ 122099 w 69"/>
                <a:gd name="T3" fmla="*/ 7989 h 155"/>
                <a:gd name="T4" fmla="*/ 132107 w 69"/>
                <a:gd name="T5" fmla="*/ 1997 h 155"/>
                <a:gd name="T6" fmla="*/ 136110 w 69"/>
                <a:gd name="T7" fmla="*/ 13980 h 155"/>
                <a:gd name="T8" fmla="*/ 16013 w 69"/>
                <a:gd name="T9" fmla="*/ 303571 h 155"/>
                <a:gd name="T10" fmla="*/ 6005 w 69"/>
                <a:gd name="T11" fmla="*/ 307566 h 155"/>
                <a:gd name="T12" fmla="*/ 2002 w 69"/>
                <a:gd name="T13" fmla="*/ 297580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9"/>
                  </a:moveTo>
                  <a:cubicBezTo>
                    <a:pt x="61" y="4"/>
                    <a:pt x="61" y="4"/>
                    <a:pt x="61" y="4"/>
                  </a:cubicBezTo>
                  <a:cubicBezTo>
                    <a:pt x="62" y="1"/>
                    <a:pt x="64" y="0"/>
                    <a:pt x="66" y="1"/>
                  </a:cubicBezTo>
                  <a:cubicBezTo>
                    <a:pt x="68" y="2"/>
                    <a:pt x="69" y="5"/>
                    <a:pt x="68" y="7"/>
                  </a:cubicBezTo>
                  <a:cubicBezTo>
                    <a:pt x="8" y="152"/>
                    <a:pt x="8" y="152"/>
                    <a:pt x="8" y="152"/>
                  </a:cubicBezTo>
                  <a:cubicBezTo>
                    <a:pt x="7" y="154"/>
                    <a:pt x="5" y="155"/>
                    <a:pt x="3" y="154"/>
                  </a:cubicBezTo>
                  <a:cubicBezTo>
                    <a:pt x="1" y="153"/>
                    <a:pt x="0" y="151"/>
                    <a:pt x="1" y="14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1" name="Freeform 602">
              <a:extLst>
                <a:ext uri="{FF2B5EF4-FFF2-40B4-BE49-F238E27FC236}">
                  <a16:creationId xmlns:a16="http://schemas.microsoft.com/office/drawing/2014/main" id="{177C128C-8325-4B10-8392-72FE11F335DA}"/>
                </a:ext>
              </a:extLst>
            </p:cNvPr>
            <p:cNvSpPr>
              <a:spLocks/>
            </p:cNvSpPr>
            <p:nvPr/>
          </p:nvSpPr>
          <p:spPr bwMode="auto">
            <a:xfrm>
              <a:off x="11141075" y="3319231"/>
              <a:ext cx="139700" cy="306388"/>
            </a:xfrm>
            <a:custGeom>
              <a:avLst/>
              <a:gdLst>
                <a:gd name="T0" fmla="*/ 1996 w 70"/>
                <a:gd name="T1" fmla="*/ 294451 h 154"/>
                <a:gd name="T2" fmla="*/ 121739 w 70"/>
                <a:gd name="T3" fmla="*/ 5969 h 154"/>
                <a:gd name="T4" fmla="*/ 133713 w 70"/>
                <a:gd name="T5" fmla="*/ 1990 h 154"/>
                <a:gd name="T6" fmla="*/ 137704 w 70"/>
                <a:gd name="T7" fmla="*/ 11937 h 154"/>
                <a:gd name="T8" fmla="*/ 17961 w 70"/>
                <a:gd name="T9" fmla="*/ 300419 h 154"/>
                <a:gd name="T10" fmla="*/ 5987 w 70"/>
                <a:gd name="T11" fmla="*/ 306388 h 154"/>
                <a:gd name="T12" fmla="*/ 1996 w 70"/>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54">
                  <a:moveTo>
                    <a:pt x="1" y="148"/>
                  </a:moveTo>
                  <a:cubicBezTo>
                    <a:pt x="61" y="3"/>
                    <a:pt x="61" y="3"/>
                    <a:pt x="61" y="3"/>
                  </a:cubicBezTo>
                  <a:cubicBezTo>
                    <a:pt x="62" y="1"/>
                    <a:pt x="65" y="0"/>
                    <a:pt x="67" y="1"/>
                  </a:cubicBezTo>
                  <a:cubicBezTo>
                    <a:pt x="69" y="1"/>
                    <a:pt x="70" y="4"/>
                    <a:pt x="69" y="6"/>
                  </a:cubicBezTo>
                  <a:cubicBezTo>
                    <a:pt x="9" y="151"/>
                    <a:pt x="9" y="151"/>
                    <a:pt x="9" y="151"/>
                  </a:cubicBezTo>
                  <a:cubicBezTo>
                    <a:pt x="8" y="153"/>
                    <a:pt x="6"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2" name="Freeform 603">
              <a:extLst>
                <a:ext uri="{FF2B5EF4-FFF2-40B4-BE49-F238E27FC236}">
                  <a16:creationId xmlns:a16="http://schemas.microsoft.com/office/drawing/2014/main" id="{3BA6C17F-0AD2-4857-A4E7-9116DD2DCF9C}"/>
                </a:ext>
              </a:extLst>
            </p:cNvPr>
            <p:cNvSpPr>
              <a:spLocks/>
            </p:cNvSpPr>
            <p:nvPr/>
          </p:nvSpPr>
          <p:spPr bwMode="auto">
            <a:xfrm>
              <a:off x="11069638" y="3289069"/>
              <a:ext cx="136525" cy="306388"/>
            </a:xfrm>
            <a:custGeom>
              <a:avLst/>
              <a:gdLst>
                <a:gd name="T0" fmla="*/ 1979 w 69"/>
                <a:gd name="T1" fmla="*/ 294451 h 154"/>
                <a:gd name="T2" fmla="*/ 120696 w 69"/>
                <a:gd name="T3" fmla="*/ 5969 h 154"/>
                <a:gd name="T4" fmla="*/ 130589 w 69"/>
                <a:gd name="T5" fmla="*/ 1990 h 154"/>
                <a:gd name="T6" fmla="*/ 134546 w 69"/>
                <a:gd name="T7" fmla="*/ 11937 h 154"/>
                <a:gd name="T8" fmla="*/ 15829 w 69"/>
                <a:gd name="T9" fmla="*/ 300419 h 154"/>
                <a:gd name="T10" fmla="*/ 5936 w 69"/>
                <a:gd name="T11" fmla="*/ 306388 h 154"/>
                <a:gd name="T12" fmla="*/ 1979 w 69"/>
                <a:gd name="T13" fmla="*/ 294451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4">
                  <a:moveTo>
                    <a:pt x="1" y="148"/>
                  </a:moveTo>
                  <a:cubicBezTo>
                    <a:pt x="61" y="3"/>
                    <a:pt x="61" y="3"/>
                    <a:pt x="61" y="3"/>
                  </a:cubicBezTo>
                  <a:cubicBezTo>
                    <a:pt x="62" y="1"/>
                    <a:pt x="64" y="0"/>
                    <a:pt x="66" y="1"/>
                  </a:cubicBezTo>
                  <a:cubicBezTo>
                    <a:pt x="68" y="1"/>
                    <a:pt x="69" y="4"/>
                    <a:pt x="68" y="6"/>
                  </a:cubicBezTo>
                  <a:cubicBezTo>
                    <a:pt x="8" y="151"/>
                    <a:pt x="8" y="151"/>
                    <a:pt x="8" y="151"/>
                  </a:cubicBezTo>
                  <a:cubicBezTo>
                    <a:pt x="7" y="153"/>
                    <a:pt x="5" y="154"/>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3" name="Freeform 604">
              <a:extLst>
                <a:ext uri="{FF2B5EF4-FFF2-40B4-BE49-F238E27FC236}">
                  <a16:creationId xmlns:a16="http://schemas.microsoft.com/office/drawing/2014/main" id="{70AE3825-70DC-4173-9D8D-B1742C98BA6C}"/>
                </a:ext>
              </a:extLst>
            </p:cNvPr>
            <p:cNvSpPr>
              <a:spLocks/>
            </p:cNvSpPr>
            <p:nvPr/>
          </p:nvSpPr>
          <p:spPr bwMode="auto">
            <a:xfrm>
              <a:off x="11031538" y="3273194"/>
              <a:ext cx="136525" cy="307975"/>
            </a:xfrm>
            <a:custGeom>
              <a:avLst/>
              <a:gdLst>
                <a:gd name="T0" fmla="*/ 1979 w 69"/>
                <a:gd name="T1" fmla="*/ 294066 h 155"/>
                <a:gd name="T2" fmla="*/ 120696 w 69"/>
                <a:gd name="T3" fmla="*/ 5961 h 155"/>
                <a:gd name="T4" fmla="*/ 130589 w 69"/>
                <a:gd name="T5" fmla="*/ 1987 h 155"/>
                <a:gd name="T6" fmla="*/ 136525 w 69"/>
                <a:gd name="T7" fmla="*/ 11922 h 155"/>
                <a:gd name="T8" fmla="*/ 15829 w 69"/>
                <a:gd name="T9" fmla="*/ 302014 h 155"/>
                <a:gd name="T10" fmla="*/ 5936 w 69"/>
                <a:gd name="T11" fmla="*/ 305988 h 155"/>
                <a:gd name="T12" fmla="*/ 1979 w 69"/>
                <a:gd name="T13" fmla="*/ 294066 h 1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55">
                  <a:moveTo>
                    <a:pt x="1" y="148"/>
                  </a:moveTo>
                  <a:cubicBezTo>
                    <a:pt x="61" y="3"/>
                    <a:pt x="61" y="3"/>
                    <a:pt x="61" y="3"/>
                  </a:cubicBezTo>
                  <a:cubicBezTo>
                    <a:pt x="62" y="1"/>
                    <a:pt x="64" y="0"/>
                    <a:pt x="66" y="1"/>
                  </a:cubicBezTo>
                  <a:cubicBezTo>
                    <a:pt x="68" y="2"/>
                    <a:pt x="69" y="4"/>
                    <a:pt x="69" y="6"/>
                  </a:cubicBezTo>
                  <a:cubicBezTo>
                    <a:pt x="8" y="152"/>
                    <a:pt x="8" y="152"/>
                    <a:pt x="8" y="152"/>
                  </a:cubicBezTo>
                  <a:cubicBezTo>
                    <a:pt x="8" y="154"/>
                    <a:pt x="5" y="155"/>
                    <a:pt x="3" y="154"/>
                  </a:cubicBezTo>
                  <a:cubicBezTo>
                    <a:pt x="1" y="153"/>
                    <a:pt x="0" y="150"/>
                    <a:pt x="1" y="148"/>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4" name="Freeform 605">
              <a:extLst>
                <a:ext uri="{FF2B5EF4-FFF2-40B4-BE49-F238E27FC236}">
                  <a16:creationId xmlns:a16="http://schemas.microsoft.com/office/drawing/2014/main" id="{C6ED3EBB-6C5D-4000-AC75-0679C7FC5ED2}"/>
                </a:ext>
              </a:extLst>
            </p:cNvPr>
            <p:cNvSpPr>
              <a:spLocks/>
            </p:cNvSpPr>
            <p:nvPr/>
          </p:nvSpPr>
          <p:spPr bwMode="auto">
            <a:xfrm>
              <a:off x="10737850" y="3300181"/>
              <a:ext cx="546100" cy="730250"/>
            </a:xfrm>
            <a:custGeom>
              <a:avLst/>
              <a:gdLst>
                <a:gd name="T0" fmla="*/ 546100 w 344"/>
                <a:gd name="T1" fmla="*/ 709613 h 460"/>
                <a:gd name="T2" fmla="*/ 144463 w 344"/>
                <a:gd name="T3" fmla="*/ 730250 h 460"/>
                <a:gd name="T4" fmla="*/ 30163 w 344"/>
                <a:gd name="T5" fmla="*/ 625475 h 460"/>
                <a:gd name="T6" fmla="*/ 0 w 344"/>
                <a:gd name="T7" fmla="*/ 25400 h 460"/>
                <a:gd name="T8" fmla="*/ 509588 w 344"/>
                <a:gd name="T9" fmla="*/ 0 h 460"/>
                <a:gd name="T10" fmla="*/ 546100 w 344"/>
                <a:gd name="T11" fmla="*/ 709613 h 4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4" h="460">
                  <a:moveTo>
                    <a:pt x="344" y="447"/>
                  </a:moveTo>
                  <a:lnTo>
                    <a:pt x="91" y="460"/>
                  </a:lnTo>
                  <a:lnTo>
                    <a:pt x="19" y="394"/>
                  </a:lnTo>
                  <a:lnTo>
                    <a:pt x="0" y="16"/>
                  </a:lnTo>
                  <a:lnTo>
                    <a:pt x="321" y="0"/>
                  </a:lnTo>
                  <a:lnTo>
                    <a:pt x="344" y="447"/>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 name="Freeform 606">
              <a:extLst>
                <a:ext uri="{FF2B5EF4-FFF2-40B4-BE49-F238E27FC236}">
                  <a16:creationId xmlns:a16="http://schemas.microsoft.com/office/drawing/2014/main" id="{465F1C2D-7B70-4A5B-A644-A62E7E671853}"/>
                </a:ext>
              </a:extLst>
            </p:cNvPr>
            <p:cNvSpPr>
              <a:spLocks/>
            </p:cNvSpPr>
            <p:nvPr/>
          </p:nvSpPr>
          <p:spPr bwMode="auto">
            <a:xfrm>
              <a:off x="10768013" y="3920894"/>
              <a:ext cx="114300" cy="109538"/>
            </a:xfrm>
            <a:custGeom>
              <a:avLst/>
              <a:gdLst>
                <a:gd name="T0" fmla="*/ 114300 w 72"/>
                <a:gd name="T1" fmla="*/ 109538 h 69"/>
                <a:gd name="T2" fmla="*/ 107950 w 72"/>
                <a:gd name="T3" fmla="*/ 0 h 69"/>
                <a:gd name="T4" fmla="*/ 0 w 72"/>
                <a:gd name="T5" fmla="*/ 4763 h 69"/>
                <a:gd name="T6" fmla="*/ 114300 w 72"/>
                <a:gd name="T7" fmla="*/ 109538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69">
                  <a:moveTo>
                    <a:pt x="72" y="69"/>
                  </a:moveTo>
                  <a:lnTo>
                    <a:pt x="68" y="0"/>
                  </a:lnTo>
                  <a:lnTo>
                    <a:pt x="0" y="3"/>
                  </a:lnTo>
                  <a:lnTo>
                    <a:pt x="72" y="69"/>
                  </a:ln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 name="Freeform 607">
              <a:extLst>
                <a:ext uri="{FF2B5EF4-FFF2-40B4-BE49-F238E27FC236}">
                  <a16:creationId xmlns:a16="http://schemas.microsoft.com/office/drawing/2014/main" id="{4CC6BAD2-9E11-4C9A-88CA-F23E620BC527}"/>
                </a:ext>
              </a:extLst>
            </p:cNvPr>
            <p:cNvSpPr>
              <a:spLocks/>
            </p:cNvSpPr>
            <p:nvPr/>
          </p:nvSpPr>
          <p:spPr bwMode="auto">
            <a:xfrm>
              <a:off x="10820400" y="3836756"/>
              <a:ext cx="419100" cy="41275"/>
            </a:xfrm>
            <a:custGeom>
              <a:avLst/>
              <a:gdLst>
                <a:gd name="T0" fmla="*/ 9931 w 211"/>
                <a:gd name="T1" fmla="*/ 19655 h 21"/>
                <a:gd name="T2" fmla="*/ 407182 w 211"/>
                <a:gd name="T3" fmla="*/ 0 h 21"/>
                <a:gd name="T4" fmla="*/ 419100 w 211"/>
                <a:gd name="T5" fmla="*/ 9827 h 21"/>
                <a:gd name="T6" fmla="*/ 409169 w 211"/>
                <a:gd name="T7" fmla="*/ 21620 h 21"/>
                <a:gd name="T8" fmla="*/ 9931 w 211"/>
                <a:gd name="T9" fmla="*/ 41275 h 21"/>
                <a:gd name="T10" fmla="*/ 0 w 211"/>
                <a:gd name="T11" fmla="*/ 31448 h 21"/>
                <a:gd name="T12" fmla="*/ 9931 w 211"/>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1">
                  <a:moveTo>
                    <a:pt x="5" y="10"/>
                  </a:moveTo>
                  <a:cubicBezTo>
                    <a:pt x="205" y="0"/>
                    <a:pt x="205" y="0"/>
                    <a:pt x="205" y="0"/>
                  </a:cubicBezTo>
                  <a:cubicBezTo>
                    <a:pt x="208" y="0"/>
                    <a:pt x="211" y="3"/>
                    <a:pt x="211" y="5"/>
                  </a:cubicBezTo>
                  <a:cubicBezTo>
                    <a:pt x="211" y="8"/>
                    <a:pt x="209" y="11"/>
                    <a:pt x="206" y="11"/>
                  </a:cubicBezTo>
                  <a:cubicBezTo>
                    <a:pt x="5" y="21"/>
                    <a:pt x="5" y="21"/>
                    <a:pt x="5" y="21"/>
                  </a:cubicBezTo>
                  <a:cubicBezTo>
                    <a:pt x="2" y="21"/>
                    <a:pt x="0" y="19"/>
                    <a:pt x="0" y="16"/>
                  </a:cubicBezTo>
                  <a:cubicBezTo>
                    <a:pt x="0" y="13"/>
                    <a:pt x="2" y="10"/>
                    <a:pt x="5" y="10"/>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7" name="Freeform 608">
              <a:extLst>
                <a:ext uri="{FF2B5EF4-FFF2-40B4-BE49-F238E27FC236}">
                  <a16:creationId xmlns:a16="http://schemas.microsoft.com/office/drawing/2014/main" id="{94F5D118-BA67-4D8D-BE60-4047A8B419F6}"/>
                </a:ext>
              </a:extLst>
            </p:cNvPr>
            <p:cNvSpPr>
              <a:spLocks/>
            </p:cNvSpPr>
            <p:nvPr/>
          </p:nvSpPr>
          <p:spPr bwMode="auto">
            <a:xfrm>
              <a:off x="10815638" y="3789131"/>
              <a:ext cx="422275" cy="41275"/>
            </a:xfrm>
            <a:custGeom>
              <a:avLst/>
              <a:gdLst>
                <a:gd name="T0" fmla="*/ 9959 w 212"/>
                <a:gd name="T1" fmla="*/ 19655 h 21"/>
                <a:gd name="T2" fmla="*/ 410324 w 212"/>
                <a:gd name="T3" fmla="*/ 0 h 21"/>
                <a:gd name="T4" fmla="*/ 422275 w 212"/>
                <a:gd name="T5" fmla="*/ 9827 h 21"/>
                <a:gd name="T6" fmla="*/ 412316 w 212"/>
                <a:gd name="T7" fmla="*/ 21620 h 21"/>
                <a:gd name="T8" fmla="*/ 11951 w 212"/>
                <a:gd name="T9" fmla="*/ 39310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2"/>
                    <a:pt x="212" y="5"/>
                  </a:cubicBezTo>
                  <a:cubicBezTo>
                    <a:pt x="212" y="8"/>
                    <a:pt x="210" y="10"/>
                    <a:pt x="207" y="11"/>
                  </a:cubicBezTo>
                  <a:cubicBezTo>
                    <a:pt x="6" y="20"/>
                    <a:pt x="6" y="20"/>
                    <a:pt x="6" y="20"/>
                  </a:cubicBezTo>
                  <a:cubicBezTo>
                    <a:pt x="3" y="21"/>
                    <a:pt x="1" y="18"/>
                    <a:pt x="0" y="16"/>
                  </a:cubicBezTo>
                  <a:cubicBezTo>
                    <a:pt x="0" y="13"/>
                    <a:pt x="3"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8" name="Freeform 609">
              <a:extLst>
                <a:ext uri="{FF2B5EF4-FFF2-40B4-BE49-F238E27FC236}">
                  <a16:creationId xmlns:a16="http://schemas.microsoft.com/office/drawing/2014/main" id="{B2231279-3F2D-4F2C-BC33-E064A09E858E}"/>
                </a:ext>
              </a:extLst>
            </p:cNvPr>
            <p:cNvSpPr>
              <a:spLocks/>
            </p:cNvSpPr>
            <p:nvPr/>
          </p:nvSpPr>
          <p:spPr bwMode="auto">
            <a:xfrm>
              <a:off x="10810875" y="3657369"/>
              <a:ext cx="420687" cy="39688"/>
            </a:xfrm>
            <a:custGeom>
              <a:avLst/>
              <a:gdLst>
                <a:gd name="T0" fmla="*/ 5953 w 212"/>
                <a:gd name="T1" fmla="*/ 19844 h 20"/>
                <a:gd name="T2" fmla="*/ 412750 w 212"/>
                <a:gd name="T3" fmla="*/ 0 h 20"/>
                <a:gd name="T4" fmla="*/ 418703 w 212"/>
                <a:gd name="T5" fmla="*/ 5953 h 20"/>
                <a:gd name="T6" fmla="*/ 418703 w 212"/>
                <a:gd name="T7" fmla="*/ 13891 h 20"/>
                <a:gd name="T8" fmla="*/ 412750 w 212"/>
                <a:gd name="T9" fmla="*/ 19844 h 20"/>
                <a:gd name="T10" fmla="*/ 7937 w 212"/>
                <a:gd name="T11" fmla="*/ 39688 h 20"/>
                <a:gd name="T12" fmla="*/ 0 w 212"/>
                <a:gd name="T13" fmla="*/ 33735 h 20"/>
                <a:gd name="T14" fmla="*/ 0 w 212"/>
                <a:gd name="T15" fmla="*/ 25797 h 20"/>
                <a:gd name="T16" fmla="*/ 5953 w 212"/>
                <a:gd name="T17" fmla="*/ 1984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 h="20">
                  <a:moveTo>
                    <a:pt x="3" y="10"/>
                  </a:moveTo>
                  <a:cubicBezTo>
                    <a:pt x="208" y="0"/>
                    <a:pt x="208" y="0"/>
                    <a:pt x="208" y="0"/>
                  </a:cubicBezTo>
                  <a:cubicBezTo>
                    <a:pt x="210" y="0"/>
                    <a:pt x="211" y="1"/>
                    <a:pt x="211" y="3"/>
                  </a:cubicBezTo>
                  <a:cubicBezTo>
                    <a:pt x="211" y="7"/>
                    <a:pt x="211" y="7"/>
                    <a:pt x="211" y="7"/>
                  </a:cubicBezTo>
                  <a:cubicBezTo>
                    <a:pt x="212" y="9"/>
                    <a:pt x="210" y="10"/>
                    <a:pt x="208" y="10"/>
                  </a:cubicBezTo>
                  <a:cubicBezTo>
                    <a:pt x="4" y="20"/>
                    <a:pt x="4" y="20"/>
                    <a:pt x="4" y="20"/>
                  </a:cubicBezTo>
                  <a:cubicBezTo>
                    <a:pt x="2" y="20"/>
                    <a:pt x="0" y="19"/>
                    <a:pt x="0" y="17"/>
                  </a:cubicBezTo>
                  <a:cubicBezTo>
                    <a:pt x="0" y="13"/>
                    <a:pt x="0" y="13"/>
                    <a:pt x="0" y="13"/>
                  </a:cubicBezTo>
                  <a:cubicBezTo>
                    <a:pt x="0" y="11"/>
                    <a:pt x="1" y="10"/>
                    <a:pt x="3"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9" name="Freeform 610">
              <a:extLst>
                <a:ext uri="{FF2B5EF4-FFF2-40B4-BE49-F238E27FC236}">
                  <a16:creationId xmlns:a16="http://schemas.microsoft.com/office/drawing/2014/main" id="{92918EFA-B140-46D9-9367-8D26E10D5463}"/>
                </a:ext>
              </a:extLst>
            </p:cNvPr>
            <p:cNvSpPr>
              <a:spLocks/>
            </p:cNvSpPr>
            <p:nvPr/>
          </p:nvSpPr>
          <p:spPr bwMode="auto">
            <a:xfrm>
              <a:off x="10807700" y="3616094"/>
              <a:ext cx="422275" cy="41275"/>
            </a:xfrm>
            <a:custGeom>
              <a:avLst/>
              <a:gdLst>
                <a:gd name="T0" fmla="*/ 9959 w 212"/>
                <a:gd name="T1" fmla="*/ 19655 h 21"/>
                <a:gd name="T2" fmla="*/ 410324 w 212"/>
                <a:gd name="T3" fmla="*/ 0 h 21"/>
                <a:gd name="T4" fmla="*/ 420283 w 212"/>
                <a:gd name="T5" fmla="*/ 9827 h 21"/>
                <a:gd name="T6" fmla="*/ 410324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0"/>
                    <a:pt x="206" y="0"/>
                    <a:pt x="206" y="0"/>
                  </a:cubicBezTo>
                  <a:cubicBezTo>
                    <a:pt x="209" y="0"/>
                    <a:pt x="211" y="3"/>
                    <a:pt x="211" y="5"/>
                  </a:cubicBezTo>
                  <a:cubicBezTo>
                    <a:pt x="212" y="8"/>
                    <a:pt x="209" y="11"/>
                    <a:pt x="206" y="11"/>
                  </a:cubicBezTo>
                  <a:cubicBezTo>
                    <a:pt x="6" y="21"/>
                    <a:pt x="6" y="21"/>
                    <a:pt x="6" y="21"/>
                  </a:cubicBezTo>
                  <a:cubicBezTo>
                    <a:pt x="3" y="21"/>
                    <a:pt x="0" y="19"/>
                    <a:pt x="0" y="16"/>
                  </a:cubicBezTo>
                  <a:cubicBezTo>
                    <a:pt x="0" y="13"/>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0" name="Freeform 611">
              <a:extLst>
                <a:ext uri="{FF2B5EF4-FFF2-40B4-BE49-F238E27FC236}">
                  <a16:creationId xmlns:a16="http://schemas.microsoft.com/office/drawing/2014/main" id="{B7BF70C3-9CA0-49A7-A110-768F47C9D98C}"/>
                </a:ext>
              </a:extLst>
            </p:cNvPr>
            <p:cNvSpPr>
              <a:spLocks/>
            </p:cNvSpPr>
            <p:nvPr/>
          </p:nvSpPr>
          <p:spPr bwMode="auto">
            <a:xfrm>
              <a:off x="10806113" y="3571644"/>
              <a:ext cx="420687" cy="39688"/>
            </a:xfrm>
            <a:custGeom>
              <a:avLst/>
              <a:gdLst>
                <a:gd name="T0" fmla="*/ 9969 w 211"/>
                <a:gd name="T1" fmla="*/ 19844 h 20"/>
                <a:gd name="T2" fmla="*/ 410718 w 211"/>
                <a:gd name="T3" fmla="*/ 0 h 20"/>
                <a:gd name="T4" fmla="*/ 420687 w 211"/>
                <a:gd name="T5" fmla="*/ 9922 h 20"/>
                <a:gd name="T6" fmla="*/ 410718 w 211"/>
                <a:gd name="T7" fmla="*/ 19844 h 20"/>
                <a:gd name="T8" fmla="*/ 11963 w 211"/>
                <a:gd name="T9" fmla="*/ 39688 h 20"/>
                <a:gd name="T10" fmla="*/ 0 w 211"/>
                <a:gd name="T11" fmla="*/ 29766 h 20"/>
                <a:gd name="T12" fmla="*/ 9969 w 211"/>
                <a:gd name="T13" fmla="*/ 19844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1" h="20">
                  <a:moveTo>
                    <a:pt x="5" y="10"/>
                  </a:moveTo>
                  <a:cubicBezTo>
                    <a:pt x="206" y="0"/>
                    <a:pt x="206" y="0"/>
                    <a:pt x="206" y="0"/>
                  </a:cubicBezTo>
                  <a:cubicBezTo>
                    <a:pt x="209" y="0"/>
                    <a:pt x="211" y="2"/>
                    <a:pt x="211" y="5"/>
                  </a:cubicBezTo>
                  <a:cubicBezTo>
                    <a:pt x="211" y="8"/>
                    <a:pt x="209" y="10"/>
                    <a:pt x="206" y="10"/>
                  </a:cubicBezTo>
                  <a:cubicBezTo>
                    <a:pt x="6" y="20"/>
                    <a:pt x="6" y="20"/>
                    <a:pt x="6" y="20"/>
                  </a:cubicBezTo>
                  <a:cubicBezTo>
                    <a:pt x="3" y="20"/>
                    <a:pt x="0" y="18"/>
                    <a:pt x="0" y="15"/>
                  </a:cubicBezTo>
                  <a:cubicBezTo>
                    <a:pt x="0" y="12"/>
                    <a:pt x="2" y="10"/>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1" name="Freeform 612">
              <a:extLst>
                <a:ext uri="{FF2B5EF4-FFF2-40B4-BE49-F238E27FC236}">
                  <a16:creationId xmlns:a16="http://schemas.microsoft.com/office/drawing/2014/main" id="{9F40C4B8-80EE-4586-80E0-6EC445728242}"/>
                </a:ext>
              </a:extLst>
            </p:cNvPr>
            <p:cNvSpPr>
              <a:spLocks/>
            </p:cNvSpPr>
            <p:nvPr/>
          </p:nvSpPr>
          <p:spPr bwMode="auto">
            <a:xfrm>
              <a:off x="10799763" y="3471631"/>
              <a:ext cx="422275" cy="39688"/>
            </a:xfrm>
            <a:custGeom>
              <a:avLst/>
              <a:gdLst>
                <a:gd name="T0" fmla="*/ 11951 w 212"/>
                <a:gd name="T1" fmla="*/ 17860 h 20"/>
                <a:gd name="T2" fmla="*/ 410324 w 212"/>
                <a:gd name="T3" fmla="*/ 0 h 20"/>
                <a:gd name="T4" fmla="*/ 422275 w 212"/>
                <a:gd name="T5" fmla="*/ 9922 h 20"/>
                <a:gd name="T6" fmla="*/ 412316 w 212"/>
                <a:gd name="T7" fmla="*/ 19844 h 20"/>
                <a:gd name="T8" fmla="*/ 11951 w 212"/>
                <a:gd name="T9" fmla="*/ 39688 h 20"/>
                <a:gd name="T10" fmla="*/ 1992 w 212"/>
                <a:gd name="T11" fmla="*/ 29766 h 20"/>
                <a:gd name="T12" fmla="*/ 11951 w 212"/>
                <a:gd name="T13" fmla="*/ 17860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0">
                  <a:moveTo>
                    <a:pt x="6" y="9"/>
                  </a:moveTo>
                  <a:cubicBezTo>
                    <a:pt x="206" y="0"/>
                    <a:pt x="206" y="0"/>
                    <a:pt x="206" y="0"/>
                  </a:cubicBezTo>
                  <a:cubicBezTo>
                    <a:pt x="209" y="0"/>
                    <a:pt x="212" y="2"/>
                    <a:pt x="212" y="5"/>
                  </a:cubicBezTo>
                  <a:cubicBezTo>
                    <a:pt x="212" y="7"/>
                    <a:pt x="210" y="10"/>
                    <a:pt x="207" y="10"/>
                  </a:cubicBezTo>
                  <a:cubicBezTo>
                    <a:pt x="6" y="20"/>
                    <a:pt x="6" y="20"/>
                    <a:pt x="6" y="20"/>
                  </a:cubicBezTo>
                  <a:cubicBezTo>
                    <a:pt x="3" y="20"/>
                    <a:pt x="1" y="18"/>
                    <a:pt x="1" y="15"/>
                  </a:cubicBezTo>
                  <a:cubicBezTo>
                    <a:pt x="0" y="12"/>
                    <a:pt x="3" y="10"/>
                    <a:pt x="6" y="9"/>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2" name="Freeform 613">
              <a:extLst>
                <a:ext uri="{FF2B5EF4-FFF2-40B4-BE49-F238E27FC236}">
                  <a16:creationId xmlns:a16="http://schemas.microsoft.com/office/drawing/2014/main" id="{D665009D-7ACB-41D3-8831-0FCE84A4C488}"/>
                </a:ext>
              </a:extLst>
            </p:cNvPr>
            <p:cNvSpPr>
              <a:spLocks/>
            </p:cNvSpPr>
            <p:nvPr/>
          </p:nvSpPr>
          <p:spPr bwMode="auto">
            <a:xfrm>
              <a:off x="10798175" y="3419244"/>
              <a:ext cx="422275" cy="41275"/>
            </a:xfrm>
            <a:custGeom>
              <a:avLst/>
              <a:gdLst>
                <a:gd name="T0" fmla="*/ 9959 w 212"/>
                <a:gd name="T1" fmla="*/ 19655 h 21"/>
                <a:gd name="T2" fmla="*/ 410324 w 212"/>
                <a:gd name="T3" fmla="*/ 1965 h 21"/>
                <a:gd name="T4" fmla="*/ 422275 w 212"/>
                <a:gd name="T5" fmla="*/ 11793 h 21"/>
                <a:gd name="T6" fmla="*/ 412316 w 212"/>
                <a:gd name="T7" fmla="*/ 21620 h 21"/>
                <a:gd name="T8" fmla="*/ 11951 w 212"/>
                <a:gd name="T9" fmla="*/ 41275 h 21"/>
                <a:gd name="T10" fmla="*/ 0 w 212"/>
                <a:gd name="T11" fmla="*/ 31448 h 21"/>
                <a:gd name="T12" fmla="*/ 9959 w 212"/>
                <a:gd name="T13" fmla="*/ 19655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2" h="21">
                  <a:moveTo>
                    <a:pt x="5" y="10"/>
                  </a:moveTo>
                  <a:cubicBezTo>
                    <a:pt x="206" y="1"/>
                    <a:pt x="206" y="1"/>
                    <a:pt x="206" y="1"/>
                  </a:cubicBezTo>
                  <a:cubicBezTo>
                    <a:pt x="209" y="0"/>
                    <a:pt x="211" y="3"/>
                    <a:pt x="212" y="6"/>
                  </a:cubicBezTo>
                  <a:cubicBezTo>
                    <a:pt x="212" y="8"/>
                    <a:pt x="209" y="11"/>
                    <a:pt x="207" y="11"/>
                  </a:cubicBezTo>
                  <a:cubicBezTo>
                    <a:pt x="6" y="21"/>
                    <a:pt x="6" y="21"/>
                    <a:pt x="6" y="21"/>
                  </a:cubicBezTo>
                  <a:cubicBezTo>
                    <a:pt x="3" y="21"/>
                    <a:pt x="0" y="19"/>
                    <a:pt x="0" y="16"/>
                  </a:cubicBezTo>
                  <a:cubicBezTo>
                    <a:pt x="0" y="13"/>
                    <a:pt x="2" y="11"/>
                    <a:pt x="5" y="10"/>
                  </a:cubicBezTo>
                  <a:close/>
                </a:path>
              </a:pathLst>
            </a:custGeom>
            <a:solidFill>
              <a:srgbClr val="AEAD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3" name="Freeform 614">
              <a:extLst>
                <a:ext uri="{FF2B5EF4-FFF2-40B4-BE49-F238E27FC236}">
                  <a16:creationId xmlns:a16="http://schemas.microsoft.com/office/drawing/2014/main" id="{F3EF2382-4F6E-4FD3-8EB8-A824AAE09FEB}"/>
                </a:ext>
              </a:extLst>
            </p:cNvPr>
            <p:cNvSpPr>
              <a:spLocks/>
            </p:cNvSpPr>
            <p:nvPr/>
          </p:nvSpPr>
          <p:spPr bwMode="auto">
            <a:xfrm>
              <a:off x="10983913" y="2420706"/>
              <a:ext cx="504825" cy="952500"/>
            </a:xfrm>
            <a:custGeom>
              <a:avLst/>
              <a:gdLst>
                <a:gd name="T0" fmla="*/ 0 w 254"/>
                <a:gd name="T1" fmla="*/ 579869 h 478"/>
                <a:gd name="T2" fmla="*/ 310050 w 254"/>
                <a:gd name="T3" fmla="*/ 579869 h 478"/>
                <a:gd name="T4" fmla="*/ 190800 w 254"/>
                <a:gd name="T5" fmla="*/ 876778 h 478"/>
                <a:gd name="T6" fmla="*/ 323963 w 254"/>
                <a:gd name="T7" fmla="*/ 952500 h 478"/>
                <a:gd name="T8" fmla="*/ 498863 w 254"/>
                <a:gd name="T9" fmla="*/ 593818 h 478"/>
                <a:gd name="T10" fmla="*/ 492900 w 254"/>
                <a:gd name="T11" fmla="*/ 253070 h 478"/>
                <a:gd name="T12" fmla="*/ 314025 w 254"/>
                <a:gd name="T13" fmla="*/ 5978 h 478"/>
                <a:gd name="T14" fmla="*/ 278250 w 254"/>
                <a:gd name="T15" fmla="*/ 5978 h 478"/>
                <a:gd name="T16" fmla="*/ 103350 w 254"/>
                <a:gd name="T17" fmla="*/ 320821 h 478"/>
                <a:gd name="T18" fmla="*/ 0 w 254"/>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 h="478">
                  <a:moveTo>
                    <a:pt x="0" y="291"/>
                  </a:moveTo>
                  <a:cubicBezTo>
                    <a:pt x="156" y="291"/>
                    <a:pt x="156" y="291"/>
                    <a:pt x="156" y="291"/>
                  </a:cubicBezTo>
                  <a:cubicBezTo>
                    <a:pt x="156" y="291"/>
                    <a:pt x="100" y="439"/>
                    <a:pt x="96" y="440"/>
                  </a:cubicBezTo>
                  <a:cubicBezTo>
                    <a:pt x="163" y="478"/>
                    <a:pt x="163" y="478"/>
                    <a:pt x="163" y="478"/>
                  </a:cubicBezTo>
                  <a:cubicBezTo>
                    <a:pt x="163" y="478"/>
                    <a:pt x="249" y="306"/>
                    <a:pt x="251" y="298"/>
                  </a:cubicBezTo>
                  <a:cubicBezTo>
                    <a:pt x="254" y="291"/>
                    <a:pt x="254" y="139"/>
                    <a:pt x="248" y="127"/>
                  </a:cubicBezTo>
                  <a:cubicBezTo>
                    <a:pt x="241" y="114"/>
                    <a:pt x="167" y="5"/>
                    <a:pt x="158" y="3"/>
                  </a:cubicBezTo>
                  <a:cubicBezTo>
                    <a:pt x="149" y="0"/>
                    <a:pt x="140" y="3"/>
                    <a:pt x="140" y="3"/>
                  </a:cubicBezTo>
                  <a:cubicBezTo>
                    <a:pt x="52" y="161"/>
                    <a:pt x="52" y="161"/>
                    <a:pt x="52" y="161"/>
                  </a:cubicBezTo>
                  <a:lnTo>
                    <a:pt x="0"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4" name="Freeform 615">
              <a:extLst>
                <a:ext uri="{FF2B5EF4-FFF2-40B4-BE49-F238E27FC236}">
                  <a16:creationId xmlns:a16="http://schemas.microsoft.com/office/drawing/2014/main" id="{AE643199-431C-47D0-A476-B3354BD2A09D}"/>
                </a:ext>
              </a:extLst>
            </p:cNvPr>
            <p:cNvSpPr>
              <a:spLocks/>
            </p:cNvSpPr>
            <p:nvPr/>
          </p:nvSpPr>
          <p:spPr bwMode="auto">
            <a:xfrm>
              <a:off x="11288713" y="2688994"/>
              <a:ext cx="42862" cy="160338"/>
            </a:xfrm>
            <a:custGeom>
              <a:avLst/>
              <a:gdLst>
                <a:gd name="T0" fmla="*/ 17534 w 22"/>
                <a:gd name="T1" fmla="*/ 0 h 80"/>
                <a:gd name="T2" fmla="*/ 0 w 22"/>
                <a:gd name="T3" fmla="*/ 96203 h 80"/>
                <a:gd name="T4" fmla="*/ 0 w 22"/>
                <a:gd name="T5" fmla="*/ 126266 h 80"/>
                <a:gd name="T6" fmla="*/ 17534 w 22"/>
                <a:gd name="T7" fmla="*/ 64135 h 80"/>
                <a:gd name="T8" fmla="*/ 27276 w 22"/>
                <a:gd name="T9" fmla="*/ 160338 h 80"/>
                <a:gd name="T10" fmla="*/ 17534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9" y="0"/>
                  </a:moveTo>
                  <a:cubicBezTo>
                    <a:pt x="0" y="48"/>
                    <a:pt x="0" y="48"/>
                    <a:pt x="0" y="48"/>
                  </a:cubicBezTo>
                  <a:cubicBezTo>
                    <a:pt x="0" y="63"/>
                    <a:pt x="0" y="63"/>
                    <a:pt x="0" y="63"/>
                  </a:cubicBezTo>
                  <a:cubicBezTo>
                    <a:pt x="0" y="63"/>
                    <a:pt x="7" y="25"/>
                    <a:pt x="9" y="32"/>
                  </a:cubicBezTo>
                  <a:cubicBezTo>
                    <a:pt x="12" y="38"/>
                    <a:pt x="14" y="80"/>
                    <a:pt x="14" y="80"/>
                  </a:cubicBezTo>
                  <a:cubicBezTo>
                    <a:pt x="14" y="80"/>
                    <a:pt x="22" y="24"/>
                    <a:pt x="9"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 name="Freeform 616">
              <a:extLst>
                <a:ext uri="{FF2B5EF4-FFF2-40B4-BE49-F238E27FC236}">
                  <a16:creationId xmlns:a16="http://schemas.microsoft.com/office/drawing/2014/main" id="{412FE49A-A5DF-4E2C-A13C-6FE8024FEF19}"/>
                </a:ext>
              </a:extLst>
            </p:cNvPr>
            <p:cNvSpPr>
              <a:spLocks/>
            </p:cNvSpPr>
            <p:nvPr/>
          </p:nvSpPr>
          <p:spPr bwMode="auto">
            <a:xfrm>
              <a:off x="11261725" y="2720744"/>
              <a:ext cx="53975" cy="279400"/>
            </a:xfrm>
            <a:custGeom>
              <a:avLst/>
              <a:gdLst>
                <a:gd name="T0" fmla="*/ 31750 w 34"/>
                <a:gd name="T1" fmla="*/ 279400 h 176"/>
                <a:gd name="T2" fmla="*/ 53975 w 34"/>
                <a:gd name="T3" fmla="*/ 115888 h 176"/>
                <a:gd name="T4" fmla="*/ 53975 w 34"/>
                <a:gd name="T5" fmla="*/ 0 h 176"/>
                <a:gd name="T6" fmla="*/ 31750 w 34"/>
                <a:gd name="T7" fmla="*/ 47625 h 176"/>
                <a:gd name="T8" fmla="*/ 0 w 34"/>
                <a:gd name="T9" fmla="*/ 279400 h 176"/>
                <a:gd name="T10" fmla="*/ 31750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20" y="176"/>
                  </a:moveTo>
                  <a:lnTo>
                    <a:pt x="34" y="73"/>
                  </a:lnTo>
                  <a:lnTo>
                    <a:pt x="34" y="0"/>
                  </a:lnTo>
                  <a:lnTo>
                    <a:pt x="20" y="30"/>
                  </a:lnTo>
                  <a:lnTo>
                    <a:pt x="0" y="176"/>
                  </a:lnTo>
                  <a:lnTo>
                    <a:pt x="20"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 name="Freeform 617">
              <a:extLst>
                <a:ext uri="{FF2B5EF4-FFF2-40B4-BE49-F238E27FC236}">
                  <a16:creationId xmlns:a16="http://schemas.microsoft.com/office/drawing/2014/main" id="{BCA448A7-B77F-4CD4-B6E6-4F938D72519D}"/>
                </a:ext>
              </a:extLst>
            </p:cNvPr>
            <p:cNvSpPr>
              <a:spLocks/>
            </p:cNvSpPr>
            <p:nvPr/>
          </p:nvSpPr>
          <p:spPr bwMode="auto">
            <a:xfrm>
              <a:off x="11171238" y="3300181"/>
              <a:ext cx="130175" cy="90488"/>
            </a:xfrm>
            <a:custGeom>
              <a:avLst/>
              <a:gdLst>
                <a:gd name="T0" fmla="*/ 9525 w 82"/>
                <a:gd name="T1" fmla="*/ 0 h 57"/>
                <a:gd name="T2" fmla="*/ 0 w 82"/>
                <a:gd name="T3" fmla="*/ 22225 h 57"/>
                <a:gd name="T4" fmla="*/ 104775 w 82"/>
                <a:gd name="T5" fmla="*/ 80963 h 57"/>
                <a:gd name="T6" fmla="*/ 120650 w 82"/>
                <a:gd name="T7" fmla="*/ 90488 h 57"/>
                <a:gd name="T8" fmla="*/ 130175 w 82"/>
                <a:gd name="T9" fmla="*/ 68263 h 57"/>
                <a:gd name="T10" fmla="*/ 9525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6" y="0"/>
                  </a:moveTo>
                  <a:lnTo>
                    <a:pt x="0" y="14"/>
                  </a:lnTo>
                  <a:lnTo>
                    <a:pt x="66" y="51"/>
                  </a:lnTo>
                  <a:lnTo>
                    <a:pt x="76" y="57"/>
                  </a:lnTo>
                  <a:lnTo>
                    <a:pt x="82" y="43"/>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7" name="Freeform 618">
              <a:extLst>
                <a:ext uri="{FF2B5EF4-FFF2-40B4-BE49-F238E27FC236}">
                  <a16:creationId xmlns:a16="http://schemas.microsoft.com/office/drawing/2014/main" id="{297C905B-88D7-4978-8461-5A76BFB5804F}"/>
                </a:ext>
              </a:extLst>
            </p:cNvPr>
            <p:cNvSpPr>
              <a:spLocks/>
            </p:cNvSpPr>
            <p:nvPr/>
          </p:nvSpPr>
          <p:spPr bwMode="auto">
            <a:xfrm>
              <a:off x="11064875" y="3333519"/>
              <a:ext cx="204787" cy="354013"/>
            </a:xfrm>
            <a:custGeom>
              <a:avLst/>
              <a:gdLst>
                <a:gd name="T0" fmla="*/ 204787 w 103"/>
                <a:gd name="T1" fmla="*/ 45743 h 178"/>
                <a:gd name="T2" fmla="*/ 159058 w 103"/>
                <a:gd name="T3" fmla="*/ 147174 h 178"/>
                <a:gd name="T4" fmla="*/ 127246 w 103"/>
                <a:gd name="T5" fmla="*/ 300314 h 178"/>
                <a:gd name="T6" fmla="*/ 35788 w 103"/>
                <a:gd name="T7" fmla="*/ 346058 h 178"/>
                <a:gd name="T8" fmla="*/ 1988 w 103"/>
                <a:gd name="T9" fmla="*/ 222750 h 178"/>
                <a:gd name="T10" fmla="*/ 37776 w 103"/>
                <a:gd name="T11" fmla="*/ 87509 h 178"/>
                <a:gd name="T12" fmla="*/ 105376 w 103"/>
                <a:gd name="T13" fmla="*/ 25855 h 178"/>
                <a:gd name="T14" fmla="*/ 121282 w 103"/>
                <a:gd name="T15" fmla="*/ 0 h 178"/>
                <a:gd name="T16" fmla="*/ 204787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103" y="23"/>
                  </a:moveTo>
                  <a:cubicBezTo>
                    <a:pt x="102" y="27"/>
                    <a:pt x="80" y="70"/>
                    <a:pt x="80" y="74"/>
                  </a:cubicBezTo>
                  <a:cubicBezTo>
                    <a:pt x="80" y="77"/>
                    <a:pt x="69" y="145"/>
                    <a:pt x="64" y="151"/>
                  </a:cubicBezTo>
                  <a:cubicBezTo>
                    <a:pt x="59" y="156"/>
                    <a:pt x="24" y="178"/>
                    <a:pt x="18" y="174"/>
                  </a:cubicBezTo>
                  <a:cubicBezTo>
                    <a:pt x="12" y="170"/>
                    <a:pt x="0" y="121"/>
                    <a:pt x="1" y="112"/>
                  </a:cubicBezTo>
                  <a:cubicBezTo>
                    <a:pt x="2" y="103"/>
                    <a:pt x="13" y="51"/>
                    <a:pt x="19" y="44"/>
                  </a:cubicBezTo>
                  <a:cubicBezTo>
                    <a:pt x="25" y="36"/>
                    <a:pt x="49" y="15"/>
                    <a:pt x="53" y="13"/>
                  </a:cubicBezTo>
                  <a:cubicBezTo>
                    <a:pt x="57" y="11"/>
                    <a:pt x="61" y="0"/>
                    <a:pt x="61" y="0"/>
                  </a:cubicBezTo>
                  <a:lnTo>
                    <a:pt x="103"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8" name="Freeform 619">
              <a:extLst>
                <a:ext uri="{FF2B5EF4-FFF2-40B4-BE49-F238E27FC236}">
                  <a16:creationId xmlns:a16="http://schemas.microsoft.com/office/drawing/2014/main" id="{5FC83119-9E10-40EE-9234-B3584C25BCEA}"/>
                </a:ext>
              </a:extLst>
            </p:cNvPr>
            <p:cNvSpPr>
              <a:spLocks/>
            </p:cNvSpPr>
            <p:nvPr/>
          </p:nvSpPr>
          <p:spPr bwMode="auto">
            <a:xfrm>
              <a:off x="10983913" y="2131781"/>
              <a:ext cx="246062" cy="565150"/>
            </a:xfrm>
            <a:custGeom>
              <a:avLst/>
              <a:gdLst>
                <a:gd name="T0" fmla="*/ 0 w 124"/>
                <a:gd name="T1" fmla="*/ 0 h 284"/>
                <a:gd name="T2" fmla="*/ 220265 w 124"/>
                <a:gd name="T3" fmla="*/ 81589 h 284"/>
                <a:gd name="T4" fmla="*/ 246062 w 124"/>
                <a:gd name="T5" fmla="*/ 276605 h 284"/>
                <a:gd name="T6" fmla="*/ 236140 w 124"/>
                <a:gd name="T7" fmla="*/ 380083 h 284"/>
                <a:gd name="T8" fmla="*/ 0 w 124"/>
                <a:gd name="T9" fmla="*/ 565150 h 284"/>
                <a:gd name="T10" fmla="*/ 0 w 124"/>
                <a:gd name="T11" fmla="*/ 0 h 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4" h="284">
                  <a:moveTo>
                    <a:pt x="0" y="0"/>
                  </a:moveTo>
                  <a:cubicBezTo>
                    <a:pt x="6" y="0"/>
                    <a:pt x="100" y="11"/>
                    <a:pt x="111" y="41"/>
                  </a:cubicBezTo>
                  <a:cubicBezTo>
                    <a:pt x="122" y="72"/>
                    <a:pt x="124" y="139"/>
                    <a:pt x="124" y="139"/>
                  </a:cubicBezTo>
                  <a:cubicBezTo>
                    <a:pt x="119" y="191"/>
                    <a:pt x="119" y="191"/>
                    <a:pt x="119" y="191"/>
                  </a:cubicBezTo>
                  <a:cubicBezTo>
                    <a:pt x="119" y="191"/>
                    <a:pt x="59" y="278"/>
                    <a:pt x="0" y="284"/>
                  </a:cubicBez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9" name="Freeform 620">
              <a:extLst>
                <a:ext uri="{FF2B5EF4-FFF2-40B4-BE49-F238E27FC236}">
                  <a16:creationId xmlns:a16="http://schemas.microsoft.com/office/drawing/2014/main" id="{D28D90F5-78FD-43B3-B29C-B5FF7DA79C90}"/>
                </a:ext>
              </a:extLst>
            </p:cNvPr>
            <p:cNvSpPr>
              <a:spLocks/>
            </p:cNvSpPr>
            <p:nvPr/>
          </p:nvSpPr>
          <p:spPr bwMode="auto">
            <a:xfrm>
              <a:off x="10475913" y="2420706"/>
              <a:ext cx="508000" cy="952500"/>
            </a:xfrm>
            <a:custGeom>
              <a:avLst/>
              <a:gdLst>
                <a:gd name="T0" fmla="*/ 508000 w 255"/>
                <a:gd name="T1" fmla="*/ 579869 h 478"/>
                <a:gd name="T2" fmla="*/ 195231 w 255"/>
                <a:gd name="T3" fmla="*/ 579869 h 478"/>
                <a:gd name="T4" fmla="*/ 314761 w 255"/>
                <a:gd name="T5" fmla="*/ 876778 h 478"/>
                <a:gd name="T6" fmla="*/ 181286 w 255"/>
                <a:gd name="T7" fmla="*/ 952500 h 478"/>
                <a:gd name="T8" fmla="*/ 5976 w 255"/>
                <a:gd name="T9" fmla="*/ 593818 h 478"/>
                <a:gd name="T10" fmla="*/ 11953 w 255"/>
                <a:gd name="T11" fmla="*/ 253070 h 478"/>
                <a:gd name="T12" fmla="*/ 191247 w 255"/>
                <a:gd name="T13" fmla="*/ 5978 h 478"/>
                <a:gd name="T14" fmla="*/ 227106 w 255"/>
                <a:gd name="T15" fmla="*/ 5978 h 478"/>
                <a:gd name="T16" fmla="*/ 402416 w 255"/>
                <a:gd name="T17" fmla="*/ 320821 h 478"/>
                <a:gd name="T18" fmla="*/ 508000 w 255"/>
                <a:gd name="T19" fmla="*/ 579869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5" h="478">
                  <a:moveTo>
                    <a:pt x="255" y="291"/>
                  </a:moveTo>
                  <a:cubicBezTo>
                    <a:pt x="98" y="291"/>
                    <a:pt x="98" y="291"/>
                    <a:pt x="98" y="291"/>
                  </a:cubicBezTo>
                  <a:cubicBezTo>
                    <a:pt x="98" y="291"/>
                    <a:pt x="155" y="439"/>
                    <a:pt x="158" y="440"/>
                  </a:cubicBezTo>
                  <a:cubicBezTo>
                    <a:pt x="91" y="478"/>
                    <a:pt x="91" y="478"/>
                    <a:pt x="91" y="478"/>
                  </a:cubicBezTo>
                  <a:cubicBezTo>
                    <a:pt x="91" y="478"/>
                    <a:pt x="6" y="306"/>
                    <a:pt x="3" y="298"/>
                  </a:cubicBezTo>
                  <a:cubicBezTo>
                    <a:pt x="0" y="291"/>
                    <a:pt x="0" y="139"/>
                    <a:pt x="6" y="127"/>
                  </a:cubicBezTo>
                  <a:cubicBezTo>
                    <a:pt x="13" y="114"/>
                    <a:pt x="87" y="5"/>
                    <a:pt x="96" y="3"/>
                  </a:cubicBezTo>
                  <a:cubicBezTo>
                    <a:pt x="105" y="0"/>
                    <a:pt x="114" y="3"/>
                    <a:pt x="114" y="3"/>
                  </a:cubicBezTo>
                  <a:cubicBezTo>
                    <a:pt x="202" y="161"/>
                    <a:pt x="202" y="161"/>
                    <a:pt x="202" y="161"/>
                  </a:cubicBezTo>
                  <a:lnTo>
                    <a:pt x="255" y="291"/>
                  </a:lnTo>
                  <a:close/>
                </a:path>
              </a:pathLst>
            </a:custGeom>
            <a:solidFill>
              <a:srgbClr val="3B3A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0" name="Freeform 621">
              <a:extLst>
                <a:ext uri="{FF2B5EF4-FFF2-40B4-BE49-F238E27FC236}">
                  <a16:creationId xmlns:a16="http://schemas.microsoft.com/office/drawing/2014/main" id="{105860D0-F34E-4F3C-95BA-6A6DB04FCE8D}"/>
                </a:ext>
              </a:extLst>
            </p:cNvPr>
            <p:cNvSpPr>
              <a:spLocks/>
            </p:cNvSpPr>
            <p:nvPr/>
          </p:nvSpPr>
          <p:spPr bwMode="auto">
            <a:xfrm>
              <a:off x="10633075" y="2688994"/>
              <a:ext cx="42862" cy="160338"/>
            </a:xfrm>
            <a:custGeom>
              <a:avLst/>
              <a:gdLst>
                <a:gd name="T0" fmla="*/ 25328 w 22"/>
                <a:gd name="T1" fmla="*/ 0 h 80"/>
                <a:gd name="T2" fmla="*/ 42862 w 22"/>
                <a:gd name="T3" fmla="*/ 96203 h 80"/>
                <a:gd name="T4" fmla="*/ 42862 w 22"/>
                <a:gd name="T5" fmla="*/ 126266 h 80"/>
                <a:gd name="T6" fmla="*/ 25328 w 22"/>
                <a:gd name="T7" fmla="*/ 64135 h 80"/>
                <a:gd name="T8" fmla="*/ 15586 w 22"/>
                <a:gd name="T9" fmla="*/ 160338 h 80"/>
                <a:gd name="T10" fmla="*/ 25328 w 22"/>
                <a:gd name="T11" fmla="*/ 0 h 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80">
                  <a:moveTo>
                    <a:pt x="13" y="0"/>
                  </a:moveTo>
                  <a:cubicBezTo>
                    <a:pt x="22" y="48"/>
                    <a:pt x="22" y="48"/>
                    <a:pt x="22" y="48"/>
                  </a:cubicBezTo>
                  <a:cubicBezTo>
                    <a:pt x="22" y="63"/>
                    <a:pt x="22" y="63"/>
                    <a:pt x="22" y="63"/>
                  </a:cubicBezTo>
                  <a:cubicBezTo>
                    <a:pt x="22" y="63"/>
                    <a:pt x="15" y="25"/>
                    <a:pt x="13" y="32"/>
                  </a:cubicBezTo>
                  <a:cubicBezTo>
                    <a:pt x="10" y="38"/>
                    <a:pt x="8" y="80"/>
                    <a:pt x="8" y="80"/>
                  </a:cubicBezTo>
                  <a:cubicBezTo>
                    <a:pt x="8" y="80"/>
                    <a:pt x="0" y="24"/>
                    <a:pt x="13" y="0"/>
                  </a:cubicBez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1" name="Freeform 622">
              <a:extLst>
                <a:ext uri="{FF2B5EF4-FFF2-40B4-BE49-F238E27FC236}">
                  <a16:creationId xmlns:a16="http://schemas.microsoft.com/office/drawing/2014/main" id="{B9044624-440A-4B3B-9747-71E0FBD7EEB4}"/>
                </a:ext>
              </a:extLst>
            </p:cNvPr>
            <p:cNvSpPr>
              <a:spLocks/>
            </p:cNvSpPr>
            <p:nvPr/>
          </p:nvSpPr>
          <p:spPr bwMode="auto">
            <a:xfrm>
              <a:off x="10648950" y="2720744"/>
              <a:ext cx="53975" cy="279400"/>
            </a:xfrm>
            <a:custGeom>
              <a:avLst/>
              <a:gdLst>
                <a:gd name="T0" fmla="*/ 22225 w 34"/>
                <a:gd name="T1" fmla="*/ 279400 h 176"/>
                <a:gd name="T2" fmla="*/ 0 w 34"/>
                <a:gd name="T3" fmla="*/ 115888 h 176"/>
                <a:gd name="T4" fmla="*/ 0 w 34"/>
                <a:gd name="T5" fmla="*/ 0 h 176"/>
                <a:gd name="T6" fmla="*/ 22225 w 34"/>
                <a:gd name="T7" fmla="*/ 47625 h 176"/>
                <a:gd name="T8" fmla="*/ 53975 w 34"/>
                <a:gd name="T9" fmla="*/ 279400 h 176"/>
                <a:gd name="T10" fmla="*/ 22225 w 34"/>
                <a:gd name="T11" fmla="*/ 279400 h 1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176">
                  <a:moveTo>
                    <a:pt x="14" y="176"/>
                  </a:moveTo>
                  <a:lnTo>
                    <a:pt x="0" y="73"/>
                  </a:lnTo>
                  <a:lnTo>
                    <a:pt x="0" y="0"/>
                  </a:lnTo>
                  <a:lnTo>
                    <a:pt x="14" y="30"/>
                  </a:lnTo>
                  <a:lnTo>
                    <a:pt x="34" y="176"/>
                  </a:lnTo>
                  <a:lnTo>
                    <a:pt x="14" y="176"/>
                  </a:lnTo>
                  <a:close/>
                </a:path>
              </a:pathLst>
            </a:custGeom>
            <a:solidFill>
              <a:srgbClr val="2B2B2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2" name="Freeform 623">
              <a:extLst>
                <a:ext uri="{FF2B5EF4-FFF2-40B4-BE49-F238E27FC236}">
                  <a16:creationId xmlns:a16="http://schemas.microsoft.com/office/drawing/2014/main" id="{69AE0374-B0D8-4C64-BF95-6D9CB7FB87F3}"/>
                </a:ext>
              </a:extLst>
            </p:cNvPr>
            <p:cNvSpPr>
              <a:spLocks/>
            </p:cNvSpPr>
            <p:nvPr/>
          </p:nvSpPr>
          <p:spPr bwMode="auto">
            <a:xfrm>
              <a:off x="10663238" y="3300181"/>
              <a:ext cx="130175" cy="90488"/>
            </a:xfrm>
            <a:custGeom>
              <a:avLst/>
              <a:gdLst>
                <a:gd name="T0" fmla="*/ 120650 w 82"/>
                <a:gd name="T1" fmla="*/ 0 h 57"/>
                <a:gd name="T2" fmla="*/ 130175 w 82"/>
                <a:gd name="T3" fmla="*/ 22225 h 57"/>
                <a:gd name="T4" fmla="*/ 25400 w 82"/>
                <a:gd name="T5" fmla="*/ 80963 h 57"/>
                <a:gd name="T6" fmla="*/ 9525 w 82"/>
                <a:gd name="T7" fmla="*/ 90488 h 57"/>
                <a:gd name="T8" fmla="*/ 0 w 82"/>
                <a:gd name="T9" fmla="*/ 68263 h 57"/>
                <a:gd name="T10" fmla="*/ 120650 w 82"/>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57">
                  <a:moveTo>
                    <a:pt x="76" y="0"/>
                  </a:moveTo>
                  <a:lnTo>
                    <a:pt x="82" y="14"/>
                  </a:lnTo>
                  <a:lnTo>
                    <a:pt x="16" y="51"/>
                  </a:lnTo>
                  <a:lnTo>
                    <a:pt x="6" y="57"/>
                  </a:lnTo>
                  <a:lnTo>
                    <a:pt x="0" y="43"/>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3" name="Freeform 624">
              <a:extLst>
                <a:ext uri="{FF2B5EF4-FFF2-40B4-BE49-F238E27FC236}">
                  <a16:creationId xmlns:a16="http://schemas.microsoft.com/office/drawing/2014/main" id="{F29637B1-CBAF-4061-8B43-6451E8ED3E89}"/>
                </a:ext>
              </a:extLst>
            </p:cNvPr>
            <p:cNvSpPr>
              <a:spLocks/>
            </p:cNvSpPr>
            <p:nvPr/>
          </p:nvSpPr>
          <p:spPr bwMode="auto">
            <a:xfrm>
              <a:off x="10694988" y="3333519"/>
              <a:ext cx="204787" cy="354013"/>
            </a:xfrm>
            <a:custGeom>
              <a:avLst/>
              <a:gdLst>
                <a:gd name="T0" fmla="*/ 0 w 103"/>
                <a:gd name="T1" fmla="*/ 45743 h 178"/>
                <a:gd name="T2" fmla="*/ 45729 w 103"/>
                <a:gd name="T3" fmla="*/ 147174 h 178"/>
                <a:gd name="T4" fmla="*/ 79529 w 103"/>
                <a:gd name="T5" fmla="*/ 300314 h 178"/>
                <a:gd name="T6" fmla="*/ 168999 w 103"/>
                <a:gd name="T7" fmla="*/ 346058 h 178"/>
                <a:gd name="T8" fmla="*/ 202799 w 103"/>
                <a:gd name="T9" fmla="*/ 222750 h 178"/>
                <a:gd name="T10" fmla="*/ 167011 w 103"/>
                <a:gd name="T11" fmla="*/ 87509 h 178"/>
                <a:gd name="T12" fmla="*/ 99411 w 103"/>
                <a:gd name="T13" fmla="*/ 25855 h 178"/>
                <a:gd name="T14" fmla="*/ 83505 w 103"/>
                <a:gd name="T15" fmla="*/ 0 h 178"/>
                <a:gd name="T16" fmla="*/ 0 w 103"/>
                <a:gd name="T17" fmla="*/ 45743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78">
                  <a:moveTo>
                    <a:pt x="0" y="23"/>
                  </a:moveTo>
                  <a:cubicBezTo>
                    <a:pt x="1" y="27"/>
                    <a:pt x="23" y="70"/>
                    <a:pt x="23" y="74"/>
                  </a:cubicBezTo>
                  <a:cubicBezTo>
                    <a:pt x="23" y="77"/>
                    <a:pt x="34" y="145"/>
                    <a:pt x="40" y="151"/>
                  </a:cubicBezTo>
                  <a:cubicBezTo>
                    <a:pt x="45" y="156"/>
                    <a:pt x="80" y="178"/>
                    <a:pt x="85" y="174"/>
                  </a:cubicBezTo>
                  <a:cubicBezTo>
                    <a:pt x="91" y="170"/>
                    <a:pt x="103" y="121"/>
                    <a:pt x="102" y="112"/>
                  </a:cubicBezTo>
                  <a:cubicBezTo>
                    <a:pt x="102" y="103"/>
                    <a:pt x="91" y="51"/>
                    <a:pt x="84" y="44"/>
                  </a:cubicBezTo>
                  <a:cubicBezTo>
                    <a:pt x="78" y="36"/>
                    <a:pt x="54" y="15"/>
                    <a:pt x="50" y="13"/>
                  </a:cubicBezTo>
                  <a:cubicBezTo>
                    <a:pt x="46" y="11"/>
                    <a:pt x="42" y="0"/>
                    <a:pt x="42" y="0"/>
                  </a:cubicBezTo>
                  <a:lnTo>
                    <a:pt x="0" y="23"/>
                  </a:ln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4" name="Freeform 625">
              <a:extLst>
                <a:ext uri="{FF2B5EF4-FFF2-40B4-BE49-F238E27FC236}">
                  <a16:creationId xmlns:a16="http://schemas.microsoft.com/office/drawing/2014/main" id="{D17A5C00-7828-4A34-986E-9C464154F03D}"/>
                </a:ext>
              </a:extLst>
            </p:cNvPr>
            <p:cNvSpPr>
              <a:spLocks/>
            </p:cNvSpPr>
            <p:nvPr/>
          </p:nvSpPr>
          <p:spPr bwMode="auto">
            <a:xfrm>
              <a:off x="10861675" y="2696931"/>
              <a:ext cx="241300" cy="303213"/>
            </a:xfrm>
            <a:custGeom>
              <a:avLst/>
              <a:gdLst>
                <a:gd name="T0" fmla="*/ 121647 w 121"/>
                <a:gd name="T1" fmla="*/ 41891 h 152"/>
                <a:gd name="T2" fmla="*/ 0 w 121"/>
                <a:gd name="T3" fmla="*/ 0 h 152"/>
                <a:gd name="T4" fmla="*/ 121647 w 121"/>
                <a:gd name="T5" fmla="*/ 303213 h 152"/>
                <a:gd name="T6" fmla="*/ 241300 w 121"/>
                <a:gd name="T7" fmla="*/ 0 h 152"/>
                <a:gd name="T8" fmla="*/ 121647 w 121"/>
                <a:gd name="T9" fmla="*/ 41891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52">
                  <a:moveTo>
                    <a:pt x="61" y="21"/>
                  </a:moveTo>
                  <a:cubicBezTo>
                    <a:pt x="0" y="0"/>
                    <a:pt x="0" y="0"/>
                    <a:pt x="0" y="0"/>
                  </a:cubicBezTo>
                  <a:cubicBezTo>
                    <a:pt x="12" y="30"/>
                    <a:pt x="61" y="152"/>
                    <a:pt x="61" y="152"/>
                  </a:cubicBezTo>
                  <a:cubicBezTo>
                    <a:pt x="61" y="152"/>
                    <a:pt x="110" y="30"/>
                    <a:pt x="121" y="0"/>
                  </a:cubicBezTo>
                  <a:lnTo>
                    <a:pt x="61" y="21"/>
                  </a:lnTo>
                  <a:close/>
                </a:path>
              </a:pathLst>
            </a:custGeom>
            <a:solidFill>
              <a:srgbClr val="ACAD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5" name="Freeform 626">
              <a:extLst>
                <a:ext uri="{FF2B5EF4-FFF2-40B4-BE49-F238E27FC236}">
                  <a16:creationId xmlns:a16="http://schemas.microsoft.com/office/drawing/2014/main" id="{29FEF732-6DD9-4CDA-A246-BC8C781104E9}"/>
                </a:ext>
              </a:extLst>
            </p:cNvPr>
            <p:cNvSpPr>
              <a:spLocks/>
            </p:cNvSpPr>
            <p:nvPr/>
          </p:nvSpPr>
          <p:spPr bwMode="auto">
            <a:xfrm>
              <a:off x="10694988" y="2408006"/>
              <a:ext cx="574675" cy="393700"/>
            </a:xfrm>
            <a:custGeom>
              <a:avLst/>
              <a:gdLst>
                <a:gd name="T0" fmla="*/ 558767 w 289"/>
                <a:gd name="T1" fmla="*/ 0 h 197"/>
                <a:gd name="T2" fmla="*/ 534905 w 289"/>
                <a:gd name="T3" fmla="*/ 0 h 197"/>
                <a:gd name="T4" fmla="*/ 524963 w 289"/>
                <a:gd name="T5" fmla="*/ 103921 h 197"/>
                <a:gd name="T6" fmla="*/ 288332 w 289"/>
                <a:gd name="T7" fmla="*/ 289779 h 197"/>
                <a:gd name="T8" fmla="*/ 51701 w 289"/>
                <a:gd name="T9" fmla="*/ 103921 h 197"/>
                <a:gd name="T10" fmla="*/ 41758 w 289"/>
                <a:gd name="T11" fmla="*/ 0 h 197"/>
                <a:gd name="T12" fmla="*/ 15908 w 289"/>
                <a:gd name="T13" fmla="*/ 0 h 197"/>
                <a:gd name="T14" fmla="*/ 15908 w 289"/>
                <a:gd name="T15" fmla="*/ 99924 h 197"/>
                <a:gd name="T16" fmla="*/ 61643 w 289"/>
                <a:gd name="T17" fmla="*/ 133898 h 197"/>
                <a:gd name="T18" fmla="*/ 111356 w 289"/>
                <a:gd name="T19" fmla="*/ 269794 h 197"/>
                <a:gd name="T20" fmla="*/ 288332 w 289"/>
                <a:gd name="T21" fmla="*/ 393700 h 197"/>
                <a:gd name="T22" fmla="*/ 463319 w 289"/>
                <a:gd name="T23" fmla="*/ 269794 h 197"/>
                <a:gd name="T24" fmla="*/ 513032 w 289"/>
                <a:gd name="T25" fmla="*/ 133898 h 197"/>
                <a:gd name="T26" fmla="*/ 558767 w 289"/>
                <a:gd name="T27" fmla="*/ 99924 h 197"/>
                <a:gd name="T28" fmla="*/ 558767 w 289"/>
                <a:gd name="T29" fmla="*/ 0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197">
                  <a:moveTo>
                    <a:pt x="281" y="0"/>
                  </a:moveTo>
                  <a:cubicBezTo>
                    <a:pt x="274" y="0"/>
                    <a:pt x="269" y="0"/>
                    <a:pt x="269" y="0"/>
                  </a:cubicBezTo>
                  <a:cubicBezTo>
                    <a:pt x="264" y="52"/>
                    <a:pt x="264" y="52"/>
                    <a:pt x="264" y="52"/>
                  </a:cubicBezTo>
                  <a:cubicBezTo>
                    <a:pt x="264" y="52"/>
                    <a:pt x="185" y="145"/>
                    <a:pt x="145" y="145"/>
                  </a:cubicBezTo>
                  <a:cubicBezTo>
                    <a:pt x="104" y="145"/>
                    <a:pt x="26" y="52"/>
                    <a:pt x="26" y="52"/>
                  </a:cubicBezTo>
                  <a:cubicBezTo>
                    <a:pt x="21" y="0"/>
                    <a:pt x="21" y="0"/>
                    <a:pt x="21" y="0"/>
                  </a:cubicBezTo>
                  <a:cubicBezTo>
                    <a:pt x="21" y="0"/>
                    <a:pt x="15" y="0"/>
                    <a:pt x="8" y="0"/>
                  </a:cubicBezTo>
                  <a:cubicBezTo>
                    <a:pt x="0" y="0"/>
                    <a:pt x="7" y="42"/>
                    <a:pt x="8" y="50"/>
                  </a:cubicBezTo>
                  <a:cubicBezTo>
                    <a:pt x="9" y="59"/>
                    <a:pt x="31" y="67"/>
                    <a:pt x="31" y="67"/>
                  </a:cubicBezTo>
                  <a:cubicBezTo>
                    <a:pt x="31" y="67"/>
                    <a:pt x="47" y="115"/>
                    <a:pt x="56" y="135"/>
                  </a:cubicBezTo>
                  <a:cubicBezTo>
                    <a:pt x="65" y="155"/>
                    <a:pt x="145" y="197"/>
                    <a:pt x="145" y="197"/>
                  </a:cubicBezTo>
                  <a:cubicBezTo>
                    <a:pt x="145" y="197"/>
                    <a:pt x="224" y="155"/>
                    <a:pt x="233" y="135"/>
                  </a:cubicBezTo>
                  <a:cubicBezTo>
                    <a:pt x="242" y="115"/>
                    <a:pt x="258" y="67"/>
                    <a:pt x="258" y="67"/>
                  </a:cubicBezTo>
                  <a:cubicBezTo>
                    <a:pt x="258" y="67"/>
                    <a:pt x="280" y="59"/>
                    <a:pt x="281" y="50"/>
                  </a:cubicBezTo>
                  <a:cubicBezTo>
                    <a:pt x="283" y="42"/>
                    <a:pt x="289" y="0"/>
                    <a:pt x="281" y="0"/>
                  </a:cubicBezTo>
                  <a:close/>
                </a:path>
              </a:pathLst>
            </a:custGeom>
            <a:solidFill>
              <a:srgbClr val="FCCF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 name="Freeform 627">
              <a:extLst>
                <a:ext uri="{FF2B5EF4-FFF2-40B4-BE49-F238E27FC236}">
                  <a16:creationId xmlns:a16="http://schemas.microsoft.com/office/drawing/2014/main" id="{A5D138FF-D4D0-4F5C-A1C5-A28CCFFA33A7}"/>
                </a:ext>
              </a:extLst>
            </p:cNvPr>
            <p:cNvSpPr>
              <a:spLocks/>
            </p:cNvSpPr>
            <p:nvPr/>
          </p:nvSpPr>
          <p:spPr bwMode="auto">
            <a:xfrm>
              <a:off x="10736263" y="2131781"/>
              <a:ext cx="314325" cy="588963"/>
            </a:xfrm>
            <a:custGeom>
              <a:avLst/>
              <a:gdLst>
                <a:gd name="T0" fmla="*/ 161141 w 158"/>
                <a:gd name="T1" fmla="*/ 533250 h 296"/>
                <a:gd name="T2" fmla="*/ 161141 w 158"/>
                <a:gd name="T3" fmla="*/ 533250 h 296"/>
                <a:gd name="T4" fmla="*/ 9947 w 158"/>
                <a:gd name="T5" fmla="*/ 380040 h 296"/>
                <a:gd name="T6" fmla="*/ 0 w 158"/>
                <a:gd name="T7" fmla="*/ 276574 h 296"/>
                <a:gd name="T8" fmla="*/ 23873 w 158"/>
                <a:gd name="T9" fmla="*/ 81579 h 296"/>
                <a:gd name="T10" fmla="*/ 246685 w 158"/>
                <a:gd name="T11" fmla="*/ 0 h 296"/>
                <a:gd name="T12" fmla="*/ 246685 w 158"/>
                <a:gd name="T13" fmla="*/ 533250 h 296"/>
                <a:gd name="T14" fmla="*/ 314325 w 158"/>
                <a:gd name="T15" fmla="*/ 588963 h 296"/>
                <a:gd name="T16" fmla="*/ 161141 w 158"/>
                <a:gd name="T17" fmla="*/ 53325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8" h="296">
                  <a:moveTo>
                    <a:pt x="81" y="268"/>
                  </a:moveTo>
                  <a:cubicBezTo>
                    <a:pt x="81" y="268"/>
                    <a:pt x="81" y="268"/>
                    <a:pt x="81" y="268"/>
                  </a:cubicBezTo>
                  <a:cubicBezTo>
                    <a:pt x="39" y="241"/>
                    <a:pt x="5" y="191"/>
                    <a:pt x="5" y="191"/>
                  </a:cubicBezTo>
                  <a:cubicBezTo>
                    <a:pt x="0" y="139"/>
                    <a:pt x="0" y="139"/>
                    <a:pt x="0" y="139"/>
                  </a:cubicBezTo>
                  <a:cubicBezTo>
                    <a:pt x="0" y="139"/>
                    <a:pt x="1" y="72"/>
                    <a:pt x="12" y="41"/>
                  </a:cubicBezTo>
                  <a:cubicBezTo>
                    <a:pt x="24" y="11"/>
                    <a:pt x="117" y="0"/>
                    <a:pt x="124" y="0"/>
                  </a:cubicBezTo>
                  <a:cubicBezTo>
                    <a:pt x="124" y="268"/>
                    <a:pt x="124" y="268"/>
                    <a:pt x="124" y="268"/>
                  </a:cubicBezTo>
                  <a:cubicBezTo>
                    <a:pt x="124" y="280"/>
                    <a:pt x="158" y="296"/>
                    <a:pt x="158" y="296"/>
                  </a:cubicBezTo>
                  <a:cubicBezTo>
                    <a:pt x="115" y="292"/>
                    <a:pt x="84" y="269"/>
                    <a:pt x="81" y="268"/>
                  </a:cubicBezTo>
                  <a:close/>
                </a:path>
              </a:pathLst>
            </a:custGeom>
            <a:solidFill>
              <a:srgbClr val="F47B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 name="Freeform 628">
              <a:extLst>
                <a:ext uri="{FF2B5EF4-FFF2-40B4-BE49-F238E27FC236}">
                  <a16:creationId xmlns:a16="http://schemas.microsoft.com/office/drawing/2014/main" id="{C4B8E98A-ED9D-49A8-92EE-A2C6A67497B3}"/>
                </a:ext>
              </a:extLst>
            </p:cNvPr>
            <p:cNvSpPr>
              <a:spLocks/>
            </p:cNvSpPr>
            <p:nvPr/>
          </p:nvSpPr>
          <p:spPr bwMode="auto">
            <a:xfrm>
              <a:off x="10720388" y="4798781"/>
              <a:ext cx="211137" cy="130175"/>
            </a:xfrm>
            <a:custGeom>
              <a:avLst/>
              <a:gdLst>
                <a:gd name="T0" fmla="*/ 12700 w 133"/>
                <a:gd name="T1" fmla="*/ 130175 h 82"/>
                <a:gd name="T2" fmla="*/ 0 w 133"/>
                <a:gd name="T3" fmla="*/ 106363 h 82"/>
                <a:gd name="T4" fmla="*/ 200025 w 133"/>
                <a:gd name="T5" fmla="*/ 0 h 82"/>
                <a:gd name="T6" fmla="*/ 211137 w 133"/>
                <a:gd name="T7" fmla="*/ 25400 h 82"/>
                <a:gd name="T8" fmla="*/ 12700 w 133"/>
                <a:gd name="T9" fmla="*/ 130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2">
                  <a:moveTo>
                    <a:pt x="8" y="82"/>
                  </a:moveTo>
                  <a:lnTo>
                    <a:pt x="0" y="67"/>
                  </a:lnTo>
                  <a:lnTo>
                    <a:pt x="126" y="0"/>
                  </a:lnTo>
                  <a:lnTo>
                    <a:pt x="133" y="16"/>
                  </a:lnTo>
                  <a:lnTo>
                    <a:pt x="8" y="82"/>
                  </a:lnTo>
                  <a:close/>
                </a:path>
              </a:pathLst>
            </a:custGeom>
            <a:solidFill>
              <a:srgbClr val="F89A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 name="Freeform 629">
              <a:extLst>
                <a:ext uri="{FF2B5EF4-FFF2-40B4-BE49-F238E27FC236}">
                  <a16:creationId xmlns:a16="http://schemas.microsoft.com/office/drawing/2014/main" id="{9187FA47-5FFB-4276-BF3B-0A9B3548B038}"/>
                </a:ext>
              </a:extLst>
            </p:cNvPr>
            <p:cNvSpPr>
              <a:spLocks/>
            </p:cNvSpPr>
            <p:nvPr/>
          </p:nvSpPr>
          <p:spPr bwMode="auto">
            <a:xfrm>
              <a:off x="10733088" y="4821006"/>
              <a:ext cx="211137" cy="128588"/>
            </a:xfrm>
            <a:custGeom>
              <a:avLst/>
              <a:gdLst>
                <a:gd name="T0" fmla="*/ 11112 w 133"/>
                <a:gd name="T1" fmla="*/ 128588 h 81"/>
                <a:gd name="T2" fmla="*/ 0 w 133"/>
                <a:gd name="T3" fmla="*/ 104775 h 81"/>
                <a:gd name="T4" fmla="*/ 198437 w 133"/>
                <a:gd name="T5" fmla="*/ 0 h 81"/>
                <a:gd name="T6" fmla="*/ 211137 w 133"/>
                <a:gd name="T7" fmla="*/ 23813 h 81"/>
                <a:gd name="T8" fmla="*/ 11112 w 133"/>
                <a:gd name="T9" fmla="*/ 128588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3" h="81">
                  <a:moveTo>
                    <a:pt x="7" y="81"/>
                  </a:moveTo>
                  <a:lnTo>
                    <a:pt x="0" y="66"/>
                  </a:lnTo>
                  <a:lnTo>
                    <a:pt x="125" y="0"/>
                  </a:lnTo>
                  <a:lnTo>
                    <a:pt x="133" y="15"/>
                  </a:lnTo>
                  <a:lnTo>
                    <a:pt x="7" y="81"/>
                  </a:lnTo>
                  <a:close/>
                </a:path>
              </a:pathLst>
            </a:custGeom>
            <a:solidFill>
              <a:srgbClr val="F2C1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 name="Freeform 630">
              <a:extLst>
                <a:ext uri="{FF2B5EF4-FFF2-40B4-BE49-F238E27FC236}">
                  <a16:creationId xmlns:a16="http://schemas.microsoft.com/office/drawing/2014/main" id="{C8F6FAFA-EC7D-41DA-91D4-6EA1415D7083}"/>
                </a:ext>
              </a:extLst>
            </p:cNvPr>
            <p:cNvSpPr>
              <a:spLocks/>
            </p:cNvSpPr>
            <p:nvPr/>
          </p:nvSpPr>
          <p:spPr bwMode="auto">
            <a:xfrm>
              <a:off x="10915650" y="4798781"/>
              <a:ext cx="55562" cy="46038"/>
            </a:xfrm>
            <a:custGeom>
              <a:avLst/>
              <a:gdLst>
                <a:gd name="T0" fmla="*/ 3969 w 28"/>
                <a:gd name="T1" fmla="*/ 0 h 23"/>
                <a:gd name="T2" fmla="*/ 55562 w 28"/>
                <a:gd name="T3" fmla="*/ 6005 h 23"/>
                <a:gd name="T4" fmla="*/ 27781 w 28"/>
                <a:gd name="T5" fmla="*/ 46038 h 23"/>
                <a:gd name="T6" fmla="*/ 3969 w 28"/>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3">
                  <a:moveTo>
                    <a:pt x="2" y="0"/>
                  </a:moveTo>
                  <a:cubicBezTo>
                    <a:pt x="28" y="3"/>
                    <a:pt x="28" y="3"/>
                    <a:pt x="28" y="3"/>
                  </a:cubicBezTo>
                  <a:cubicBezTo>
                    <a:pt x="14" y="23"/>
                    <a:pt x="14" y="23"/>
                    <a:pt x="14" y="23"/>
                  </a:cubicBezTo>
                  <a:cubicBezTo>
                    <a:pt x="14" y="23"/>
                    <a:pt x="0" y="16"/>
                    <a:pt x="2" y="0"/>
                  </a:cubicBezTo>
                  <a:close/>
                </a:path>
              </a:pathLst>
            </a:custGeom>
            <a:solidFill>
              <a:srgbClr val="F6D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 name="Freeform 631">
              <a:extLst>
                <a:ext uri="{FF2B5EF4-FFF2-40B4-BE49-F238E27FC236}">
                  <a16:creationId xmlns:a16="http://schemas.microsoft.com/office/drawing/2014/main" id="{4898F15E-3AAA-4D06-9CA6-610E078B3474}"/>
                </a:ext>
              </a:extLst>
            </p:cNvPr>
            <p:cNvSpPr>
              <a:spLocks/>
            </p:cNvSpPr>
            <p:nvPr/>
          </p:nvSpPr>
          <p:spPr bwMode="auto">
            <a:xfrm>
              <a:off x="10961688" y="4803544"/>
              <a:ext cx="9525" cy="7938"/>
            </a:xfrm>
            <a:custGeom>
              <a:avLst/>
              <a:gdLst>
                <a:gd name="T0" fmla="*/ 9525 w 6"/>
                <a:gd name="T1" fmla="*/ 1588 h 5"/>
                <a:gd name="T2" fmla="*/ 3175 w 6"/>
                <a:gd name="T3" fmla="*/ 7938 h 5"/>
                <a:gd name="T4" fmla="*/ 0 w 6"/>
                <a:gd name="T5" fmla="*/ 0 h 5"/>
                <a:gd name="T6" fmla="*/ 9525 w 6"/>
                <a:gd name="T7" fmla="*/ 158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1"/>
                  </a:moveTo>
                  <a:lnTo>
                    <a:pt x="2" y="5"/>
                  </a:lnTo>
                  <a:lnTo>
                    <a:pt x="0" y="0"/>
                  </a:lnTo>
                  <a:lnTo>
                    <a:pt x="6" y="1"/>
                  </a:lnTo>
                  <a:close/>
                </a:path>
              </a:pathLst>
            </a:custGeom>
            <a:solidFill>
              <a:srgbClr val="3041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1" name="Freeform 632">
              <a:extLst>
                <a:ext uri="{FF2B5EF4-FFF2-40B4-BE49-F238E27FC236}">
                  <a16:creationId xmlns:a16="http://schemas.microsoft.com/office/drawing/2014/main" id="{4EB5DF9C-6B43-46B6-9D6E-AC34D47D59B8}"/>
                </a:ext>
              </a:extLst>
            </p:cNvPr>
            <p:cNvSpPr>
              <a:spLocks/>
            </p:cNvSpPr>
            <p:nvPr/>
          </p:nvSpPr>
          <p:spPr bwMode="auto">
            <a:xfrm>
              <a:off x="10704513" y="4905144"/>
              <a:ext cx="39687" cy="52388"/>
            </a:xfrm>
            <a:custGeom>
              <a:avLst/>
              <a:gdLst>
                <a:gd name="T0" fmla="*/ 15875 w 20"/>
                <a:gd name="T1" fmla="*/ 0 h 27"/>
                <a:gd name="T2" fmla="*/ 39687 w 20"/>
                <a:gd name="T3" fmla="*/ 44627 h 27"/>
                <a:gd name="T4" fmla="*/ 23812 w 20"/>
                <a:gd name="T5" fmla="*/ 52388 h 27"/>
                <a:gd name="T6" fmla="*/ 0 w 20"/>
                <a:gd name="T7" fmla="*/ 7761 h 27"/>
                <a:gd name="T8" fmla="*/ 15875 w 20"/>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7">
                  <a:moveTo>
                    <a:pt x="8" y="0"/>
                  </a:moveTo>
                  <a:cubicBezTo>
                    <a:pt x="8" y="0"/>
                    <a:pt x="19" y="8"/>
                    <a:pt x="20" y="23"/>
                  </a:cubicBezTo>
                  <a:cubicBezTo>
                    <a:pt x="12" y="27"/>
                    <a:pt x="12" y="27"/>
                    <a:pt x="12" y="27"/>
                  </a:cubicBezTo>
                  <a:cubicBezTo>
                    <a:pt x="0" y="4"/>
                    <a:pt x="0" y="4"/>
                    <a:pt x="0" y="4"/>
                  </a:cubicBezTo>
                  <a:lnTo>
                    <a:pt x="8" y="0"/>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2" name="Freeform 633">
              <a:extLst>
                <a:ext uri="{FF2B5EF4-FFF2-40B4-BE49-F238E27FC236}">
                  <a16:creationId xmlns:a16="http://schemas.microsoft.com/office/drawing/2014/main" id="{98816973-57F4-4514-B83E-A17E093C609D}"/>
                </a:ext>
              </a:extLst>
            </p:cNvPr>
            <p:cNvSpPr>
              <a:spLocks/>
            </p:cNvSpPr>
            <p:nvPr/>
          </p:nvSpPr>
          <p:spPr bwMode="auto">
            <a:xfrm>
              <a:off x="10679113" y="4913081"/>
              <a:ext cx="49212" cy="55563"/>
            </a:xfrm>
            <a:custGeom>
              <a:avLst/>
              <a:gdLst>
                <a:gd name="T0" fmla="*/ 25590 w 25"/>
                <a:gd name="T1" fmla="*/ 0 h 28"/>
                <a:gd name="T2" fmla="*/ 7874 w 25"/>
                <a:gd name="T3" fmla="*/ 9922 h 28"/>
                <a:gd name="T4" fmla="*/ 31496 w 25"/>
                <a:gd name="T5" fmla="*/ 55563 h 28"/>
                <a:gd name="T6" fmla="*/ 49212 w 25"/>
                <a:gd name="T7" fmla="*/ 45641 h 28"/>
                <a:gd name="T8" fmla="*/ 25590 w 25"/>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8">
                  <a:moveTo>
                    <a:pt x="13" y="0"/>
                  </a:moveTo>
                  <a:cubicBezTo>
                    <a:pt x="4" y="5"/>
                    <a:pt x="4" y="5"/>
                    <a:pt x="4" y="5"/>
                  </a:cubicBezTo>
                  <a:cubicBezTo>
                    <a:pt x="4" y="5"/>
                    <a:pt x="0" y="16"/>
                    <a:pt x="16" y="28"/>
                  </a:cubicBezTo>
                  <a:cubicBezTo>
                    <a:pt x="25" y="23"/>
                    <a:pt x="25" y="23"/>
                    <a:pt x="25" y="23"/>
                  </a:cubicBezTo>
                  <a:cubicBezTo>
                    <a:pt x="25" y="23"/>
                    <a:pt x="25" y="9"/>
                    <a:pt x="13" y="0"/>
                  </a:cubicBezTo>
                  <a:close/>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3" name="Freeform 634">
              <a:extLst>
                <a:ext uri="{FF2B5EF4-FFF2-40B4-BE49-F238E27FC236}">
                  <a16:creationId xmlns:a16="http://schemas.microsoft.com/office/drawing/2014/main" id="{263E5B53-4544-436B-802B-4D1FE25AE282}"/>
                </a:ext>
              </a:extLst>
            </p:cNvPr>
            <p:cNvSpPr>
              <a:spLocks/>
            </p:cNvSpPr>
            <p:nvPr/>
          </p:nvSpPr>
          <p:spPr bwMode="auto">
            <a:xfrm>
              <a:off x="11690350" y="3392256"/>
              <a:ext cx="117475" cy="215900"/>
            </a:xfrm>
            <a:custGeom>
              <a:avLst/>
              <a:gdLst>
                <a:gd name="T0" fmla="*/ 93663 w 74"/>
                <a:gd name="T1" fmla="*/ 0 h 136"/>
                <a:gd name="T2" fmla="*/ 117475 w 74"/>
                <a:gd name="T3" fmla="*/ 12700 h 136"/>
                <a:gd name="T4" fmla="*/ 23813 w 74"/>
                <a:gd name="T5" fmla="*/ 215900 h 136"/>
                <a:gd name="T6" fmla="*/ 0 w 74"/>
                <a:gd name="T7" fmla="*/ 204788 h 136"/>
                <a:gd name="T8" fmla="*/ 93663 w 74"/>
                <a:gd name="T9" fmla="*/ 0 h 1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6">
                  <a:moveTo>
                    <a:pt x="59" y="0"/>
                  </a:moveTo>
                  <a:lnTo>
                    <a:pt x="74" y="8"/>
                  </a:lnTo>
                  <a:lnTo>
                    <a:pt x="15" y="136"/>
                  </a:lnTo>
                  <a:lnTo>
                    <a:pt x="0" y="129"/>
                  </a:lnTo>
                  <a:lnTo>
                    <a:pt x="59" y="0"/>
                  </a:lnTo>
                  <a:close/>
                </a:path>
              </a:pathLst>
            </a:custGeom>
            <a:solidFill>
              <a:srgbClr val="F89A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4" name="Freeform 635">
              <a:extLst>
                <a:ext uri="{FF2B5EF4-FFF2-40B4-BE49-F238E27FC236}">
                  <a16:creationId xmlns:a16="http://schemas.microsoft.com/office/drawing/2014/main" id="{B996828C-9D6A-4CC2-8294-5DC305D3B960}"/>
                </a:ext>
              </a:extLst>
            </p:cNvPr>
            <p:cNvSpPr>
              <a:spLocks/>
            </p:cNvSpPr>
            <p:nvPr/>
          </p:nvSpPr>
          <p:spPr bwMode="auto">
            <a:xfrm>
              <a:off x="11668125" y="3382731"/>
              <a:ext cx="117475" cy="214313"/>
            </a:xfrm>
            <a:custGeom>
              <a:avLst/>
              <a:gdLst>
                <a:gd name="T0" fmla="*/ 92075 w 74"/>
                <a:gd name="T1" fmla="*/ 0 h 135"/>
                <a:gd name="T2" fmla="*/ 117475 w 74"/>
                <a:gd name="T3" fmla="*/ 11113 h 135"/>
                <a:gd name="T4" fmla="*/ 23813 w 74"/>
                <a:gd name="T5" fmla="*/ 214313 h 135"/>
                <a:gd name="T6" fmla="*/ 0 w 74"/>
                <a:gd name="T7" fmla="*/ 204788 h 135"/>
                <a:gd name="T8" fmla="*/ 92075 w 74"/>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35">
                  <a:moveTo>
                    <a:pt x="58" y="0"/>
                  </a:moveTo>
                  <a:lnTo>
                    <a:pt x="74" y="7"/>
                  </a:lnTo>
                  <a:lnTo>
                    <a:pt x="15" y="135"/>
                  </a:lnTo>
                  <a:lnTo>
                    <a:pt x="0" y="129"/>
                  </a:lnTo>
                  <a:lnTo>
                    <a:pt x="58" y="0"/>
                  </a:lnTo>
                  <a:close/>
                </a:path>
              </a:pathLst>
            </a:custGeom>
            <a:solidFill>
              <a:srgbClr val="F2C1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5" name="Freeform 636">
              <a:extLst>
                <a:ext uri="{FF2B5EF4-FFF2-40B4-BE49-F238E27FC236}">
                  <a16:creationId xmlns:a16="http://schemas.microsoft.com/office/drawing/2014/main" id="{9C26AF6C-2304-4DC9-860F-C81DDEECB21A}"/>
                </a:ext>
              </a:extLst>
            </p:cNvPr>
            <p:cNvSpPr>
              <a:spLocks/>
            </p:cNvSpPr>
            <p:nvPr/>
          </p:nvSpPr>
          <p:spPr bwMode="auto">
            <a:xfrm>
              <a:off x="11668125" y="3581169"/>
              <a:ext cx="46037" cy="53975"/>
            </a:xfrm>
            <a:custGeom>
              <a:avLst/>
              <a:gdLst>
                <a:gd name="T0" fmla="*/ 46037 w 23"/>
                <a:gd name="T1" fmla="*/ 25988 h 27"/>
                <a:gd name="T2" fmla="*/ 4003 w 23"/>
                <a:gd name="T3" fmla="*/ 53975 h 27"/>
                <a:gd name="T4" fmla="*/ 0 w 23"/>
                <a:gd name="T5" fmla="*/ 5997 h 27"/>
                <a:gd name="T6" fmla="*/ 46037 w 23"/>
                <a:gd name="T7" fmla="*/ 25988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27">
                  <a:moveTo>
                    <a:pt x="23" y="13"/>
                  </a:moveTo>
                  <a:cubicBezTo>
                    <a:pt x="2" y="27"/>
                    <a:pt x="2" y="27"/>
                    <a:pt x="2" y="27"/>
                  </a:cubicBezTo>
                  <a:cubicBezTo>
                    <a:pt x="0" y="3"/>
                    <a:pt x="0" y="3"/>
                    <a:pt x="0" y="3"/>
                  </a:cubicBezTo>
                  <a:cubicBezTo>
                    <a:pt x="0" y="3"/>
                    <a:pt x="15" y="0"/>
                    <a:pt x="23" y="13"/>
                  </a:cubicBezTo>
                  <a:close/>
                </a:path>
              </a:pathLst>
            </a:custGeom>
            <a:solidFill>
              <a:srgbClr val="F6D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 name="Freeform 637">
              <a:extLst>
                <a:ext uri="{FF2B5EF4-FFF2-40B4-BE49-F238E27FC236}">
                  <a16:creationId xmlns:a16="http://schemas.microsoft.com/office/drawing/2014/main" id="{2D748CB1-D083-4628-A5B6-B122D9B1E503}"/>
                </a:ext>
              </a:extLst>
            </p:cNvPr>
            <p:cNvSpPr>
              <a:spLocks/>
            </p:cNvSpPr>
            <p:nvPr/>
          </p:nvSpPr>
          <p:spPr bwMode="auto">
            <a:xfrm>
              <a:off x="11669713" y="3627206"/>
              <a:ext cx="7937" cy="7938"/>
            </a:xfrm>
            <a:custGeom>
              <a:avLst/>
              <a:gdLst>
                <a:gd name="T0" fmla="*/ 3175 w 5"/>
                <a:gd name="T1" fmla="*/ 7938 h 5"/>
                <a:gd name="T2" fmla="*/ 0 w 5"/>
                <a:gd name="T3" fmla="*/ 0 h 5"/>
                <a:gd name="T4" fmla="*/ 7937 w 5"/>
                <a:gd name="T5" fmla="*/ 4763 h 5"/>
                <a:gd name="T6" fmla="*/ 3175 w 5"/>
                <a:gd name="T7" fmla="*/ 793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2" y="5"/>
                  </a:moveTo>
                  <a:lnTo>
                    <a:pt x="0" y="0"/>
                  </a:lnTo>
                  <a:lnTo>
                    <a:pt x="5" y="3"/>
                  </a:lnTo>
                  <a:lnTo>
                    <a:pt x="2" y="5"/>
                  </a:lnTo>
                  <a:close/>
                </a:path>
              </a:pathLst>
            </a:custGeom>
            <a:solidFill>
              <a:srgbClr val="3041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 name="Freeform 638">
              <a:extLst>
                <a:ext uri="{FF2B5EF4-FFF2-40B4-BE49-F238E27FC236}">
                  <a16:creationId xmlns:a16="http://schemas.microsoft.com/office/drawing/2014/main" id="{0690C387-CA1D-439E-AE8E-169A1370CF31}"/>
                </a:ext>
              </a:extLst>
            </p:cNvPr>
            <p:cNvSpPr>
              <a:spLocks/>
            </p:cNvSpPr>
            <p:nvPr/>
          </p:nvSpPr>
          <p:spPr bwMode="auto">
            <a:xfrm>
              <a:off x="11760200" y="3366856"/>
              <a:ext cx="55562" cy="38100"/>
            </a:xfrm>
            <a:custGeom>
              <a:avLst/>
              <a:gdLst>
                <a:gd name="T0" fmla="*/ 47625 w 28"/>
                <a:gd name="T1" fmla="*/ 38100 h 19"/>
                <a:gd name="T2" fmla="*/ 0 w 28"/>
                <a:gd name="T3" fmla="*/ 16042 h 19"/>
                <a:gd name="T4" fmla="*/ 7937 w 28"/>
                <a:gd name="T5" fmla="*/ 0 h 19"/>
                <a:gd name="T6" fmla="*/ 55562 w 28"/>
                <a:gd name="T7" fmla="*/ 20053 h 19"/>
                <a:gd name="T8" fmla="*/ 47625 w 28"/>
                <a:gd name="T9" fmla="*/ 3810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9">
                  <a:moveTo>
                    <a:pt x="24" y="19"/>
                  </a:moveTo>
                  <a:cubicBezTo>
                    <a:pt x="24" y="19"/>
                    <a:pt x="10" y="19"/>
                    <a:pt x="0" y="8"/>
                  </a:cubicBezTo>
                  <a:cubicBezTo>
                    <a:pt x="4" y="0"/>
                    <a:pt x="4" y="0"/>
                    <a:pt x="4" y="0"/>
                  </a:cubicBezTo>
                  <a:cubicBezTo>
                    <a:pt x="28" y="10"/>
                    <a:pt x="28" y="10"/>
                    <a:pt x="28" y="10"/>
                  </a:cubicBezTo>
                  <a:lnTo>
                    <a:pt x="24" y="19"/>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 name="Freeform 639">
              <a:extLst>
                <a:ext uri="{FF2B5EF4-FFF2-40B4-BE49-F238E27FC236}">
                  <a16:creationId xmlns:a16="http://schemas.microsoft.com/office/drawing/2014/main" id="{857A2027-D20A-4CBF-9298-E30F5F4649C3}"/>
                </a:ext>
              </a:extLst>
            </p:cNvPr>
            <p:cNvSpPr>
              <a:spLocks/>
            </p:cNvSpPr>
            <p:nvPr/>
          </p:nvSpPr>
          <p:spPr bwMode="auto">
            <a:xfrm>
              <a:off x="11768138" y="3346219"/>
              <a:ext cx="55562" cy="42863"/>
            </a:xfrm>
            <a:custGeom>
              <a:avLst/>
              <a:gdLst>
                <a:gd name="T0" fmla="*/ 47625 w 28"/>
                <a:gd name="T1" fmla="*/ 40822 h 21"/>
                <a:gd name="T2" fmla="*/ 55562 w 28"/>
                <a:gd name="T3" fmla="*/ 22452 h 21"/>
                <a:gd name="T4" fmla="*/ 7937 w 28"/>
                <a:gd name="T5" fmla="*/ 0 h 21"/>
                <a:gd name="T6" fmla="*/ 0 w 28"/>
                <a:gd name="T7" fmla="*/ 20411 h 21"/>
                <a:gd name="T8" fmla="*/ 47625 w 28"/>
                <a:gd name="T9" fmla="*/ 40822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1">
                  <a:moveTo>
                    <a:pt x="24" y="20"/>
                  </a:moveTo>
                  <a:cubicBezTo>
                    <a:pt x="28" y="11"/>
                    <a:pt x="28" y="11"/>
                    <a:pt x="28" y="11"/>
                  </a:cubicBezTo>
                  <a:cubicBezTo>
                    <a:pt x="28" y="11"/>
                    <a:pt x="25" y="0"/>
                    <a:pt x="4" y="0"/>
                  </a:cubicBezTo>
                  <a:cubicBezTo>
                    <a:pt x="0" y="10"/>
                    <a:pt x="0" y="10"/>
                    <a:pt x="0" y="10"/>
                  </a:cubicBezTo>
                  <a:cubicBezTo>
                    <a:pt x="0" y="10"/>
                    <a:pt x="8" y="21"/>
                    <a:pt x="24" y="20"/>
                  </a:cubicBezTo>
                  <a:close/>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 name="Freeform 640">
              <a:extLst>
                <a:ext uri="{FF2B5EF4-FFF2-40B4-BE49-F238E27FC236}">
                  <a16:creationId xmlns:a16="http://schemas.microsoft.com/office/drawing/2014/main" id="{4BE21932-92B8-4581-8461-ABC59019D125}"/>
                </a:ext>
              </a:extLst>
            </p:cNvPr>
            <p:cNvSpPr>
              <a:spLocks/>
            </p:cNvSpPr>
            <p:nvPr/>
          </p:nvSpPr>
          <p:spPr bwMode="auto">
            <a:xfrm>
              <a:off x="10842625" y="4811481"/>
              <a:ext cx="55562" cy="125413"/>
            </a:xfrm>
            <a:custGeom>
              <a:avLst/>
              <a:gdLst>
                <a:gd name="T0" fmla="*/ 47625 w 28"/>
                <a:gd name="T1" fmla="*/ 75646 h 63"/>
                <a:gd name="T2" fmla="*/ 55562 w 28"/>
                <a:gd name="T3" fmla="*/ 21898 h 63"/>
                <a:gd name="T4" fmla="*/ 17859 w 28"/>
                <a:gd name="T5" fmla="*/ 29860 h 63"/>
                <a:gd name="T6" fmla="*/ 3969 w 28"/>
                <a:gd name="T7" fmla="*/ 109488 h 63"/>
                <a:gd name="T8" fmla="*/ 47625 w 28"/>
                <a:gd name="T9" fmla="*/ 75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4" y="38"/>
                  </a:moveTo>
                  <a:cubicBezTo>
                    <a:pt x="28" y="11"/>
                    <a:pt x="28" y="11"/>
                    <a:pt x="28" y="11"/>
                  </a:cubicBezTo>
                  <a:cubicBezTo>
                    <a:pt x="28" y="11"/>
                    <a:pt x="22" y="0"/>
                    <a:pt x="9" y="15"/>
                  </a:cubicBezTo>
                  <a:cubicBezTo>
                    <a:pt x="9" y="15"/>
                    <a:pt x="0" y="47"/>
                    <a:pt x="2" y="55"/>
                  </a:cubicBezTo>
                  <a:cubicBezTo>
                    <a:pt x="5" y="63"/>
                    <a:pt x="24" y="38"/>
                    <a:pt x="24" y="38"/>
                  </a:cubicBez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 name="Freeform 641">
              <a:extLst>
                <a:ext uri="{FF2B5EF4-FFF2-40B4-BE49-F238E27FC236}">
                  <a16:creationId xmlns:a16="http://schemas.microsoft.com/office/drawing/2014/main" id="{7394D22C-A5C0-421A-BC7B-1C24F100E6C3}"/>
                </a:ext>
              </a:extLst>
            </p:cNvPr>
            <p:cNvSpPr>
              <a:spLocks/>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1" name="Freeform 642">
              <a:extLst>
                <a:ext uri="{FF2B5EF4-FFF2-40B4-BE49-F238E27FC236}">
                  <a16:creationId xmlns:a16="http://schemas.microsoft.com/office/drawing/2014/main" id="{045A1CAD-D526-4F84-9E95-4E4C860B7770}"/>
                </a:ext>
              </a:extLst>
            </p:cNvPr>
            <p:cNvSpPr>
              <a:spLocks/>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F6989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2" name="Freeform 643">
              <a:extLst>
                <a:ext uri="{FF2B5EF4-FFF2-40B4-BE49-F238E27FC236}">
                  <a16:creationId xmlns:a16="http://schemas.microsoft.com/office/drawing/2014/main" id="{2A753475-40BD-4C98-8EDD-57D223136A79}"/>
                </a:ext>
              </a:extLst>
            </p:cNvPr>
            <p:cNvSpPr>
              <a:spLocks/>
            </p:cNvSpPr>
            <p:nvPr/>
          </p:nvSpPr>
          <p:spPr bwMode="auto">
            <a:xfrm>
              <a:off x="10607675" y="4854344"/>
              <a:ext cx="63500" cy="53975"/>
            </a:xfrm>
            <a:custGeom>
              <a:avLst/>
              <a:gdLst>
                <a:gd name="T0" fmla="*/ 53578 w 32"/>
                <a:gd name="T1" fmla="*/ 39981 h 27"/>
                <a:gd name="T2" fmla="*/ 25797 w 32"/>
                <a:gd name="T3" fmla="*/ 51976 h 27"/>
                <a:gd name="T4" fmla="*/ 5953 w 32"/>
                <a:gd name="T5" fmla="*/ 43980 h 27"/>
                <a:gd name="T6" fmla="*/ 3969 w 32"/>
                <a:gd name="T7" fmla="*/ 35983 h 27"/>
                <a:gd name="T8" fmla="*/ 11906 w 32"/>
                <a:gd name="T9" fmla="*/ 15993 h 27"/>
                <a:gd name="T10" fmla="*/ 37703 w 32"/>
                <a:gd name="T11" fmla="*/ 3998 h 27"/>
                <a:gd name="T12" fmla="*/ 57547 w 32"/>
                <a:gd name="T13" fmla="*/ 11994 h 27"/>
                <a:gd name="T14" fmla="*/ 61516 w 32"/>
                <a:gd name="T15" fmla="*/ 19991 h 27"/>
                <a:gd name="T16" fmla="*/ 53578 w 32"/>
                <a:gd name="T17" fmla="*/ 39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7">
                  <a:moveTo>
                    <a:pt x="27" y="20"/>
                  </a:moveTo>
                  <a:cubicBezTo>
                    <a:pt x="13" y="26"/>
                    <a:pt x="13" y="26"/>
                    <a:pt x="13" y="26"/>
                  </a:cubicBezTo>
                  <a:cubicBezTo>
                    <a:pt x="9" y="27"/>
                    <a:pt x="5" y="26"/>
                    <a:pt x="3" y="22"/>
                  </a:cubicBezTo>
                  <a:cubicBezTo>
                    <a:pt x="2" y="18"/>
                    <a:pt x="2" y="18"/>
                    <a:pt x="2" y="18"/>
                  </a:cubicBezTo>
                  <a:cubicBezTo>
                    <a:pt x="0" y="14"/>
                    <a:pt x="2" y="9"/>
                    <a:pt x="6" y="8"/>
                  </a:cubicBezTo>
                  <a:cubicBezTo>
                    <a:pt x="19" y="2"/>
                    <a:pt x="19" y="2"/>
                    <a:pt x="19" y="2"/>
                  </a:cubicBezTo>
                  <a:cubicBezTo>
                    <a:pt x="23" y="0"/>
                    <a:pt x="27" y="2"/>
                    <a:pt x="29" y="6"/>
                  </a:cubicBezTo>
                  <a:cubicBezTo>
                    <a:pt x="31" y="10"/>
                    <a:pt x="31" y="10"/>
                    <a:pt x="31" y="10"/>
                  </a:cubicBezTo>
                  <a:cubicBezTo>
                    <a:pt x="32" y="14"/>
                    <a:pt x="31"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3" name="Rectangle 644">
              <a:extLst>
                <a:ext uri="{FF2B5EF4-FFF2-40B4-BE49-F238E27FC236}">
                  <a16:creationId xmlns:a16="http://schemas.microsoft.com/office/drawing/2014/main" id="{1145CA9D-878E-44B5-AC3A-B329984D17DE}"/>
                </a:ext>
              </a:extLst>
            </p:cNvPr>
            <p:cNvSpPr>
              <a:spLocks noChangeArrowheads="1"/>
            </p:cNvSpPr>
            <p:nvPr/>
          </p:nvSpPr>
          <p:spPr bwMode="auto">
            <a:xfrm>
              <a:off x="10609263" y="4855931"/>
              <a:ext cx="58737" cy="50800"/>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74" name="Freeform 645">
              <a:extLst>
                <a:ext uri="{FF2B5EF4-FFF2-40B4-BE49-F238E27FC236}">
                  <a16:creationId xmlns:a16="http://schemas.microsoft.com/office/drawing/2014/main" id="{C48F49D5-9072-4AA2-919F-0CE0623D19AB}"/>
                </a:ext>
              </a:extLst>
            </p:cNvPr>
            <p:cNvSpPr>
              <a:spLocks/>
            </p:cNvSpPr>
            <p:nvPr/>
          </p:nvSpPr>
          <p:spPr bwMode="auto">
            <a:xfrm>
              <a:off x="10564813" y="4757506"/>
              <a:ext cx="63500" cy="55563"/>
            </a:xfrm>
            <a:custGeom>
              <a:avLst/>
              <a:gdLst>
                <a:gd name="T0" fmla="*/ 53578 w 32"/>
                <a:gd name="T1" fmla="*/ 39688 h 28"/>
                <a:gd name="T2" fmla="*/ 25797 w 32"/>
                <a:gd name="T3" fmla="*/ 51594 h 28"/>
                <a:gd name="T4" fmla="*/ 5953 w 32"/>
                <a:gd name="T5" fmla="*/ 43657 h 28"/>
                <a:gd name="T6" fmla="*/ 1984 w 32"/>
                <a:gd name="T7" fmla="*/ 35719 h 28"/>
                <a:gd name="T8" fmla="*/ 9922 w 32"/>
                <a:gd name="T9" fmla="*/ 15875 h 28"/>
                <a:gd name="T10" fmla="*/ 37703 w 32"/>
                <a:gd name="T11" fmla="*/ 3969 h 28"/>
                <a:gd name="T12" fmla="*/ 57547 w 32"/>
                <a:gd name="T13" fmla="*/ 11906 h 28"/>
                <a:gd name="T14" fmla="*/ 61516 w 32"/>
                <a:gd name="T15" fmla="*/ 19844 h 28"/>
                <a:gd name="T16" fmla="*/ 53578 w 32"/>
                <a:gd name="T17" fmla="*/ 39688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28">
                  <a:moveTo>
                    <a:pt x="27" y="20"/>
                  </a:moveTo>
                  <a:cubicBezTo>
                    <a:pt x="13" y="26"/>
                    <a:pt x="13" y="26"/>
                    <a:pt x="13" y="26"/>
                  </a:cubicBezTo>
                  <a:cubicBezTo>
                    <a:pt x="9" y="28"/>
                    <a:pt x="5" y="26"/>
                    <a:pt x="3" y="22"/>
                  </a:cubicBezTo>
                  <a:cubicBezTo>
                    <a:pt x="1" y="18"/>
                    <a:pt x="1" y="18"/>
                    <a:pt x="1" y="18"/>
                  </a:cubicBezTo>
                  <a:cubicBezTo>
                    <a:pt x="0" y="14"/>
                    <a:pt x="2" y="10"/>
                    <a:pt x="5" y="8"/>
                  </a:cubicBezTo>
                  <a:cubicBezTo>
                    <a:pt x="19" y="2"/>
                    <a:pt x="19" y="2"/>
                    <a:pt x="19" y="2"/>
                  </a:cubicBezTo>
                  <a:cubicBezTo>
                    <a:pt x="23" y="0"/>
                    <a:pt x="27" y="2"/>
                    <a:pt x="29" y="6"/>
                  </a:cubicBezTo>
                  <a:cubicBezTo>
                    <a:pt x="31" y="10"/>
                    <a:pt x="31" y="10"/>
                    <a:pt x="31" y="10"/>
                  </a:cubicBezTo>
                  <a:cubicBezTo>
                    <a:pt x="32" y="14"/>
                    <a:pt x="30" y="18"/>
                    <a:pt x="27" y="2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5" name="Freeform 646">
              <a:extLst>
                <a:ext uri="{FF2B5EF4-FFF2-40B4-BE49-F238E27FC236}">
                  <a16:creationId xmlns:a16="http://schemas.microsoft.com/office/drawing/2014/main" id="{2D876D3D-91A5-44CB-B9BB-DE16484E701B}"/>
                </a:ext>
              </a:extLst>
            </p:cNvPr>
            <p:cNvSpPr>
              <a:spLocks/>
            </p:cNvSpPr>
            <p:nvPr/>
          </p:nvSpPr>
          <p:spPr bwMode="auto">
            <a:xfrm>
              <a:off x="10566400" y="4760681"/>
              <a:ext cx="60325" cy="47625"/>
            </a:xfrm>
            <a:custGeom>
              <a:avLst/>
              <a:gdLst>
                <a:gd name="T0" fmla="*/ 42228 w 30"/>
                <a:gd name="T1" fmla="*/ 0 h 24"/>
                <a:gd name="T2" fmla="*/ 36195 w 30"/>
                <a:gd name="T3" fmla="*/ 0 h 24"/>
                <a:gd name="T4" fmla="*/ 8043 w 30"/>
                <a:gd name="T5" fmla="*/ 11906 h 24"/>
                <a:gd name="T6" fmla="*/ 0 w 30"/>
                <a:gd name="T7" fmla="*/ 25797 h 24"/>
                <a:gd name="T8" fmla="*/ 0 w 30"/>
                <a:gd name="T9" fmla="*/ 31750 h 24"/>
                <a:gd name="T10" fmla="*/ 4022 w 30"/>
                <a:gd name="T11" fmla="*/ 39688 h 24"/>
                <a:gd name="T12" fmla="*/ 18098 w 30"/>
                <a:gd name="T13" fmla="*/ 47625 h 24"/>
                <a:gd name="T14" fmla="*/ 24130 w 30"/>
                <a:gd name="T15" fmla="*/ 47625 h 24"/>
                <a:gd name="T16" fmla="*/ 52282 w 30"/>
                <a:gd name="T17" fmla="*/ 35719 h 24"/>
                <a:gd name="T18" fmla="*/ 60325 w 30"/>
                <a:gd name="T19" fmla="*/ 21828 h 24"/>
                <a:gd name="T20" fmla="*/ 60325 w 30"/>
                <a:gd name="T21" fmla="*/ 15875 h 24"/>
                <a:gd name="T22" fmla="*/ 56303 w 30"/>
                <a:gd name="T23" fmla="*/ 7938 h 24"/>
                <a:gd name="T24" fmla="*/ 42228 w 30"/>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4">
                  <a:moveTo>
                    <a:pt x="21" y="0"/>
                  </a:moveTo>
                  <a:cubicBezTo>
                    <a:pt x="20" y="0"/>
                    <a:pt x="19" y="0"/>
                    <a:pt x="18" y="0"/>
                  </a:cubicBezTo>
                  <a:cubicBezTo>
                    <a:pt x="4" y="6"/>
                    <a:pt x="4" y="6"/>
                    <a:pt x="4" y="6"/>
                  </a:cubicBezTo>
                  <a:cubicBezTo>
                    <a:pt x="2" y="7"/>
                    <a:pt x="0" y="10"/>
                    <a:pt x="0" y="13"/>
                  </a:cubicBezTo>
                  <a:cubicBezTo>
                    <a:pt x="0" y="14"/>
                    <a:pt x="0" y="15"/>
                    <a:pt x="0" y="16"/>
                  </a:cubicBezTo>
                  <a:cubicBezTo>
                    <a:pt x="2" y="20"/>
                    <a:pt x="2" y="20"/>
                    <a:pt x="2" y="20"/>
                  </a:cubicBezTo>
                  <a:cubicBezTo>
                    <a:pt x="3" y="23"/>
                    <a:pt x="6" y="24"/>
                    <a:pt x="9" y="24"/>
                  </a:cubicBezTo>
                  <a:cubicBezTo>
                    <a:pt x="10" y="24"/>
                    <a:pt x="11" y="24"/>
                    <a:pt x="12" y="24"/>
                  </a:cubicBezTo>
                  <a:cubicBezTo>
                    <a:pt x="26" y="18"/>
                    <a:pt x="26" y="18"/>
                    <a:pt x="26" y="18"/>
                  </a:cubicBezTo>
                  <a:cubicBezTo>
                    <a:pt x="28" y="17"/>
                    <a:pt x="30" y="14"/>
                    <a:pt x="30" y="11"/>
                  </a:cubicBezTo>
                  <a:cubicBezTo>
                    <a:pt x="30" y="10"/>
                    <a:pt x="30" y="9"/>
                    <a:pt x="30" y="8"/>
                  </a:cubicBezTo>
                  <a:cubicBezTo>
                    <a:pt x="28" y="4"/>
                    <a:pt x="28" y="4"/>
                    <a:pt x="28" y="4"/>
                  </a:cubicBezTo>
                  <a:cubicBezTo>
                    <a:pt x="27" y="1"/>
                    <a:pt x="24" y="0"/>
                    <a:pt x="2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 name="Freeform 647">
              <a:extLst>
                <a:ext uri="{FF2B5EF4-FFF2-40B4-BE49-F238E27FC236}">
                  <a16:creationId xmlns:a16="http://schemas.microsoft.com/office/drawing/2014/main" id="{4E618753-C4B1-418A-B04C-2EB392379D7A}"/>
                </a:ext>
              </a:extLst>
            </p:cNvPr>
            <p:cNvSpPr>
              <a:spLocks/>
            </p:cNvSpPr>
            <p:nvPr/>
          </p:nvSpPr>
          <p:spPr bwMode="auto">
            <a:xfrm>
              <a:off x="10569575" y="4773381"/>
              <a:ext cx="98425" cy="120650"/>
            </a:xfrm>
            <a:custGeom>
              <a:avLst/>
              <a:gdLst>
                <a:gd name="T0" fmla="*/ 26988 w 62"/>
                <a:gd name="T1" fmla="*/ 12700 h 76"/>
                <a:gd name="T2" fmla="*/ 0 w 62"/>
                <a:gd name="T3" fmla="*/ 25400 h 76"/>
                <a:gd name="T4" fmla="*/ 39688 w 62"/>
                <a:gd name="T5" fmla="*/ 120650 h 76"/>
                <a:gd name="T6" fmla="*/ 69850 w 62"/>
                <a:gd name="T7" fmla="*/ 109538 h 76"/>
                <a:gd name="T8" fmla="*/ 98425 w 62"/>
                <a:gd name="T9" fmla="*/ 96838 h 76"/>
                <a:gd name="T10" fmla="*/ 57150 w 62"/>
                <a:gd name="T11" fmla="*/ 0 h 76"/>
                <a:gd name="T12" fmla="*/ 26988 w 62"/>
                <a:gd name="T13" fmla="*/ 12700 h 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76">
                  <a:moveTo>
                    <a:pt x="17" y="8"/>
                  </a:moveTo>
                  <a:lnTo>
                    <a:pt x="0" y="16"/>
                  </a:lnTo>
                  <a:lnTo>
                    <a:pt x="25" y="76"/>
                  </a:lnTo>
                  <a:lnTo>
                    <a:pt x="44" y="69"/>
                  </a:lnTo>
                  <a:lnTo>
                    <a:pt x="62" y="61"/>
                  </a:lnTo>
                  <a:lnTo>
                    <a:pt x="36" y="0"/>
                  </a:lnTo>
                  <a:lnTo>
                    <a:pt x="17" y="8"/>
                  </a:lnTo>
                  <a:close/>
                </a:path>
              </a:pathLst>
            </a:custGeom>
            <a:solidFill>
              <a:srgbClr val="3E5B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 name="Freeform 648">
              <a:extLst>
                <a:ext uri="{FF2B5EF4-FFF2-40B4-BE49-F238E27FC236}">
                  <a16:creationId xmlns:a16="http://schemas.microsoft.com/office/drawing/2014/main" id="{805A91C5-25F2-4D29-87FA-3FB84E483C81}"/>
                </a:ext>
              </a:extLst>
            </p:cNvPr>
            <p:cNvSpPr>
              <a:spLocks/>
            </p:cNvSpPr>
            <p:nvPr/>
          </p:nvSpPr>
          <p:spPr bwMode="auto">
            <a:xfrm>
              <a:off x="11628438" y="4759094"/>
              <a:ext cx="39687" cy="44450"/>
            </a:xfrm>
            <a:custGeom>
              <a:avLst/>
              <a:gdLst>
                <a:gd name="T0" fmla="*/ 13890 w 20"/>
                <a:gd name="T1" fmla="*/ 40409 h 22"/>
                <a:gd name="T2" fmla="*/ 3969 w 20"/>
                <a:gd name="T3" fmla="*/ 34348 h 22"/>
                <a:gd name="T4" fmla="*/ 1984 w 20"/>
                <a:gd name="T5" fmla="*/ 24245 h 22"/>
                <a:gd name="T6" fmla="*/ 15875 w 20"/>
                <a:gd name="T7" fmla="*/ 6061 h 22"/>
                <a:gd name="T8" fmla="*/ 25797 w 20"/>
                <a:gd name="T9" fmla="*/ 2020 h 22"/>
                <a:gd name="T10" fmla="*/ 35718 w 20"/>
                <a:gd name="T11" fmla="*/ 10102 h 22"/>
                <a:gd name="T12" fmla="*/ 37703 w 20"/>
                <a:gd name="T13" fmla="*/ 20205 h 22"/>
                <a:gd name="T14" fmla="*/ 25797 w 20"/>
                <a:gd name="T15" fmla="*/ 38389 h 22"/>
                <a:gd name="T16" fmla="*/ 13890 w 20"/>
                <a:gd name="T17" fmla="*/ 40409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2">
                  <a:moveTo>
                    <a:pt x="7" y="20"/>
                  </a:moveTo>
                  <a:cubicBezTo>
                    <a:pt x="2" y="17"/>
                    <a:pt x="2" y="17"/>
                    <a:pt x="2" y="17"/>
                  </a:cubicBezTo>
                  <a:cubicBezTo>
                    <a:pt x="0" y="16"/>
                    <a:pt x="0" y="13"/>
                    <a:pt x="1" y="12"/>
                  </a:cubicBezTo>
                  <a:cubicBezTo>
                    <a:pt x="8" y="3"/>
                    <a:pt x="8" y="3"/>
                    <a:pt x="8" y="3"/>
                  </a:cubicBezTo>
                  <a:cubicBezTo>
                    <a:pt x="9" y="1"/>
                    <a:pt x="11" y="0"/>
                    <a:pt x="13" y="1"/>
                  </a:cubicBezTo>
                  <a:cubicBezTo>
                    <a:pt x="18" y="5"/>
                    <a:pt x="18" y="5"/>
                    <a:pt x="18" y="5"/>
                  </a:cubicBezTo>
                  <a:cubicBezTo>
                    <a:pt x="20" y="6"/>
                    <a:pt x="20" y="8"/>
                    <a:pt x="19" y="10"/>
                  </a:cubicBezTo>
                  <a:cubicBezTo>
                    <a:pt x="13" y="19"/>
                    <a:pt x="13" y="19"/>
                    <a:pt x="13" y="19"/>
                  </a:cubicBezTo>
                  <a:cubicBezTo>
                    <a:pt x="11" y="21"/>
                    <a:pt x="9" y="22"/>
                    <a:pt x="7" y="20"/>
                  </a:cubicBezTo>
                  <a:close/>
                </a:path>
              </a:pathLst>
            </a:custGeom>
            <a:solidFill>
              <a:srgbClr val="5A66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 name="Freeform 649">
              <a:extLst>
                <a:ext uri="{FF2B5EF4-FFF2-40B4-BE49-F238E27FC236}">
                  <a16:creationId xmlns:a16="http://schemas.microsoft.com/office/drawing/2014/main" id="{1B3CEAEA-91F4-420C-A0F8-94D0A87E62F8}"/>
                </a:ext>
              </a:extLst>
            </p:cNvPr>
            <p:cNvSpPr>
              <a:spLocks/>
            </p:cNvSpPr>
            <p:nvPr/>
          </p:nvSpPr>
          <p:spPr bwMode="auto">
            <a:xfrm>
              <a:off x="11634788" y="4587644"/>
              <a:ext cx="152400" cy="203200"/>
            </a:xfrm>
            <a:custGeom>
              <a:avLst/>
              <a:gdLst>
                <a:gd name="T0" fmla="*/ 17813 w 77"/>
                <a:gd name="T1" fmla="*/ 199216 h 102"/>
                <a:gd name="T2" fmla="*/ 5938 w 77"/>
                <a:gd name="T3" fmla="*/ 191247 h 102"/>
                <a:gd name="T4" fmla="*/ 3958 w 77"/>
                <a:gd name="T5" fmla="*/ 177302 h 102"/>
                <a:gd name="T6" fmla="*/ 120732 w 77"/>
                <a:gd name="T7" fmla="*/ 5976 h 102"/>
                <a:gd name="T8" fmla="*/ 134587 w 77"/>
                <a:gd name="T9" fmla="*/ 3984 h 102"/>
                <a:gd name="T10" fmla="*/ 146462 w 77"/>
                <a:gd name="T11" fmla="*/ 11953 h 102"/>
                <a:gd name="T12" fmla="*/ 148442 w 77"/>
                <a:gd name="T13" fmla="*/ 25898 h 102"/>
                <a:gd name="T14" fmla="*/ 31668 w 77"/>
                <a:gd name="T15" fmla="*/ 197224 h 102"/>
                <a:gd name="T16" fmla="*/ 17813 w 77"/>
                <a:gd name="T17" fmla="*/ 199216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7" h="102">
                  <a:moveTo>
                    <a:pt x="9" y="100"/>
                  </a:moveTo>
                  <a:cubicBezTo>
                    <a:pt x="3" y="96"/>
                    <a:pt x="3" y="96"/>
                    <a:pt x="3" y="96"/>
                  </a:cubicBezTo>
                  <a:cubicBezTo>
                    <a:pt x="1" y="95"/>
                    <a:pt x="0" y="92"/>
                    <a:pt x="2" y="89"/>
                  </a:cubicBezTo>
                  <a:cubicBezTo>
                    <a:pt x="61" y="3"/>
                    <a:pt x="61" y="3"/>
                    <a:pt x="61" y="3"/>
                  </a:cubicBezTo>
                  <a:cubicBezTo>
                    <a:pt x="63" y="1"/>
                    <a:pt x="66" y="0"/>
                    <a:pt x="68" y="2"/>
                  </a:cubicBezTo>
                  <a:cubicBezTo>
                    <a:pt x="74" y="6"/>
                    <a:pt x="74" y="6"/>
                    <a:pt x="74" y="6"/>
                  </a:cubicBezTo>
                  <a:cubicBezTo>
                    <a:pt x="76" y="8"/>
                    <a:pt x="77" y="11"/>
                    <a:pt x="75" y="13"/>
                  </a:cubicBezTo>
                  <a:cubicBezTo>
                    <a:pt x="16" y="99"/>
                    <a:pt x="16" y="99"/>
                    <a:pt x="16" y="99"/>
                  </a:cubicBezTo>
                  <a:cubicBezTo>
                    <a:pt x="14" y="101"/>
                    <a:pt x="11" y="102"/>
                    <a:pt x="9" y="100"/>
                  </a:cubicBez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 name="Freeform 650">
              <a:extLst>
                <a:ext uri="{FF2B5EF4-FFF2-40B4-BE49-F238E27FC236}">
                  <a16:creationId xmlns:a16="http://schemas.microsoft.com/office/drawing/2014/main" id="{F214D8E6-5430-4D3B-BF75-97BB1EC30996}"/>
                </a:ext>
              </a:extLst>
            </p:cNvPr>
            <p:cNvSpPr>
              <a:spLocks/>
            </p:cNvSpPr>
            <p:nvPr/>
          </p:nvSpPr>
          <p:spPr bwMode="auto">
            <a:xfrm>
              <a:off x="11709400" y="4651144"/>
              <a:ext cx="36512" cy="28575"/>
            </a:xfrm>
            <a:custGeom>
              <a:avLst/>
              <a:gdLst>
                <a:gd name="T0" fmla="*/ 32455 w 18"/>
                <a:gd name="T1" fmla="*/ 28575 h 14"/>
                <a:gd name="T2" fmla="*/ 0 w 18"/>
                <a:gd name="T3" fmla="*/ 6123 h 14"/>
                <a:gd name="T4" fmla="*/ 0 w 18"/>
                <a:gd name="T5" fmla="*/ 4082 h 14"/>
                <a:gd name="T6" fmla="*/ 2028 w 18"/>
                <a:gd name="T7" fmla="*/ 2041 h 14"/>
                <a:gd name="T8" fmla="*/ 4057 w 18"/>
                <a:gd name="T9" fmla="*/ 0 h 14"/>
                <a:gd name="T10" fmla="*/ 36512 w 18"/>
                <a:gd name="T11" fmla="*/ 22452 h 14"/>
                <a:gd name="T12" fmla="*/ 36512 w 18"/>
                <a:gd name="T13" fmla="*/ 24493 h 14"/>
                <a:gd name="T14" fmla="*/ 34484 w 18"/>
                <a:gd name="T15" fmla="*/ 26534 h 14"/>
                <a:gd name="T16" fmla="*/ 32455 w 18"/>
                <a:gd name="T17" fmla="*/ 28575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4"/>
                  </a:moveTo>
                  <a:cubicBezTo>
                    <a:pt x="0" y="3"/>
                    <a:pt x="0" y="3"/>
                    <a:pt x="0" y="3"/>
                  </a:cubicBezTo>
                  <a:cubicBezTo>
                    <a:pt x="0" y="3"/>
                    <a:pt x="0" y="2"/>
                    <a:pt x="0" y="2"/>
                  </a:cubicBezTo>
                  <a:cubicBezTo>
                    <a:pt x="1" y="1"/>
                    <a:pt x="1" y="1"/>
                    <a:pt x="1" y="1"/>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4"/>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 name="Freeform 651">
              <a:extLst>
                <a:ext uri="{FF2B5EF4-FFF2-40B4-BE49-F238E27FC236}">
                  <a16:creationId xmlns:a16="http://schemas.microsoft.com/office/drawing/2014/main" id="{64CF6F57-2558-49C2-A07D-83B068F312FD}"/>
                </a:ext>
              </a:extLst>
            </p:cNvPr>
            <p:cNvSpPr>
              <a:spLocks/>
            </p:cNvSpPr>
            <p:nvPr/>
          </p:nvSpPr>
          <p:spPr bwMode="auto">
            <a:xfrm>
              <a:off x="11714163" y="4549544"/>
              <a:ext cx="100012" cy="123825"/>
            </a:xfrm>
            <a:custGeom>
              <a:avLst/>
              <a:gdLst>
                <a:gd name="T0" fmla="*/ 84010 w 50"/>
                <a:gd name="T1" fmla="*/ 47932 h 62"/>
                <a:gd name="T2" fmla="*/ 90011 w 50"/>
                <a:gd name="T3" fmla="*/ 5992 h 62"/>
                <a:gd name="T4" fmla="*/ 52006 w 50"/>
                <a:gd name="T5" fmla="*/ 25963 h 62"/>
                <a:gd name="T6" fmla="*/ 0 w 50"/>
                <a:gd name="T7" fmla="*/ 101856 h 62"/>
                <a:gd name="T8" fmla="*/ 32004 w 50"/>
                <a:gd name="T9" fmla="*/ 123825 h 62"/>
                <a:gd name="T10" fmla="*/ 84010 w 50"/>
                <a:gd name="T11" fmla="*/ 4793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62">
                  <a:moveTo>
                    <a:pt x="42" y="24"/>
                  </a:moveTo>
                  <a:cubicBezTo>
                    <a:pt x="50" y="12"/>
                    <a:pt x="50" y="6"/>
                    <a:pt x="45" y="3"/>
                  </a:cubicBezTo>
                  <a:cubicBezTo>
                    <a:pt x="41" y="0"/>
                    <a:pt x="34" y="1"/>
                    <a:pt x="26" y="13"/>
                  </a:cubicBezTo>
                  <a:cubicBezTo>
                    <a:pt x="0" y="51"/>
                    <a:pt x="0" y="51"/>
                    <a:pt x="0" y="51"/>
                  </a:cubicBezTo>
                  <a:cubicBezTo>
                    <a:pt x="16" y="62"/>
                    <a:pt x="16" y="62"/>
                    <a:pt x="16" y="62"/>
                  </a:cubicBezTo>
                  <a:cubicBezTo>
                    <a:pt x="42" y="24"/>
                    <a:pt x="42" y="24"/>
                    <a:pt x="42" y="24"/>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1" name="Freeform 652">
              <a:extLst>
                <a:ext uri="{FF2B5EF4-FFF2-40B4-BE49-F238E27FC236}">
                  <a16:creationId xmlns:a16="http://schemas.microsoft.com/office/drawing/2014/main" id="{DBBD9A90-2C2A-407A-AB48-3907CA39BC78}"/>
                </a:ext>
              </a:extLst>
            </p:cNvPr>
            <p:cNvSpPr>
              <a:spLocks/>
            </p:cNvSpPr>
            <p:nvPr/>
          </p:nvSpPr>
          <p:spPr bwMode="auto">
            <a:xfrm>
              <a:off x="11763375" y="4573356"/>
              <a:ext cx="36512" cy="28575"/>
            </a:xfrm>
            <a:custGeom>
              <a:avLst/>
              <a:gdLst>
                <a:gd name="T0" fmla="*/ 32455 w 18"/>
                <a:gd name="T1" fmla="*/ 26534 h 14"/>
                <a:gd name="T2" fmla="*/ 0 w 18"/>
                <a:gd name="T3" fmla="*/ 6123 h 14"/>
                <a:gd name="T4" fmla="*/ 0 w 18"/>
                <a:gd name="T5" fmla="*/ 2041 h 14"/>
                <a:gd name="T6" fmla="*/ 2028 w 18"/>
                <a:gd name="T7" fmla="*/ 0 h 14"/>
                <a:gd name="T8" fmla="*/ 4057 w 18"/>
                <a:gd name="T9" fmla="*/ 0 h 14"/>
                <a:gd name="T10" fmla="*/ 36512 w 18"/>
                <a:gd name="T11" fmla="*/ 22452 h 14"/>
                <a:gd name="T12" fmla="*/ 36512 w 18"/>
                <a:gd name="T13" fmla="*/ 24493 h 14"/>
                <a:gd name="T14" fmla="*/ 34484 w 18"/>
                <a:gd name="T15" fmla="*/ 26534 h 14"/>
                <a:gd name="T16" fmla="*/ 32455 w 18"/>
                <a:gd name="T17" fmla="*/ 2653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14">
                  <a:moveTo>
                    <a:pt x="16" y="13"/>
                  </a:moveTo>
                  <a:cubicBezTo>
                    <a:pt x="0" y="3"/>
                    <a:pt x="0" y="3"/>
                    <a:pt x="0" y="3"/>
                  </a:cubicBezTo>
                  <a:cubicBezTo>
                    <a:pt x="0" y="2"/>
                    <a:pt x="0" y="2"/>
                    <a:pt x="0" y="1"/>
                  </a:cubicBezTo>
                  <a:cubicBezTo>
                    <a:pt x="1" y="0"/>
                    <a:pt x="1" y="0"/>
                    <a:pt x="1" y="0"/>
                  </a:cubicBezTo>
                  <a:cubicBezTo>
                    <a:pt x="1" y="0"/>
                    <a:pt x="2" y="0"/>
                    <a:pt x="2" y="0"/>
                  </a:cubicBezTo>
                  <a:cubicBezTo>
                    <a:pt x="18" y="11"/>
                    <a:pt x="18" y="11"/>
                    <a:pt x="18" y="11"/>
                  </a:cubicBezTo>
                  <a:cubicBezTo>
                    <a:pt x="18" y="11"/>
                    <a:pt x="18" y="12"/>
                    <a:pt x="18" y="12"/>
                  </a:cubicBezTo>
                  <a:cubicBezTo>
                    <a:pt x="17" y="13"/>
                    <a:pt x="17" y="13"/>
                    <a:pt x="17" y="13"/>
                  </a:cubicBezTo>
                  <a:cubicBezTo>
                    <a:pt x="17" y="14"/>
                    <a:pt x="16" y="14"/>
                    <a:pt x="16" y="13"/>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2" name="Freeform 653">
              <a:extLst>
                <a:ext uri="{FF2B5EF4-FFF2-40B4-BE49-F238E27FC236}">
                  <a16:creationId xmlns:a16="http://schemas.microsoft.com/office/drawing/2014/main" id="{4F122090-E44F-46CE-90F3-56B628A46345}"/>
                </a:ext>
              </a:extLst>
            </p:cNvPr>
            <p:cNvSpPr>
              <a:spLocks/>
            </p:cNvSpPr>
            <p:nvPr/>
          </p:nvSpPr>
          <p:spPr bwMode="auto">
            <a:xfrm>
              <a:off x="11731625" y="4579706"/>
              <a:ext cx="46037" cy="63500"/>
            </a:xfrm>
            <a:custGeom>
              <a:avLst/>
              <a:gdLst>
                <a:gd name="T0" fmla="*/ 12010 w 23"/>
                <a:gd name="T1" fmla="*/ 51594 h 32"/>
                <a:gd name="T2" fmla="*/ 44035 w 23"/>
                <a:gd name="T3" fmla="*/ 3969 h 32"/>
                <a:gd name="T4" fmla="*/ 44035 w 23"/>
                <a:gd name="T5" fmla="*/ 0 h 32"/>
                <a:gd name="T6" fmla="*/ 42034 w 23"/>
                <a:gd name="T7" fmla="*/ 3969 h 32"/>
                <a:gd name="T8" fmla="*/ 2002 w 23"/>
                <a:gd name="T9" fmla="*/ 57547 h 32"/>
                <a:gd name="T10" fmla="*/ 2002 w 23"/>
                <a:gd name="T11" fmla="*/ 63500 h 32"/>
                <a:gd name="T12" fmla="*/ 2002 w 23"/>
                <a:gd name="T13" fmla="*/ 63500 h 32"/>
                <a:gd name="T14" fmla="*/ 2002 w 23"/>
                <a:gd name="T15" fmla="*/ 63500 h 32"/>
                <a:gd name="T16" fmla="*/ 2002 w 23"/>
                <a:gd name="T17" fmla="*/ 63500 h 32"/>
                <a:gd name="T18" fmla="*/ 6005 w 23"/>
                <a:gd name="T19" fmla="*/ 61516 h 32"/>
                <a:gd name="T20" fmla="*/ 10008 w 23"/>
                <a:gd name="T21" fmla="*/ 55563 h 32"/>
                <a:gd name="T22" fmla="*/ 12010 w 23"/>
                <a:gd name="T23" fmla="*/ 51594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32">
                  <a:moveTo>
                    <a:pt x="6" y="26"/>
                  </a:moveTo>
                  <a:cubicBezTo>
                    <a:pt x="22" y="2"/>
                    <a:pt x="22" y="2"/>
                    <a:pt x="22" y="2"/>
                  </a:cubicBezTo>
                  <a:cubicBezTo>
                    <a:pt x="23" y="2"/>
                    <a:pt x="23" y="1"/>
                    <a:pt x="22" y="0"/>
                  </a:cubicBezTo>
                  <a:cubicBezTo>
                    <a:pt x="22" y="0"/>
                    <a:pt x="21" y="1"/>
                    <a:pt x="21" y="2"/>
                  </a:cubicBezTo>
                  <a:cubicBezTo>
                    <a:pt x="1" y="29"/>
                    <a:pt x="1" y="29"/>
                    <a:pt x="1" y="29"/>
                  </a:cubicBezTo>
                  <a:cubicBezTo>
                    <a:pt x="1" y="30"/>
                    <a:pt x="0" y="31"/>
                    <a:pt x="1" y="32"/>
                  </a:cubicBezTo>
                  <a:cubicBezTo>
                    <a:pt x="1" y="32"/>
                    <a:pt x="1" y="32"/>
                    <a:pt x="1" y="32"/>
                  </a:cubicBezTo>
                  <a:cubicBezTo>
                    <a:pt x="1" y="32"/>
                    <a:pt x="1" y="32"/>
                    <a:pt x="1" y="32"/>
                  </a:cubicBezTo>
                  <a:cubicBezTo>
                    <a:pt x="1" y="32"/>
                    <a:pt x="1" y="32"/>
                    <a:pt x="1" y="32"/>
                  </a:cubicBezTo>
                  <a:cubicBezTo>
                    <a:pt x="2" y="32"/>
                    <a:pt x="3" y="32"/>
                    <a:pt x="3" y="31"/>
                  </a:cubicBezTo>
                  <a:cubicBezTo>
                    <a:pt x="5" y="28"/>
                    <a:pt x="5" y="28"/>
                    <a:pt x="5" y="28"/>
                  </a:cubicBezTo>
                  <a:cubicBezTo>
                    <a:pt x="6" y="27"/>
                    <a:pt x="6" y="26"/>
                    <a:pt x="6" y="26"/>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3" name="Freeform 654">
              <a:extLst>
                <a:ext uri="{FF2B5EF4-FFF2-40B4-BE49-F238E27FC236}">
                  <a16:creationId xmlns:a16="http://schemas.microsoft.com/office/drawing/2014/main" id="{8A8A95DD-DF25-4BEA-8A71-667624C753EB}"/>
                </a:ext>
              </a:extLst>
            </p:cNvPr>
            <p:cNvSpPr>
              <a:spLocks/>
            </p:cNvSpPr>
            <p:nvPr/>
          </p:nvSpPr>
          <p:spPr bwMode="auto">
            <a:xfrm>
              <a:off x="11625263" y="4790844"/>
              <a:ext cx="20637" cy="22225"/>
            </a:xfrm>
            <a:custGeom>
              <a:avLst/>
              <a:gdLst>
                <a:gd name="T0" fmla="*/ 13133 w 11"/>
                <a:gd name="T1" fmla="*/ 6061 h 11"/>
                <a:gd name="T2" fmla="*/ 3752 w 11"/>
                <a:gd name="T3" fmla="*/ 0 h 11"/>
                <a:gd name="T4" fmla="*/ 0 w 11"/>
                <a:gd name="T5" fmla="*/ 18184 h 11"/>
                <a:gd name="T6" fmla="*/ 3752 w 11"/>
                <a:gd name="T7" fmla="*/ 20205 h 11"/>
                <a:gd name="T8" fmla="*/ 7504 w 11"/>
                <a:gd name="T9" fmla="*/ 22225 h 11"/>
                <a:gd name="T10" fmla="*/ 20637 w 11"/>
                <a:gd name="T11" fmla="*/ 12123 h 11"/>
                <a:gd name="T12" fmla="*/ 13133 w 11"/>
                <a:gd name="T13" fmla="*/ 6061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7" y="3"/>
                  </a:moveTo>
                  <a:cubicBezTo>
                    <a:pt x="2" y="0"/>
                    <a:pt x="2" y="0"/>
                    <a:pt x="2" y="0"/>
                  </a:cubicBezTo>
                  <a:cubicBezTo>
                    <a:pt x="2" y="0"/>
                    <a:pt x="2" y="6"/>
                    <a:pt x="0" y="9"/>
                  </a:cubicBezTo>
                  <a:cubicBezTo>
                    <a:pt x="2" y="10"/>
                    <a:pt x="2" y="10"/>
                    <a:pt x="2" y="10"/>
                  </a:cubicBezTo>
                  <a:cubicBezTo>
                    <a:pt x="4" y="11"/>
                    <a:pt x="4" y="11"/>
                    <a:pt x="4" y="11"/>
                  </a:cubicBezTo>
                  <a:cubicBezTo>
                    <a:pt x="5" y="9"/>
                    <a:pt x="11" y="6"/>
                    <a:pt x="11" y="6"/>
                  </a:cubicBezTo>
                  <a:lnTo>
                    <a:pt x="7" y="3"/>
                  </a:ln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4" name="Freeform 655">
              <a:extLst>
                <a:ext uri="{FF2B5EF4-FFF2-40B4-BE49-F238E27FC236}">
                  <a16:creationId xmlns:a16="http://schemas.microsoft.com/office/drawing/2014/main" id="{15D64A5C-D043-4239-90C1-4945D014ACB0}"/>
                </a:ext>
              </a:extLst>
            </p:cNvPr>
            <p:cNvSpPr>
              <a:spLocks/>
            </p:cNvSpPr>
            <p:nvPr/>
          </p:nvSpPr>
          <p:spPr bwMode="auto">
            <a:xfrm>
              <a:off x="11618913" y="4808306"/>
              <a:ext cx="11112" cy="14288"/>
            </a:xfrm>
            <a:custGeom>
              <a:avLst/>
              <a:gdLst>
                <a:gd name="T0" fmla="*/ 9525 w 7"/>
                <a:gd name="T1" fmla="*/ 3175 h 9"/>
                <a:gd name="T2" fmla="*/ 6350 w 7"/>
                <a:gd name="T3" fmla="*/ 0 h 9"/>
                <a:gd name="T4" fmla="*/ 0 w 7"/>
                <a:gd name="T5" fmla="*/ 12700 h 9"/>
                <a:gd name="T6" fmla="*/ 1587 w 7"/>
                <a:gd name="T7" fmla="*/ 14288 h 9"/>
                <a:gd name="T8" fmla="*/ 1587 w 7"/>
                <a:gd name="T9" fmla="*/ 14288 h 9"/>
                <a:gd name="T10" fmla="*/ 11112 w 7"/>
                <a:gd name="T11" fmla="*/ 4763 h 9"/>
                <a:gd name="T12" fmla="*/ 9525 w 7"/>
                <a:gd name="T13" fmla="*/ 317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9">
                  <a:moveTo>
                    <a:pt x="6" y="2"/>
                  </a:moveTo>
                  <a:lnTo>
                    <a:pt x="4" y="0"/>
                  </a:lnTo>
                  <a:lnTo>
                    <a:pt x="0" y="8"/>
                  </a:lnTo>
                  <a:lnTo>
                    <a:pt x="1" y="9"/>
                  </a:lnTo>
                  <a:lnTo>
                    <a:pt x="7" y="3"/>
                  </a:lnTo>
                  <a:lnTo>
                    <a:pt x="6" y="2"/>
                  </a:lnTo>
                  <a:close/>
                </a:path>
              </a:pathLst>
            </a:custGeom>
            <a:solidFill>
              <a:srgbClr val="1D21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5" name="Freeform 656">
              <a:extLst>
                <a:ext uri="{FF2B5EF4-FFF2-40B4-BE49-F238E27FC236}">
                  <a16:creationId xmlns:a16="http://schemas.microsoft.com/office/drawing/2014/main" id="{13C2EDCB-B4E8-4DA7-B99D-DA2B727D8C0D}"/>
                </a:ext>
              </a:extLst>
            </p:cNvPr>
            <p:cNvSpPr>
              <a:spLocks/>
            </p:cNvSpPr>
            <p:nvPr/>
          </p:nvSpPr>
          <p:spPr bwMode="auto">
            <a:xfrm>
              <a:off x="11731625" y="4628919"/>
              <a:ext cx="14287" cy="15875"/>
            </a:xfrm>
            <a:custGeom>
              <a:avLst/>
              <a:gdLst>
                <a:gd name="T0" fmla="*/ 4082 w 7"/>
                <a:gd name="T1" fmla="*/ 15875 h 8"/>
                <a:gd name="T2" fmla="*/ 2041 w 7"/>
                <a:gd name="T3" fmla="*/ 13891 h 8"/>
                <a:gd name="T4" fmla="*/ 2041 w 7"/>
                <a:gd name="T5" fmla="*/ 9922 h 8"/>
                <a:gd name="T6" fmla="*/ 8164 w 7"/>
                <a:gd name="T7" fmla="*/ 1984 h 8"/>
                <a:gd name="T8" fmla="*/ 10205 w 7"/>
                <a:gd name="T9" fmla="*/ 0 h 8"/>
                <a:gd name="T10" fmla="*/ 14287 w 7"/>
                <a:gd name="T11" fmla="*/ 1984 h 8"/>
                <a:gd name="T12" fmla="*/ 14287 w 7"/>
                <a:gd name="T13" fmla="*/ 5953 h 8"/>
                <a:gd name="T14" fmla="*/ 8164 w 7"/>
                <a:gd name="T15" fmla="*/ 13891 h 8"/>
                <a:gd name="T16" fmla="*/ 4082 w 7"/>
                <a:gd name="T17" fmla="*/ 15875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8">
                  <a:moveTo>
                    <a:pt x="2" y="8"/>
                  </a:moveTo>
                  <a:cubicBezTo>
                    <a:pt x="1" y="7"/>
                    <a:pt x="1" y="7"/>
                    <a:pt x="1" y="7"/>
                  </a:cubicBezTo>
                  <a:cubicBezTo>
                    <a:pt x="1" y="6"/>
                    <a:pt x="0" y="6"/>
                    <a:pt x="1" y="5"/>
                  </a:cubicBezTo>
                  <a:cubicBezTo>
                    <a:pt x="4" y="1"/>
                    <a:pt x="4" y="1"/>
                    <a:pt x="4" y="1"/>
                  </a:cubicBezTo>
                  <a:cubicBezTo>
                    <a:pt x="4" y="0"/>
                    <a:pt x="5" y="0"/>
                    <a:pt x="5" y="0"/>
                  </a:cubicBezTo>
                  <a:cubicBezTo>
                    <a:pt x="7" y="1"/>
                    <a:pt x="7" y="1"/>
                    <a:pt x="7" y="1"/>
                  </a:cubicBezTo>
                  <a:cubicBezTo>
                    <a:pt x="7" y="2"/>
                    <a:pt x="7" y="2"/>
                    <a:pt x="7" y="3"/>
                  </a:cubicBezTo>
                  <a:cubicBezTo>
                    <a:pt x="4" y="7"/>
                    <a:pt x="4" y="7"/>
                    <a:pt x="4" y="7"/>
                  </a:cubicBezTo>
                  <a:cubicBezTo>
                    <a:pt x="3" y="8"/>
                    <a:pt x="3" y="8"/>
                    <a:pt x="2" y="8"/>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 name="Freeform 657">
              <a:extLst>
                <a:ext uri="{FF2B5EF4-FFF2-40B4-BE49-F238E27FC236}">
                  <a16:creationId xmlns:a16="http://schemas.microsoft.com/office/drawing/2014/main" id="{75758D26-88CA-4A83-99F5-C7BDF30DEDB3}"/>
                </a:ext>
              </a:extLst>
            </p:cNvPr>
            <p:cNvSpPr>
              <a:spLocks/>
            </p:cNvSpPr>
            <p:nvPr/>
          </p:nvSpPr>
          <p:spPr bwMode="auto">
            <a:xfrm>
              <a:off x="9429750" y="4730519"/>
              <a:ext cx="42862" cy="39688"/>
            </a:xfrm>
            <a:custGeom>
              <a:avLst/>
              <a:gdLst>
                <a:gd name="T0" fmla="*/ 32657 w 21"/>
                <a:gd name="T1" fmla="*/ 3969 h 20"/>
                <a:gd name="T2" fmla="*/ 40821 w 21"/>
                <a:gd name="T3" fmla="*/ 11906 h 20"/>
                <a:gd name="T4" fmla="*/ 38780 w 21"/>
                <a:gd name="T5" fmla="*/ 23813 h 20"/>
                <a:gd name="T6" fmla="*/ 20410 w 21"/>
                <a:gd name="T7" fmla="*/ 35719 h 20"/>
                <a:gd name="T8" fmla="*/ 10205 w 21"/>
                <a:gd name="T9" fmla="*/ 35719 h 20"/>
                <a:gd name="T10" fmla="*/ 2041 w 21"/>
                <a:gd name="T11" fmla="*/ 25797 h 20"/>
                <a:gd name="T12" fmla="*/ 4082 w 21"/>
                <a:gd name="T13" fmla="*/ 15875 h 20"/>
                <a:gd name="T14" fmla="*/ 22452 w 21"/>
                <a:gd name="T15" fmla="*/ 1984 h 20"/>
                <a:gd name="T16" fmla="*/ 32657 w 21"/>
                <a:gd name="T17" fmla="*/ 3969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20">
                  <a:moveTo>
                    <a:pt x="16" y="2"/>
                  </a:moveTo>
                  <a:cubicBezTo>
                    <a:pt x="20" y="6"/>
                    <a:pt x="20" y="6"/>
                    <a:pt x="20" y="6"/>
                  </a:cubicBezTo>
                  <a:cubicBezTo>
                    <a:pt x="21" y="8"/>
                    <a:pt x="21" y="10"/>
                    <a:pt x="19" y="12"/>
                  </a:cubicBezTo>
                  <a:cubicBezTo>
                    <a:pt x="10" y="18"/>
                    <a:pt x="10" y="18"/>
                    <a:pt x="10" y="18"/>
                  </a:cubicBezTo>
                  <a:cubicBezTo>
                    <a:pt x="9" y="20"/>
                    <a:pt x="6" y="20"/>
                    <a:pt x="5" y="18"/>
                  </a:cubicBezTo>
                  <a:cubicBezTo>
                    <a:pt x="1" y="13"/>
                    <a:pt x="1" y="13"/>
                    <a:pt x="1" y="13"/>
                  </a:cubicBezTo>
                  <a:cubicBezTo>
                    <a:pt x="0" y="12"/>
                    <a:pt x="0" y="9"/>
                    <a:pt x="2" y="8"/>
                  </a:cubicBezTo>
                  <a:cubicBezTo>
                    <a:pt x="11" y="1"/>
                    <a:pt x="11" y="1"/>
                    <a:pt x="11" y="1"/>
                  </a:cubicBezTo>
                  <a:cubicBezTo>
                    <a:pt x="12" y="0"/>
                    <a:pt x="15" y="0"/>
                    <a:pt x="16" y="2"/>
                  </a:cubicBezTo>
                  <a:close/>
                </a:path>
              </a:pathLst>
            </a:custGeom>
            <a:solidFill>
              <a:srgbClr val="5A668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 name="Freeform 658">
              <a:extLst>
                <a:ext uri="{FF2B5EF4-FFF2-40B4-BE49-F238E27FC236}">
                  <a16:creationId xmlns:a16="http://schemas.microsoft.com/office/drawing/2014/main" id="{1E9CA2C9-EF16-4BEB-A23D-E94C64970F1D}"/>
                </a:ext>
              </a:extLst>
            </p:cNvPr>
            <p:cNvSpPr>
              <a:spLocks/>
            </p:cNvSpPr>
            <p:nvPr/>
          </p:nvSpPr>
          <p:spPr bwMode="auto">
            <a:xfrm>
              <a:off x="9266238" y="4736869"/>
              <a:ext cx="195262" cy="161925"/>
            </a:xfrm>
            <a:custGeom>
              <a:avLst/>
              <a:gdLst>
                <a:gd name="T0" fmla="*/ 183307 w 98"/>
                <a:gd name="T1" fmla="*/ 5997 h 81"/>
                <a:gd name="T2" fmla="*/ 191277 w 98"/>
                <a:gd name="T3" fmla="*/ 15993 h 81"/>
                <a:gd name="T4" fmla="*/ 189285 w 98"/>
                <a:gd name="T5" fmla="*/ 31985 h 81"/>
                <a:gd name="T6" fmla="*/ 25902 w 98"/>
                <a:gd name="T7" fmla="*/ 159926 h 81"/>
                <a:gd name="T8" fmla="*/ 11955 w 98"/>
                <a:gd name="T9" fmla="*/ 157927 h 81"/>
                <a:gd name="T10" fmla="*/ 1992 w 98"/>
                <a:gd name="T11" fmla="*/ 145932 h 81"/>
                <a:gd name="T12" fmla="*/ 3985 w 98"/>
                <a:gd name="T13" fmla="*/ 131939 h 81"/>
                <a:gd name="T14" fmla="*/ 169360 w 98"/>
                <a:gd name="T15" fmla="*/ 3998 h 81"/>
                <a:gd name="T16" fmla="*/ 183307 w 98"/>
                <a:gd name="T17" fmla="*/ 5997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1">
                  <a:moveTo>
                    <a:pt x="92" y="3"/>
                  </a:moveTo>
                  <a:cubicBezTo>
                    <a:pt x="96" y="8"/>
                    <a:pt x="96" y="8"/>
                    <a:pt x="96" y="8"/>
                  </a:cubicBezTo>
                  <a:cubicBezTo>
                    <a:pt x="98" y="11"/>
                    <a:pt x="97" y="14"/>
                    <a:pt x="95" y="16"/>
                  </a:cubicBezTo>
                  <a:cubicBezTo>
                    <a:pt x="13" y="80"/>
                    <a:pt x="13" y="80"/>
                    <a:pt x="13" y="80"/>
                  </a:cubicBezTo>
                  <a:cubicBezTo>
                    <a:pt x="11" y="81"/>
                    <a:pt x="7" y="81"/>
                    <a:pt x="6" y="79"/>
                  </a:cubicBezTo>
                  <a:cubicBezTo>
                    <a:pt x="1" y="73"/>
                    <a:pt x="1" y="73"/>
                    <a:pt x="1" y="73"/>
                  </a:cubicBezTo>
                  <a:cubicBezTo>
                    <a:pt x="0" y="71"/>
                    <a:pt x="0" y="68"/>
                    <a:pt x="2" y="66"/>
                  </a:cubicBezTo>
                  <a:cubicBezTo>
                    <a:pt x="85" y="2"/>
                    <a:pt x="85" y="2"/>
                    <a:pt x="85" y="2"/>
                  </a:cubicBezTo>
                  <a:cubicBezTo>
                    <a:pt x="87" y="0"/>
                    <a:pt x="90" y="1"/>
                    <a:pt x="92" y="3"/>
                  </a:cubicBez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8" name="Freeform 659">
              <a:extLst>
                <a:ext uri="{FF2B5EF4-FFF2-40B4-BE49-F238E27FC236}">
                  <a16:creationId xmlns:a16="http://schemas.microsoft.com/office/drawing/2014/main" id="{20291641-8D6D-4C57-89C5-D8725B4ACC16}"/>
                </a:ext>
              </a:extLst>
            </p:cNvPr>
            <p:cNvSpPr>
              <a:spLocks/>
            </p:cNvSpPr>
            <p:nvPr/>
          </p:nvSpPr>
          <p:spPr bwMode="auto">
            <a:xfrm>
              <a:off x="9326563" y="4819419"/>
              <a:ext cx="28575" cy="34925"/>
            </a:xfrm>
            <a:custGeom>
              <a:avLst/>
              <a:gdLst>
                <a:gd name="T0" fmla="*/ 6123 w 14"/>
                <a:gd name="T1" fmla="*/ 1940 h 18"/>
                <a:gd name="T2" fmla="*/ 28575 w 14"/>
                <a:gd name="T3" fmla="*/ 29104 h 18"/>
                <a:gd name="T4" fmla="*/ 28575 w 14"/>
                <a:gd name="T5" fmla="*/ 32985 h 18"/>
                <a:gd name="T6" fmla="*/ 26534 w 14"/>
                <a:gd name="T7" fmla="*/ 34925 h 18"/>
                <a:gd name="T8" fmla="*/ 24493 w 14"/>
                <a:gd name="T9" fmla="*/ 32985 h 18"/>
                <a:gd name="T10" fmla="*/ 0 w 14"/>
                <a:gd name="T11" fmla="*/ 5821 h 18"/>
                <a:gd name="T12" fmla="*/ 0 w 14"/>
                <a:gd name="T13" fmla="*/ 1940 h 18"/>
                <a:gd name="T14" fmla="*/ 2041 w 14"/>
                <a:gd name="T15" fmla="*/ 0 h 18"/>
                <a:gd name="T16" fmla="*/ 6123 w 14"/>
                <a:gd name="T17" fmla="*/ 19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8">
                  <a:moveTo>
                    <a:pt x="3" y="1"/>
                  </a:moveTo>
                  <a:cubicBezTo>
                    <a:pt x="14" y="15"/>
                    <a:pt x="14" y="15"/>
                    <a:pt x="14" y="15"/>
                  </a:cubicBezTo>
                  <a:cubicBezTo>
                    <a:pt x="14" y="16"/>
                    <a:pt x="14" y="16"/>
                    <a:pt x="14" y="17"/>
                  </a:cubicBezTo>
                  <a:cubicBezTo>
                    <a:pt x="13" y="18"/>
                    <a:pt x="13" y="18"/>
                    <a:pt x="13" y="18"/>
                  </a:cubicBezTo>
                  <a:cubicBezTo>
                    <a:pt x="12" y="18"/>
                    <a:pt x="12" y="18"/>
                    <a:pt x="12" y="17"/>
                  </a:cubicBezTo>
                  <a:cubicBezTo>
                    <a:pt x="0" y="3"/>
                    <a:pt x="0" y="3"/>
                    <a:pt x="0" y="3"/>
                  </a:cubicBezTo>
                  <a:cubicBezTo>
                    <a:pt x="0" y="2"/>
                    <a:pt x="0" y="1"/>
                    <a:pt x="0" y="1"/>
                  </a:cubicBezTo>
                  <a:cubicBezTo>
                    <a:pt x="1" y="0"/>
                    <a:pt x="1" y="0"/>
                    <a:pt x="1" y="0"/>
                  </a:cubicBezTo>
                  <a:cubicBezTo>
                    <a:pt x="2" y="0"/>
                    <a:pt x="2"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9" name="Freeform 660">
              <a:extLst>
                <a:ext uri="{FF2B5EF4-FFF2-40B4-BE49-F238E27FC236}">
                  <a16:creationId xmlns:a16="http://schemas.microsoft.com/office/drawing/2014/main" id="{3266391F-D147-4323-A068-97D984D20F88}"/>
                </a:ext>
              </a:extLst>
            </p:cNvPr>
            <p:cNvSpPr>
              <a:spLocks/>
            </p:cNvSpPr>
            <p:nvPr/>
          </p:nvSpPr>
          <p:spPr bwMode="auto">
            <a:xfrm>
              <a:off x="9229725" y="4822594"/>
              <a:ext cx="120650" cy="106363"/>
            </a:xfrm>
            <a:custGeom>
              <a:avLst/>
              <a:gdLst>
                <a:gd name="T0" fmla="*/ 23734 w 61"/>
                <a:gd name="T1" fmla="*/ 58199 h 53"/>
                <a:gd name="T2" fmla="*/ 5934 w 61"/>
                <a:gd name="T3" fmla="*/ 96329 h 53"/>
                <a:gd name="T4" fmla="*/ 47469 w 61"/>
                <a:gd name="T5" fmla="*/ 88301 h 53"/>
                <a:gd name="T6" fmla="*/ 120650 w 61"/>
                <a:gd name="T7" fmla="*/ 32110 h 53"/>
                <a:gd name="T8" fmla="*/ 96916 w 61"/>
                <a:gd name="T9" fmla="*/ 0 h 53"/>
                <a:gd name="T10" fmla="*/ 23734 w 61"/>
                <a:gd name="T11" fmla="*/ 58199 h 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53">
                  <a:moveTo>
                    <a:pt x="12" y="29"/>
                  </a:moveTo>
                  <a:cubicBezTo>
                    <a:pt x="1" y="37"/>
                    <a:pt x="0" y="44"/>
                    <a:pt x="3" y="48"/>
                  </a:cubicBezTo>
                  <a:cubicBezTo>
                    <a:pt x="6" y="52"/>
                    <a:pt x="13" y="53"/>
                    <a:pt x="24" y="44"/>
                  </a:cubicBezTo>
                  <a:cubicBezTo>
                    <a:pt x="61" y="16"/>
                    <a:pt x="61" y="16"/>
                    <a:pt x="61" y="16"/>
                  </a:cubicBezTo>
                  <a:cubicBezTo>
                    <a:pt x="49" y="0"/>
                    <a:pt x="49" y="0"/>
                    <a:pt x="49" y="0"/>
                  </a:cubicBezTo>
                  <a:cubicBezTo>
                    <a:pt x="12" y="29"/>
                    <a:pt x="12" y="29"/>
                    <a:pt x="12" y="29"/>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0" name="Freeform 661">
              <a:extLst>
                <a:ext uri="{FF2B5EF4-FFF2-40B4-BE49-F238E27FC236}">
                  <a16:creationId xmlns:a16="http://schemas.microsoft.com/office/drawing/2014/main" id="{016FF815-B77B-45CE-9C24-36244E277710}"/>
                </a:ext>
              </a:extLst>
            </p:cNvPr>
            <p:cNvSpPr>
              <a:spLocks/>
            </p:cNvSpPr>
            <p:nvPr/>
          </p:nvSpPr>
          <p:spPr bwMode="auto">
            <a:xfrm>
              <a:off x="9250363" y="4876569"/>
              <a:ext cx="30162" cy="36513"/>
            </a:xfrm>
            <a:custGeom>
              <a:avLst/>
              <a:gdLst>
                <a:gd name="T0" fmla="*/ 6032 w 15"/>
                <a:gd name="T1" fmla="*/ 2029 h 18"/>
                <a:gd name="T2" fmla="*/ 30162 w 15"/>
                <a:gd name="T3" fmla="*/ 32456 h 18"/>
                <a:gd name="T4" fmla="*/ 28151 w 15"/>
                <a:gd name="T5" fmla="*/ 34485 h 18"/>
                <a:gd name="T6" fmla="*/ 26140 w 15"/>
                <a:gd name="T7" fmla="*/ 36513 h 18"/>
                <a:gd name="T8" fmla="*/ 24130 w 15"/>
                <a:gd name="T9" fmla="*/ 36513 h 18"/>
                <a:gd name="T10" fmla="*/ 2011 w 15"/>
                <a:gd name="T11" fmla="*/ 6086 h 18"/>
                <a:gd name="T12" fmla="*/ 2011 w 15"/>
                <a:gd name="T13" fmla="*/ 2029 h 18"/>
                <a:gd name="T14" fmla="*/ 4022 w 15"/>
                <a:gd name="T15" fmla="*/ 2029 h 18"/>
                <a:gd name="T16" fmla="*/ 6032 w 15"/>
                <a:gd name="T17" fmla="*/ 2029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8">
                  <a:moveTo>
                    <a:pt x="3" y="1"/>
                  </a:moveTo>
                  <a:cubicBezTo>
                    <a:pt x="15" y="16"/>
                    <a:pt x="15" y="16"/>
                    <a:pt x="15" y="16"/>
                  </a:cubicBezTo>
                  <a:cubicBezTo>
                    <a:pt x="15" y="16"/>
                    <a:pt x="15" y="17"/>
                    <a:pt x="14" y="17"/>
                  </a:cubicBezTo>
                  <a:cubicBezTo>
                    <a:pt x="13" y="18"/>
                    <a:pt x="13" y="18"/>
                    <a:pt x="13" y="18"/>
                  </a:cubicBezTo>
                  <a:cubicBezTo>
                    <a:pt x="13" y="18"/>
                    <a:pt x="12" y="18"/>
                    <a:pt x="12" y="18"/>
                  </a:cubicBezTo>
                  <a:cubicBezTo>
                    <a:pt x="1" y="3"/>
                    <a:pt x="1" y="3"/>
                    <a:pt x="1" y="3"/>
                  </a:cubicBezTo>
                  <a:cubicBezTo>
                    <a:pt x="0" y="2"/>
                    <a:pt x="0" y="2"/>
                    <a:pt x="1" y="1"/>
                  </a:cubicBezTo>
                  <a:cubicBezTo>
                    <a:pt x="2" y="1"/>
                    <a:pt x="2" y="1"/>
                    <a:pt x="2" y="1"/>
                  </a:cubicBezTo>
                  <a:cubicBezTo>
                    <a:pt x="2" y="0"/>
                    <a:pt x="3" y="0"/>
                    <a:pt x="3"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1" name="Freeform 662">
              <a:extLst>
                <a:ext uri="{FF2B5EF4-FFF2-40B4-BE49-F238E27FC236}">
                  <a16:creationId xmlns:a16="http://schemas.microsoft.com/office/drawing/2014/main" id="{C5FCC90A-C2AA-4E22-8ACD-A9E29447DD42}"/>
                </a:ext>
              </a:extLst>
            </p:cNvPr>
            <p:cNvSpPr>
              <a:spLocks/>
            </p:cNvSpPr>
            <p:nvPr/>
          </p:nvSpPr>
          <p:spPr bwMode="auto">
            <a:xfrm>
              <a:off x="9269413" y="4854344"/>
              <a:ext cx="58737" cy="50800"/>
            </a:xfrm>
            <a:custGeom>
              <a:avLst/>
              <a:gdLst>
                <a:gd name="T0" fmla="*/ 45032 w 30"/>
                <a:gd name="T1" fmla="*/ 10160 h 25"/>
                <a:gd name="T2" fmla="*/ 1958 w 30"/>
                <a:gd name="T3" fmla="*/ 44704 h 25"/>
                <a:gd name="T4" fmla="*/ 0 w 30"/>
                <a:gd name="T5" fmla="*/ 48768 h 25"/>
                <a:gd name="T6" fmla="*/ 3916 w 30"/>
                <a:gd name="T7" fmla="*/ 48768 h 25"/>
                <a:gd name="T8" fmla="*/ 56779 w 30"/>
                <a:gd name="T9" fmla="*/ 6096 h 25"/>
                <a:gd name="T10" fmla="*/ 58737 w 30"/>
                <a:gd name="T11" fmla="*/ 2032 h 25"/>
                <a:gd name="T12" fmla="*/ 58737 w 30"/>
                <a:gd name="T13" fmla="*/ 2032 h 25"/>
                <a:gd name="T14" fmla="*/ 58737 w 30"/>
                <a:gd name="T15" fmla="*/ 2032 h 25"/>
                <a:gd name="T16" fmla="*/ 56779 w 30"/>
                <a:gd name="T17" fmla="*/ 0 h 25"/>
                <a:gd name="T18" fmla="*/ 52863 w 30"/>
                <a:gd name="T19" fmla="*/ 2032 h 25"/>
                <a:gd name="T20" fmla="*/ 48948 w 30"/>
                <a:gd name="T21" fmla="*/ 6096 h 25"/>
                <a:gd name="T22" fmla="*/ 45032 w 30"/>
                <a:gd name="T23" fmla="*/ 10160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25">
                  <a:moveTo>
                    <a:pt x="23" y="5"/>
                  </a:moveTo>
                  <a:cubicBezTo>
                    <a:pt x="1" y="22"/>
                    <a:pt x="1" y="22"/>
                    <a:pt x="1" y="22"/>
                  </a:cubicBezTo>
                  <a:cubicBezTo>
                    <a:pt x="0" y="23"/>
                    <a:pt x="0" y="24"/>
                    <a:pt x="0" y="24"/>
                  </a:cubicBezTo>
                  <a:cubicBezTo>
                    <a:pt x="0" y="25"/>
                    <a:pt x="1" y="24"/>
                    <a:pt x="2" y="24"/>
                  </a:cubicBezTo>
                  <a:cubicBezTo>
                    <a:pt x="29" y="3"/>
                    <a:pt x="29" y="3"/>
                    <a:pt x="29" y="3"/>
                  </a:cubicBezTo>
                  <a:cubicBezTo>
                    <a:pt x="30" y="2"/>
                    <a:pt x="30" y="1"/>
                    <a:pt x="30" y="1"/>
                  </a:cubicBezTo>
                  <a:cubicBezTo>
                    <a:pt x="30" y="1"/>
                    <a:pt x="30" y="1"/>
                    <a:pt x="30" y="1"/>
                  </a:cubicBezTo>
                  <a:cubicBezTo>
                    <a:pt x="30" y="1"/>
                    <a:pt x="30" y="1"/>
                    <a:pt x="30" y="1"/>
                  </a:cubicBezTo>
                  <a:cubicBezTo>
                    <a:pt x="29" y="0"/>
                    <a:pt x="29" y="0"/>
                    <a:pt x="29" y="0"/>
                  </a:cubicBezTo>
                  <a:cubicBezTo>
                    <a:pt x="29" y="0"/>
                    <a:pt x="28" y="0"/>
                    <a:pt x="27" y="1"/>
                  </a:cubicBezTo>
                  <a:cubicBezTo>
                    <a:pt x="25" y="3"/>
                    <a:pt x="25" y="3"/>
                    <a:pt x="25" y="3"/>
                  </a:cubicBezTo>
                  <a:cubicBezTo>
                    <a:pt x="24" y="4"/>
                    <a:pt x="23" y="5"/>
                    <a:pt x="23" y="5"/>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2" name="Freeform 663">
              <a:extLst>
                <a:ext uri="{FF2B5EF4-FFF2-40B4-BE49-F238E27FC236}">
                  <a16:creationId xmlns:a16="http://schemas.microsoft.com/office/drawing/2014/main" id="{8600B217-BBE6-43B3-8068-69CD28F3669A}"/>
                </a:ext>
              </a:extLst>
            </p:cNvPr>
            <p:cNvSpPr>
              <a:spLocks/>
            </p:cNvSpPr>
            <p:nvPr/>
          </p:nvSpPr>
          <p:spPr bwMode="auto">
            <a:xfrm>
              <a:off x="9459913" y="4725756"/>
              <a:ext cx="22225" cy="20638"/>
            </a:xfrm>
            <a:custGeom>
              <a:avLst/>
              <a:gdLst>
                <a:gd name="T0" fmla="*/ 6061 w 11"/>
                <a:gd name="T1" fmla="*/ 13133 h 11"/>
                <a:gd name="T2" fmla="*/ 12123 w 11"/>
                <a:gd name="T3" fmla="*/ 20638 h 11"/>
                <a:gd name="T4" fmla="*/ 22225 w 11"/>
                <a:gd name="T5" fmla="*/ 5629 h 11"/>
                <a:gd name="T6" fmla="*/ 20205 w 11"/>
                <a:gd name="T7" fmla="*/ 3752 h 11"/>
                <a:gd name="T8" fmla="*/ 18184 w 11"/>
                <a:gd name="T9" fmla="*/ 0 h 11"/>
                <a:gd name="T10" fmla="*/ 0 w 11"/>
                <a:gd name="T11" fmla="*/ 5629 h 11"/>
                <a:gd name="T12" fmla="*/ 6061 w 11"/>
                <a:gd name="T13" fmla="*/ 13133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1">
                  <a:moveTo>
                    <a:pt x="3" y="7"/>
                  </a:moveTo>
                  <a:cubicBezTo>
                    <a:pt x="6" y="11"/>
                    <a:pt x="6" y="11"/>
                    <a:pt x="6" y="11"/>
                  </a:cubicBezTo>
                  <a:cubicBezTo>
                    <a:pt x="6" y="11"/>
                    <a:pt x="9" y="5"/>
                    <a:pt x="11" y="3"/>
                  </a:cubicBezTo>
                  <a:cubicBezTo>
                    <a:pt x="10" y="2"/>
                    <a:pt x="10" y="2"/>
                    <a:pt x="10" y="2"/>
                  </a:cubicBezTo>
                  <a:cubicBezTo>
                    <a:pt x="9" y="0"/>
                    <a:pt x="9" y="0"/>
                    <a:pt x="9" y="0"/>
                  </a:cubicBezTo>
                  <a:cubicBezTo>
                    <a:pt x="6" y="2"/>
                    <a:pt x="0" y="3"/>
                    <a:pt x="0" y="3"/>
                  </a:cubicBezTo>
                  <a:lnTo>
                    <a:pt x="3" y="7"/>
                  </a:lnTo>
                  <a:close/>
                </a:path>
              </a:pathLst>
            </a:custGeom>
            <a:solidFill>
              <a:srgbClr val="434D6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3" name="Freeform 664">
              <a:extLst>
                <a:ext uri="{FF2B5EF4-FFF2-40B4-BE49-F238E27FC236}">
                  <a16:creationId xmlns:a16="http://schemas.microsoft.com/office/drawing/2014/main" id="{159B918F-74BC-4F94-BB20-2009AEDBE7D1}"/>
                </a:ext>
              </a:extLst>
            </p:cNvPr>
            <p:cNvSpPr>
              <a:spLocks/>
            </p:cNvSpPr>
            <p:nvPr/>
          </p:nvSpPr>
          <p:spPr bwMode="auto">
            <a:xfrm>
              <a:off x="9477375" y="4717819"/>
              <a:ext cx="14287" cy="12700"/>
            </a:xfrm>
            <a:custGeom>
              <a:avLst/>
              <a:gdLst>
                <a:gd name="T0" fmla="*/ 3175 w 9"/>
                <a:gd name="T1" fmla="*/ 11113 h 8"/>
                <a:gd name="T2" fmla="*/ 4762 w 9"/>
                <a:gd name="T3" fmla="*/ 12700 h 8"/>
                <a:gd name="T4" fmla="*/ 14287 w 9"/>
                <a:gd name="T5" fmla="*/ 3175 h 8"/>
                <a:gd name="T6" fmla="*/ 14287 w 9"/>
                <a:gd name="T7" fmla="*/ 1588 h 8"/>
                <a:gd name="T8" fmla="*/ 12700 w 9"/>
                <a:gd name="T9" fmla="*/ 0 h 8"/>
                <a:gd name="T10" fmla="*/ 0 w 9"/>
                <a:gd name="T11" fmla="*/ 7938 h 8"/>
                <a:gd name="T12" fmla="*/ 3175 w 9"/>
                <a:gd name="T13" fmla="*/ 1111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8">
                  <a:moveTo>
                    <a:pt x="2" y="7"/>
                  </a:moveTo>
                  <a:lnTo>
                    <a:pt x="3" y="8"/>
                  </a:lnTo>
                  <a:lnTo>
                    <a:pt x="9" y="2"/>
                  </a:lnTo>
                  <a:lnTo>
                    <a:pt x="9" y="1"/>
                  </a:lnTo>
                  <a:lnTo>
                    <a:pt x="8" y="0"/>
                  </a:lnTo>
                  <a:lnTo>
                    <a:pt x="0" y="5"/>
                  </a:lnTo>
                  <a:lnTo>
                    <a:pt x="2" y="7"/>
                  </a:lnTo>
                  <a:close/>
                </a:path>
              </a:pathLst>
            </a:custGeom>
            <a:solidFill>
              <a:srgbClr val="1D21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4" name="Freeform 665">
              <a:extLst>
                <a:ext uri="{FF2B5EF4-FFF2-40B4-BE49-F238E27FC236}">
                  <a16:creationId xmlns:a16="http://schemas.microsoft.com/office/drawing/2014/main" id="{55AF4C55-6006-4120-964F-51EF8166A8CC}"/>
                </a:ext>
              </a:extLst>
            </p:cNvPr>
            <p:cNvSpPr>
              <a:spLocks/>
            </p:cNvSpPr>
            <p:nvPr/>
          </p:nvSpPr>
          <p:spPr bwMode="auto">
            <a:xfrm>
              <a:off x="9313863" y="4852756"/>
              <a:ext cx="14287" cy="14288"/>
            </a:xfrm>
            <a:custGeom>
              <a:avLst/>
              <a:gdLst>
                <a:gd name="T0" fmla="*/ 12246 w 7"/>
                <a:gd name="T1" fmla="*/ 2041 h 7"/>
                <a:gd name="T2" fmla="*/ 14287 w 7"/>
                <a:gd name="T3" fmla="*/ 4082 h 7"/>
                <a:gd name="T4" fmla="*/ 14287 w 7"/>
                <a:gd name="T5" fmla="*/ 6123 h 7"/>
                <a:gd name="T6" fmla="*/ 4082 w 7"/>
                <a:gd name="T7" fmla="*/ 14288 h 7"/>
                <a:gd name="T8" fmla="*/ 2041 w 7"/>
                <a:gd name="T9" fmla="*/ 12247 h 7"/>
                <a:gd name="T10" fmla="*/ 0 w 7"/>
                <a:gd name="T11" fmla="*/ 10206 h 7"/>
                <a:gd name="T12" fmla="*/ 0 w 7"/>
                <a:gd name="T13" fmla="*/ 8165 h 7"/>
                <a:gd name="T14" fmla="*/ 8164 w 7"/>
                <a:gd name="T15" fmla="*/ 2041 h 7"/>
                <a:gd name="T16" fmla="*/ 12246 w 7"/>
                <a:gd name="T17" fmla="*/ 204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6" y="1"/>
                  </a:moveTo>
                  <a:cubicBezTo>
                    <a:pt x="7" y="2"/>
                    <a:pt x="7" y="2"/>
                    <a:pt x="7" y="2"/>
                  </a:cubicBezTo>
                  <a:cubicBezTo>
                    <a:pt x="7" y="2"/>
                    <a:pt x="7" y="3"/>
                    <a:pt x="7" y="3"/>
                  </a:cubicBezTo>
                  <a:cubicBezTo>
                    <a:pt x="2" y="7"/>
                    <a:pt x="2" y="7"/>
                    <a:pt x="2" y="7"/>
                  </a:cubicBezTo>
                  <a:cubicBezTo>
                    <a:pt x="2" y="7"/>
                    <a:pt x="1" y="7"/>
                    <a:pt x="1" y="6"/>
                  </a:cubicBezTo>
                  <a:cubicBezTo>
                    <a:pt x="0" y="5"/>
                    <a:pt x="0" y="5"/>
                    <a:pt x="0" y="5"/>
                  </a:cubicBezTo>
                  <a:cubicBezTo>
                    <a:pt x="0" y="5"/>
                    <a:pt x="0" y="4"/>
                    <a:pt x="0" y="4"/>
                  </a:cubicBezTo>
                  <a:cubicBezTo>
                    <a:pt x="4" y="1"/>
                    <a:pt x="4" y="1"/>
                    <a:pt x="4" y="1"/>
                  </a:cubicBezTo>
                  <a:cubicBezTo>
                    <a:pt x="5" y="0"/>
                    <a:pt x="6" y="0"/>
                    <a:pt x="6" y="1"/>
                  </a:cubicBezTo>
                  <a:close/>
                </a:path>
              </a:pathLst>
            </a:custGeom>
            <a:solidFill>
              <a:srgbClr val="2C36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5" name="Freeform 666">
              <a:extLst>
                <a:ext uri="{FF2B5EF4-FFF2-40B4-BE49-F238E27FC236}">
                  <a16:creationId xmlns:a16="http://schemas.microsoft.com/office/drawing/2014/main" id="{B119CE41-6C74-4C32-B338-779402FB100F}"/>
                </a:ext>
              </a:extLst>
            </p:cNvPr>
            <p:cNvSpPr>
              <a:spLocks/>
            </p:cNvSpPr>
            <p:nvPr/>
          </p:nvSpPr>
          <p:spPr bwMode="auto">
            <a:xfrm>
              <a:off x="6907213" y="4093931"/>
              <a:ext cx="420687" cy="431800"/>
            </a:xfrm>
            <a:custGeom>
              <a:avLst/>
              <a:gdLst>
                <a:gd name="T0" fmla="*/ 404737 w 211"/>
                <a:gd name="T1" fmla="*/ 298479 h 217"/>
                <a:gd name="T2" fmla="*/ 183428 w 211"/>
                <a:gd name="T3" fmla="*/ 425830 h 217"/>
                <a:gd name="T4" fmla="*/ 151527 w 211"/>
                <a:gd name="T5" fmla="*/ 415881 h 217"/>
                <a:gd name="T6" fmla="*/ 5981 w 211"/>
                <a:gd name="T7" fmla="*/ 165159 h 217"/>
                <a:gd name="T8" fmla="*/ 13956 w 211"/>
                <a:gd name="T9" fmla="*/ 133321 h 217"/>
                <a:gd name="T10" fmla="*/ 237259 w 211"/>
                <a:gd name="T11" fmla="*/ 5970 h 217"/>
                <a:gd name="T12" fmla="*/ 269160 w 211"/>
                <a:gd name="T13" fmla="*/ 13929 h 217"/>
                <a:gd name="T14" fmla="*/ 414706 w 211"/>
                <a:gd name="T15" fmla="*/ 266641 h 217"/>
                <a:gd name="T16" fmla="*/ 404737 w 211"/>
                <a:gd name="T17" fmla="*/ 298479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 h="217">
                  <a:moveTo>
                    <a:pt x="203" y="150"/>
                  </a:moveTo>
                  <a:cubicBezTo>
                    <a:pt x="92" y="214"/>
                    <a:pt x="92" y="214"/>
                    <a:pt x="92" y="214"/>
                  </a:cubicBezTo>
                  <a:cubicBezTo>
                    <a:pt x="86" y="217"/>
                    <a:pt x="79" y="215"/>
                    <a:pt x="76" y="209"/>
                  </a:cubicBezTo>
                  <a:cubicBezTo>
                    <a:pt x="3" y="83"/>
                    <a:pt x="3" y="83"/>
                    <a:pt x="3" y="83"/>
                  </a:cubicBezTo>
                  <a:cubicBezTo>
                    <a:pt x="0" y="78"/>
                    <a:pt x="2" y="70"/>
                    <a:pt x="7" y="67"/>
                  </a:cubicBezTo>
                  <a:cubicBezTo>
                    <a:pt x="119" y="3"/>
                    <a:pt x="119" y="3"/>
                    <a:pt x="119" y="3"/>
                  </a:cubicBezTo>
                  <a:cubicBezTo>
                    <a:pt x="125" y="0"/>
                    <a:pt x="132" y="2"/>
                    <a:pt x="135" y="7"/>
                  </a:cubicBezTo>
                  <a:cubicBezTo>
                    <a:pt x="208" y="134"/>
                    <a:pt x="208" y="134"/>
                    <a:pt x="208" y="134"/>
                  </a:cubicBezTo>
                  <a:cubicBezTo>
                    <a:pt x="211" y="139"/>
                    <a:pt x="209" y="146"/>
                    <a:pt x="203" y="150"/>
                  </a:cubicBez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6" name="Freeform 667">
              <a:extLst>
                <a:ext uri="{FF2B5EF4-FFF2-40B4-BE49-F238E27FC236}">
                  <a16:creationId xmlns:a16="http://schemas.microsoft.com/office/drawing/2014/main" id="{0F9CBEB1-6D79-4832-AEFF-3BBAA2201A5C}"/>
                </a:ext>
              </a:extLst>
            </p:cNvPr>
            <p:cNvSpPr>
              <a:spLocks/>
            </p:cNvSpPr>
            <p:nvPr/>
          </p:nvSpPr>
          <p:spPr bwMode="auto">
            <a:xfrm>
              <a:off x="6937375" y="4125681"/>
              <a:ext cx="236537" cy="161925"/>
            </a:xfrm>
            <a:custGeom>
              <a:avLst/>
              <a:gdLst>
                <a:gd name="T0" fmla="*/ 236537 w 149"/>
                <a:gd name="T1" fmla="*/ 38100 h 102"/>
                <a:gd name="T2" fmla="*/ 22225 w 149"/>
                <a:gd name="T3" fmla="*/ 161925 h 102"/>
                <a:gd name="T4" fmla="*/ 0 w 149"/>
                <a:gd name="T5" fmla="*/ 123825 h 102"/>
                <a:gd name="T6" fmla="*/ 212725 w 149"/>
                <a:gd name="T7" fmla="*/ 0 h 102"/>
                <a:gd name="T8" fmla="*/ 236537 w 149"/>
                <a:gd name="T9" fmla="*/ 3810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02">
                  <a:moveTo>
                    <a:pt x="149" y="24"/>
                  </a:moveTo>
                  <a:lnTo>
                    <a:pt x="14" y="102"/>
                  </a:lnTo>
                  <a:lnTo>
                    <a:pt x="0" y="78"/>
                  </a:lnTo>
                  <a:lnTo>
                    <a:pt x="134" y="0"/>
                  </a:lnTo>
                  <a:lnTo>
                    <a:pt x="149" y="24"/>
                  </a:lnTo>
                  <a:close/>
                </a:path>
              </a:pathLst>
            </a:custGeom>
            <a:solidFill>
              <a:srgbClr val="F9DB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 name="Freeform 668">
              <a:extLst>
                <a:ext uri="{FF2B5EF4-FFF2-40B4-BE49-F238E27FC236}">
                  <a16:creationId xmlns:a16="http://schemas.microsoft.com/office/drawing/2014/main" id="{E4DED667-AAA3-437D-85C8-DBE513AD759D}"/>
                </a:ext>
              </a:extLst>
            </p:cNvPr>
            <p:cNvSpPr>
              <a:spLocks/>
            </p:cNvSpPr>
            <p:nvPr/>
          </p:nvSpPr>
          <p:spPr bwMode="auto">
            <a:xfrm>
              <a:off x="6959600" y="4225694"/>
              <a:ext cx="34925" cy="23813"/>
            </a:xfrm>
            <a:custGeom>
              <a:avLst/>
              <a:gdLst>
                <a:gd name="T0" fmla="*/ 34925 w 22"/>
                <a:gd name="T1" fmla="*/ 4763 h 15"/>
                <a:gd name="T2" fmla="*/ 1588 w 22"/>
                <a:gd name="T3" fmla="*/ 23813 h 15"/>
                <a:gd name="T4" fmla="*/ 0 w 22"/>
                <a:gd name="T5" fmla="*/ 19050 h 15"/>
                <a:gd name="T6" fmla="*/ 31750 w 22"/>
                <a:gd name="T7" fmla="*/ 0 h 15"/>
                <a:gd name="T8" fmla="*/ 34925 w 22"/>
                <a:gd name="T9" fmla="*/ 476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5">
                  <a:moveTo>
                    <a:pt x="22" y="3"/>
                  </a:moveTo>
                  <a:lnTo>
                    <a:pt x="1" y="15"/>
                  </a:lnTo>
                  <a:lnTo>
                    <a:pt x="0" y="12"/>
                  </a:lnTo>
                  <a:lnTo>
                    <a:pt x="20" y="0"/>
                  </a:lnTo>
                  <a:lnTo>
                    <a:pt x="22" y="3"/>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8" name="Freeform 669">
              <a:extLst>
                <a:ext uri="{FF2B5EF4-FFF2-40B4-BE49-F238E27FC236}">
                  <a16:creationId xmlns:a16="http://schemas.microsoft.com/office/drawing/2014/main" id="{C6EE1B52-7F9D-4BC8-89FC-AA9580205794}"/>
                </a:ext>
              </a:extLst>
            </p:cNvPr>
            <p:cNvSpPr>
              <a:spLocks/>
            </p:cNvSpPr>
            <p:nvPr/>
          </p:nvSpPr>
          <p:spPr bwMode="auto">
            <a:xfrm>
              <a:off x="6986588" y="4228869"/>
              <a:ext cx="20637" cy="25400"/>
            </a:xfrm>
            <a:custGeom>
              <a:avLst/>
              <a:gdLst>
                <a:gd name="T0" fmla="*/ 0 w 13"/>
                <a:gd name="T1" fmla="*/ 4763 h 16"/>
                <a:gd name="T2" fmla="*/ 6350 w 13"/>
                <a:gd name="T3" fmla="*/ 0 h 16"/>
                <a:gd name="T4" fmla="*/ 20637 w 13"/>
                <a:gd name="T5" fmla="*/ 22225 h 16"/>
                <a:gd name="T6" fmla="*/ 12700 w 13"/>
                <a:gd name="T7" fmla="*/ 25400 h 16"/>
                <a:gd name="T8" fmla="*/ 0 w 13"/>
                <a:gd name="T9" fmla="*/ 47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6">
                  <a:moveTo>
                    <a:pt x="0" y="3"/>
                  </a:moveTo>
                  <a:lnTo>
                    <a:pt x="4" y="0"/>
                  </a:lnTo>
                  <a:lnTo>
                    <a:pt x="13" y="14"/>
                  </a:lnTo>
                  <a:lnTo>
                    <a:pt x="8" y="16"/>
                  </a:lnTo>
                  <a:lnTo>
                    <a:pt x="0" y="3"/>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9" name="Freeform 670">
              <a:extLst>
                <a:ext uri="{FF2B5EF4-FFF2-40B4-BE49-F238E27FC236}">
                  <a16:creationId xmlns:a16="http://schemas.microsoft.com/office/drawing/2014/main" id="{332B7F88-9473-4B6E-9072-6D097AA27814}"/>
                </a:ext>
              </a:extLst>
            </p:cNvPr>
            <p:cNvSpPr>
              <a:spLocks/>
            </p:cNvSpPr>
            <p:nvPr/>
          </p:nvSpPr>
          <p:spPr bwMode="auto">
            <a:xfrm>
              <a:off x="7018338" y="4209819"/>
              <a:ext cx="14287" cy="12700"/>
            </a:xfrm>
            <a:custGeom>
              <a:avLst/>
              <a:gdLst>
                <a:gd name="T0" fmla="*/ 14287 w 9"/>
                <a:gd name="T1" fmla="*/ 9525 h 8"/>
                <a:gd name="T2" fmla="*/ 6350 w 9"/>
                <a:gd name="T3" fmla="*/ 12700 h 8"/>
                <a:gd name="T4" fmla="*/ 0 w 9"/>
                <a:gd name="T5" fmla="*/ 3175 h 8"/>
                <a:gd name="T6" fmla="*/ 7937 w 9"/>
                <a:gd name="T7" fmla="*/ 0 h 8"/>
                <a:gd name="T8" fmla="*/ 14287 w 9"/>
                <a:gd name="T9" fmla="*/ 9525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8">
                  <a:moveTo>
                    <a:pt x="9" y="6"/>
                  </a:moveTo>
                  <a:lnTo>
                    <a:pt x="4" y="8"/>
                  </a:lnTo>
                  <a:lnTo>
                    <a:pt x="0" y="2"/>
                  </a:lnTo>
                  <a:lnTo>
                    <a:pt x="5" y="0"/>
                  </a:lnTo>
                  <a:lnTo>
                    <a:pt x="9" y="6"/>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0" name="Freeform 671">
              <a:extLst>
                <a:ext uri="{FF2B5EF4-FFF2-40B4-BE49-F238E27FC236}">
                  <a16:creationId xmlns:a16="http://schemas.microsoft.com/office/drawing/2014/main" id="{C14F50B1-043B-4C77-B5CB-919989C8C67F}"/>
                </a:ext>
              </a:extLst>
            </p:cNvPr>
            <p:cNvSpPr>
              <a:spLocks/>
            </p:cNvSpPr>
            <p:nvPr/>
          </p:nvSpPr>
          <p:spPr bwMode="auto">
            <a:xfrm>
              <a:off x="7073900" y="4181244"/>
              <a:ext cx="23812" cy="25400"/>
            </a:xfrm>
            <a:custGeom>
              <a:avLst/>
              <a:gdLst>
                <a:gd name="T0" fmla="*/ 23812 w 15"/>
                <a:gd name="T1" fmla="*/ 17463 h 16"/>
                <a:gd name="T2" fmla="*/ 12700 w 15"/>
                <a:gd name="T3" fmla="*/ 25400 h 16"/>
                <a:gd name="T4" fmla="*/ 0 w 15"/>
                <a:gd name="T5" fmla="*/ 6350 h 16"/>
                <a:gd name="T6" fmla="*/ 12700 w 15"/>
                <a:gd name="T7" fmla="*/ 0 h 16"/>
                <a:gd name="T8" fmla="*/ 23812 w 15"/>
                <a:gd name="T9" fmla="*/ 17463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6">
                  <a:moveTo>
                    <a:pt x="15" y="11"/>
                  </a:moveTo>
                  <a:lnTo>
                    <a:pt x="8" y="16"/>
                  </a:lnTo>
                  <a:lnTo>
                    <a:pt x="0" y="4"/>
                  </a:lnTo>
                  <a:lnTo>
                    <a:pt x="8" y="0"/>
                  </a:lnTo>
                  <a:lnTo>
                    <a:pt x="15" y="11"/>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1" name="Freeform 672">
              <a:extLst>
                <a:ext uri="{FF2B5EF4-FFF2-40B4-BE49-F238E27FC236}">
                  <a16:creationId xmlns:a16="http://schemas.microsoft.com/office/drawing/2014/main" id="{A7DD2DE5-F3C1-4F96-9734-6B0E80AA8B43}"/>
                </a:ext>
              </a:extLst>
            </p:cNvPr>
            <p:cNvSpPr>
              <a:spLocks/>
            </p:cNvSpPr>
            <p:nvPr/>
          </p:nvSpPr>
          <p:spPr bwMode="auto">
            <a:xfrm>
              <a:off x="7113588" y="4147906"/>
              <a:ext cx="19050" cy="15875"/>
            </a:xfrm>
            <a:custGeom>
              <a:avLst/>
              <a:gdLst>
                <a:gd name="T0" fmla="*/ 19050 w 12"/>
                <a:gd name="T1" fmla="*/ 7938 h 10"/>
                <a:gd name="T2" fmla="*/ 4763 w 12"/>
                <a:gd name="T3" fmla="*/ 15875 h 10"/>
                <a:gd name="T4" fmla="*/ 0 w 12"/>
                <a:gd name="T5" fmla="*/ 7938 h 10"/>
                <a:gd name="T6" fmla="*/ 14288 w 12"/>
                <a:gd name="T7" fmla="*/ 0 h 10"/>
                <a:gd name="T8" fmla="*/ 19050 w 12"/>
                <a:gd name="T9" fmla="*/ 793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3" y="10"/>
                  </a:lnTo>
                  <a:lnTo>
                    <a:pt x="0" y="5"/>
                  </a:lnTo>
                  <a:lnTo>
                    <a:pt x="9" y="0"/>
                  </a:lnTo>
                  <a:lnTo>
                    <a:pt x="12" y="5"/>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2" name="Freeform 673">
              <a:extLst>
                <a:ext uri="{FF2B5EF4-FFF2-40B4-BE49-F238E27FC236}">
                  <a16:creationId xmlns:a16="http://schemas.microsoft.com/office/drawing/2014/main" id="{BB33F252-F80E-4259-88FA-28399FF1016E}"/>
                </a:ext>
              </a:extLst>
            </p:cNvPr>
            <p:cNvSpPr>
              <a:spLocks/>
            </p:cNvSpPr>
            <p:nvPr/>
          </p:nvSpPr>
          <p:spPr bwMode="auto">
            <a:xfrm>
              <a:off x="7127875" y="4157431"/>
              <a:ext cx="22225" cy="17463"/>
            </a:xfrm>
            <a:custGeom>
              <a:avLst/>
              <a:gdLst>
                <a:gd name="T0" fmla="*/ 22225 w 14"/>
                <a:gd name="T1" fmla="*/ 7938 h 11"/>
                <a:gd name="T2" fmla="*/ 4763 w 14"/>
                <a:gd name="T3" fmla="*/ 17463 h 11"/>
                <a:gd name="T4" fmla="*/ 0 w 14"/>
                <a:gd name="T5" fmla="*/ 9525 h 11"/>
                <a:gd name="T6" fmla="*/ 15875 w 14"/>
                <a:gd name="T7" fmla="*/ 0 h 11"/>
                <a:gd name="T8" fmla="*/ 22225 w 14"/>
                <a:gd name="T9" fmla="*/ 793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lnTo>
                    <a:pt x="3" y="11"/>
                  </a:lnTo>
                  <a:lnTo>
                    <a:pt x="0" y="6"/>
                  </a:lnTo>
                  <a:lnTo>
                    <a:pt x="10" y="0"/>
                  </a:lnTo>
                  <a:lnTo>
                    <a:pt x="14" y="5"/>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3" name="Freeform 674">
              <a:extLst>
                <a:ext uri="{FF2B5EF4-FFF2-40B4-BE49-F238E27FC236}">
                  <a16:creationId xmlns:a16="http://schemas.microsoft.com/office/drawing/2014/main" id="{36214035-D3AD-4D3B-AFC9-5851246A0471}"/>
                </a:ext>
              </a:extLst>
            </p:cNvPr>
            <p:cNvSpPr>
              <a:spLocks/>
            </p:cNvSpPr>
            <p:nvPr/>
          </p:nvSpPr>
          <p:spPr bwMode="auto">
            <a:xfrm>
              <a:off x="7032625" y="4211406"/>
              <a:ext cx="31750" cy="22225"/>
            </a:xfrm>
            <a:custGeom>
              <a:avLst/>
              <a:gdLst>
                <a:gd name="T0" fmla="*/ 31750 w 20"/>
                <a:gd name="T1" fmla="*/ 3175 h 14"/>
                <a:gd name="T2" fmla="*/ 1588 w 20"/>
                <a:gd name="T3" fmla="*/ 22225 h 14"/>
                <a:gd name="T4" fmla="*/ 0 w 20"/>
                <a:gd name="T5" fmla="*/ 15875 h 14"/>
                <a:gd name="T6" fmla="*/ 30163 w 20"/>
                <a:gd name="T7" fmla="*/ 0 h 14"/>
                <a:gd name="T8" fmla="*/ 31750 w 20"/>
                <a:gd name="T9" fmla="*/ 317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4">
                  <a:moveTo>
                    <a:pt x="20" y="2"/>
                  </a:moveTo>
                  <a:lnTo>
                    <a:pt x="1" y="14"/>
                  </a:lnTo>
                  <a:lnTo>
                    <a:pt x="0" y="10"/>
                  </a:lnTo>
                  <a:lnTo>
                    <a:pt x="19" y="0"/>
                  </a:lnTo>
                  <a:lnTo>
                    <a:pt x="20" y="2"/>
                  </a:lnTo>
                  <a:close/>
                </a:path>
              </a:pathLst>
            </a:custGeom>
            <a:solidFill>
              <a:srgbClr val="4D59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4" name="Freeform 675">
              <a:extLst>
                <a:ext uri="{FF2B5EF4-FFF2-40B4-BE49-F238E27FC236}">
                  <a16:creationId xmlns:a16="http://schemas.microsoft.com/office/drawing/2014/main" id="{BD2D31F3-9B05-44E9-81B2-C2ECEB88F21C}"/>
                </a:ext>
              </a:extLst>
            </p:cNvPr>
            <p:cNvSpPr>
              <a:spLocks/>
            </p:cNvSpPr>
            <p:nvPr/>
          </p:nvSpPr>
          <p:spPr bwMode="auto">
            <a:xfrm>
              <a:off x="6978650" y="4197119"/>
              <a:ext cx="304800" cy="287338"/>
            </a:xfrm>
            <a:custGeom>
              <a:avLst/>
              <a:gdLst>
                <a:gd name="T0" fmla="*/ 294839 w 153"/>
                <a:gd name="T1" fmla="*/ 177591 h 144"/>
                <a:gd name="T2" fmla="*/ 111561 w 153"/>
                <a:gd name="T3" fmla="*/ 281352 h 144"/>
                <a:gd name="T4" fmla="*/ 85663 w 153"/>
                <a:gd name="T5" fmla="*/ 275366 h 144"/>
                <a:gd name="T6" fmla="*/ 5976 w 153"/>
                <a:gd name="T7" fmla="*/ 135687 h 144"/>
                <a:gd name="T8" fmla="*/ 11953 w 153"/>
                <a:gd name="T9" fmla="*/ 109747 h 144"/>
                <a:gd name="T10" fmla="*/ 195231 w 153"/>
                <a:gd name="T11" fmla="*/ 5986 h 144"/>
                <a:gd name="T12" fmla="*/ 221129 w 153"/>
                <a:gd name="T13" fmla="*/ 11972 h 144"/>
                <a:gd name="T14" fmla="*/ 300816 w 153"/>
                <a:gd name="T15" fmla="*/ 151651 h 144"/>
                <a:gd name="T16" fmla="*/ 294839 w 153"/>
                <a:gd name="T17" fmla="*/ 177591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3" h="144">
                  <a:moveTo>
                    <a:pt x="148" y="89"/>
                  </a:moveTo>
                  <a:cubicBezTo>
                    <a:pt x="56" y="141"/>
                    <a:pt x="56" y="141"/>
                    <a:pt x="56" y="141"/>
                  </a:cubicBezTo>
                  <a:cubicBezTo>
                    <a:pt x="51" y="144"/>
                    <a:pt x="46" y="143"/>
                    <a:pt x="43" y="138"/>
                  </a:cubicBezTo>
                  <a:cubicBezTo>
                    <a:pt x="3" y="68"/>
                    <a:pt x="3" y="68"/>
                    <a:pt x="3" y="68"/>
                  </a:cubicBezTo>
                  <a:cubicBezTo>
                    <a:pt x="0" y="64"/>
                    <a:pt x="2" y="58"/>
                    <a:pt x="6" y="55"/>
                  </a:cubicBezTo>
                  <a:cubicBezTo>
                    <a:pt x="98" y="3"/>
                    <a:pt x="98" y="3"/>
                    <a:pt x="98" y="3"/>
                  </a:cubicBezTo>
                  <a:cubicBezTo>
                    <a:pt x="103" y="0"/>
                    <a:pt x="108" y="2"/>
                    <a:pt x="111" y="6"/>
                  </a:cubicBezTo>
                  <a:cubicBezTo>
                    <a:pt x="151" y="76"/>
                    <a:pt x="151" y="76"/>
                    <a:pt x="151" y="76"/>
                  </a:cubicBezTo>
                  <a:cubicBezTo>
                    <a:pt x="153" y="81"/>
                    <a:pt x="152" y="86"/>
                    <a:pt x="148" y="89"/>
                  </a:cubicBezTo>
                  <a:close/>
                </a:path>
              </a:pathLst>
            </a:custGeom>
            <a:solidFill>
              <a:srgbClr val="333C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5" name="Freeform 676">
              <a:extLst>
                <a:ext uri="{FF2B5EF4-FFF2-40B4-BE49-F238E27FC236}">
                  <a16:creationId xmlns:a16="http://schemas.microsoft.com/office/drawing/2014/main" id="{880784E6-596B-4B2D-9E07-2B4AE39FA132}"/>
                </a:ext>
              </a:extLst>
            </p:cNvPr>
            <p:cNvSpPr>
              <a:spLocks/>
            </p:cNvSpPr>
            <p:nvPr/>
          </p:nvSpPr>
          <p:spPr bwMode="auto">
            <a:xfrm>
              <a:off x="7061200" y="4273319"/>
              <a:ext cx="57150" cy="55563"/>
            </a:xfrm>
            <a:custGeom>
              <a:avLst/>
              <a:gdLst>
                <a:gd name="T0" fmla="*/ 45326 w 29"/>
                <a:gd name="T1" fmla="*/ 41672 h 28"/>
                <a:gd name="T2" fmla="*/ 31531 w 29"/>
                <a:gd name="T3" fmla="*/ 49610 h 28"/>
                <a:gd name="T4" fmla="*/ 9853 w 29"/>
                <a:gd name="T5" fmla="*/ 43657 h 28"/>
                <a:gd name="T6" fmla="*/ 3941 w 29"/>
                <a:gd name="T7" fmla="*/ 35719 h 28"/>
                <a:gd name="T8" fmla="*/ 11824 w 29"/>
                <a:gd name="T9" fmla="*/ 11906 h 28"/>
                <a:gd name="T10" fmla="*/ 25619 w 29"/>
                <a:gd name="T11" fmla="*/ 3969 h 28"/>
                <a:gd name="T12" fmla="*/ 47297 w 29"/>
                <a:gd name="T13" fmla="*/ 11906 h 28"/>
                <a:gd name="T14" fmla="*/ 53209 w 29"/>
                <a:gd name="T15" fmla="*/ 17860 h 28"/>
                <a:gd name="T16" fmla="*/ 45326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2" y="9"/>
                    <a:pt x="6" y="6"/>
                  </a:cubicBezTo>
                  <a:cubicBezTo>
                    <a:pt x="13" y="2"/>
                    <a:pt x="13" y="2"/>
                    <a:pt x="13" y="2"/>
                  </a:cubicBezTo>
                  <a:cubicBezTo>
                    <a:pt x="17" y="0"/>
                    <a:pt x="22" y="1"/>
                    <a:pt x="24" y="6"/>
                  </a:cubicBezTo>
                  <a:cubicBezTo>
                    <a:pt x="27" y="9"/>
                    <a:pt x="27" y="9"/>
                    <a:pt x="27" y="9"/>
                  </a:cubicBezTo>
                  <a:cubicBezTo>
                    <a:pt x="29" y="14"/>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6" name="Freeform 677">
              <a:extLst>
                <a:ext uri="{FF2B5EF4-FFF2-40B4-BE49-F238E27FC236}">
                  <a16:creationId xmlns:a16="http://schemas.microsoft.com/office/drawing/2014/main" id="{75200234-6D4B-4B2F-97CD-2F235AB3BB4B}"/>
                </a:ext>
              </a:extLst>
            </p:cNvPr>
            <p:cNvSpPr>
              <a:spLocks/>
            </p:cNvSpPr>
            <p:nvPr/>
          </p:nvSpPr>
          <p:spPr bwMode="auto">
            <a:xfrm>
              <a:off x="7008813" y="4303481"/>
              <a:ext cx="57150" cy="52388"/>
            </a:xfrm>
            <a:custGeom>
              <a:avLst/>
              <a:gdLst>
                <a:gd name="T0" fmla="*/ 47297 w 29"/>
                <a:gd name="T1" fmla="*/ 40746 h 27"/>
                <a:gd name="T2" fmla="*/ 33502 w 29"/>
                <a:gd name="T3" fmla="*/ 48507 h 27"/>
                <a:gd name="T4" fmla="*/ 9853 w 29"/>
                <a:gd name="T5" fmla="*/ 42687 h 27"/>
                <a:gd name="T6" fmla="*/ 5912 w 29"/>
                <a:gd name="T7" fmla="*/ 34925 h 27"/>
                <a:gd name="T8" fmla="*/ 11824 w 29"/>
                <a:gd name="T9" fmla="*/ 11642 h 27"/>
                <a:gd name="T10" fmla="*/ 25619 w 29"/>
                <a:gd name="T11" fmla="*/ 3881 h 27"/>
                <a:gd name="T12" fmla="*/ 49267 w 29"/>
                <a:gd name="T13" fmla="*/ 9701 h 27"/>
                <a:gd name="T14" fmla="*/ 53209 w 29"/>
                <a:gd name="T15" fmla="*/ 17463 h 27"/>
                <a:gd name="T16" fmla="*/ 47297 w 29"/>
                <a:gd name="T17" fmla="*/ 407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 name="Freeform 678">
              <a:extLst>
                <a:ext uri="{FF2B5EF4-FFF2-40B4-BE49-F238E27FC236}">
                  <a16:creationId xmlns:a16="http://schemas.microsoft.com/office/drawing/2014/main" id="{6E497D90-6664-413D-B4B3-BCC6ACD85990}"/>
                </a:ext>
              </a:extLst>
            </p:cNvPr>
            <p:cNvSpPr>
              <a:spLocks/>
            </p:cNvSpPr>
            <p:nvPr/>
          </p:nvSpPr>
          <p:spPr bwMode="auto">
            <a:xfrm>
              <a:off x="7112000" y="4243156"/>
              <a:ext cx="58737" cy="55563"/>
            </a:xfrm>
            <a:custGeom>
              <a:avLst/>
              <a:gdLst>
                <a:gd name="T0" fmla="*/ 46585 w 29"/>
                <a:gd name="T1" fmla="*/ 41672 h 28"/>
                <a:gd name="T2" fmla="*/ 32407 w 29"/>
                <a:gd name="T3" fmla="*/ 49610 h 28"/>
                <a:gd name="T4" fmla="*/ 8102 w 29"/>
                <a:gd name="T5" fmla="*/ 43657 h 28"/>
                <a:gd name="T6" fmla="*/ 4051 w 29"/>
                <a:gd name="T7" fmla="*/ 35719 h 28"/>
                <a:gd name="T8" fmla="*/ 10127 w 29"/>
                <a:gd name="T9" fmla="*/ 13891 h 28"/>
                <a:gd name="T10" fmla="*/ 24305 w 29"/>
                <a:gd name="T11" fmla="*/ 5953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4" y="22"/>
                  </a:cubicBezTo>
                  <a:cubicBezTo>
                    <a:pt x="2" y="18"/>
                    <a:pt x="2" y="18"/>
                    <a:pt x="2" y="18"/>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 name="Freeform 679">
              <a:extLst>
                <a:ext uri="{FF2B5EF4-FFF2-40B4-BE49-F238E27FC236}">
                  <a16:creationId xmlns:a16="http://schemas.microsoft.com/office/drawing/2014/main" id="{D0142318-4A7C-4E9C-9B4D-9425B6F384D1}"/>
                </a:ext>
              </a:extLst>
            </p:cNvPr>
            <p:cNvSpPr>
              <a:spLocks/>
            </p:cNvSpPr>
            <p:nvPr/>
          </p:nvSpPr>
          <p:spPr bwMode="auto">
            <a:xfrm>
              <a:off x="7086600" y="4319356"/>
              <a:ext cx="57150" cy="53975"/>
            </a:xfrm>
            <a:custGeom>
              <a:avLst/>
              <a:gdLst>
                <a:gd name="T0" fmla="*/ 47297 w 29"/>
                <a:gd name="T1" fmla="*/ 41981 h 27"/>
                <a:gd name="T2" fmla="*/ 33502 w 29"/>
                <a:gd name="T3" fmla="*/ 49977 h 27"/>
                <a:gd name="T4" fmla="*/ 9853 w 29"/>
                <a:gd name="T5" fmla="*/ 43980 h 27"/>
                <a:gd name="T6" fmla="*/ 5912 w 29"/>
                <a:gd name="T7" fmla="*/ 35983 h 27"/>
                <a:gd name="T8" fmla="*/ 11824 w 29"/>
                <a:gd name="T9" fmla="*/ 11994 h 27"/>
                <a:gd name="T10" fmla="*/ 25619 w 29"/>
                <a:gd name="T11" fmla="*/ 3998 h 27"/>
                <a:gd name="T12" fmla="*/ 49267 w 29"/>
                <a:gd name="T13" fmla="*/ 9995 h 27"/>
                <a:gd name="T14" fmla="*/ 53209 w 29"/>
                <a:gd name="T15" fmla="*/ 17992 h 27"/>
                <a:gd name="T16" fmla="*/ 47297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2" y="27"/>
                    <a:pt x="7" y="26"/>
                    <a:pt x="5" y="22"/>
                  </a:cubicBezTo>
                  <a:cubicBezTo>
                    <a:pt x="3" y="18"/>
                    <a:pt x="3" y="18"/>
                    <a:pt x="3" y="18"/>
                  </a:cubicBezTo>
                  <a:cubicBezTo>
                    <a:pt x="0" y="14"/>
                    <a:pt x="2" y="9"/>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 name="Freeform 680">
              <a:extLst>
                <a:ext uri="{FF2B5EF4-FFF2-40B4-BE49-F238E27FC236}">
                  <a16:creationId xmlns:a16="http://schemas.microsoft.com/office/drawing/2014/main" id="{08753679-0445-4BC3-894F-7FA80439AB41}"/>
                </a:ext>
              </a:extLst>
            </p:cNvPr>
            <p:cNvSpPr>
              <a:spLocks/>
            </p:cNvSpPr>
            <p:nvPr/>
          </p:nvSpPr>
          <p:spPr bwMode="auto">
            <a:xfrm>
              <a:off x="7035800" y="4347931"/>
              <a:ext cx="57150" cy="53975"/>
            </a:xfrm>
            <a:custGeom>
              <a:avLst/>
              <a:gdLst>
                <a:gd name="T0" fmla="*/ 46945 w 28"/>
                <a:gd name="T1" fmla="*/ 41981 h 27"/>
                <a:gd name="T2" fmla="*/ 32657 w 28"/>
                <a:gd name="T3" fmla="*/ 49977 h 27"/>
                <a:gd name="T4" fmla="*/ 8164 w 28"/>
                <a:gd name="T5" fmla="*/ 43980 h 27"/>
                <a:gd name="T6" fmla="*/ 4082 w 28"/>
                <a:gd name="T7" fmla="*/ 35983 h 27"/>
                <a:gd name="T8" fmla="*/ 10205 w 28"/>
                <a:gd name="T9" fmla="*/ 11994 h 27"/>
                <a:gd name="T10" fmla="*/ 24493 w 28"/>
                <a:gd name="T11" fmla="*/ 3998 h 27"/>
                <a:gd name="T12" fmla="*/ 48986 w 28"/>
                <a:gd name="T13" fmla="*/ 9995 h 27"/>
                <a:gd name="T14" fmla="*/ 53068 w 28"/>
                <a:gd name="T15" fmla="*/ 17992 h 27"/>
                <a:gd name="T16" fmla="*/ 46945 w 28"/>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27">
                  <a:moveTo>
                    <a:pt x="23" y="21"/>
                  </a:moveTo>
                  <a:cubicBezTo>
                    <a:pt x="16" y="25"/>
                    <a:pt x="16" y="25"/>
                    <a:pt x="16" y="25"/>
                  </a:cubicBezTo>
                  <a:cubicBezTo>
                    <a:pt x="12" y="27"/>
                    <a:pt x="7" y="26"/>
                    <a:pt x="4" y="22"/>
                  </a:cubicBezTo>
                  <a:cubicBezTo>
                    <a:pt x="2" y="18"/>
                    <a:pt x="2" y="18"/>
                    <a:pt x="2" y="18"/>
                  </a:cubicBezTo>
                  <a:cubicBezTo>
                    <a:pt x="0" y="14"/>
                    <a:pt x="1" y="8"/>
                    <a:pt x="5" y="6"/>
                  </a:cubicBezTo>
                  <a:cubicBezTo>
                    <a:pt x="12" y="2"/>
                    <a:pt x="12" y="2"/>
                    <a:pt x="12" y="2"/>
                  </a:cubicBezTo>
                  <a:cubicBezTo>
                    <a:pt x="16" y="0"/>
                    <a:pt x="21" y="1"/>
                    <a:pt x="24" y="5"/>
                  </a:cubicBezTo>
                  <a:cubicBezTo>
                    <a:pt x="26" y="9"/>
                    <a:pt x="26" y="9"/>
                    <a:pt x="26" y="9"/>
                  </a:cubicBezTo>
                  <a:cubicBezTo>
                    <a:pt x="28" y="13"/>
                    <a:pt x="27" y="18"/>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0" name="Freeform 681">
              <a:extLst>
                <a:ext uri="{FF2B5EF4-FFF2-40B4-BE49-F238E27FC236}">
                  <a16:creationId xmlns:a16="http://schemas.microsoft.com/office/drawing/2014/main" id="{C59DE232-88F0-42E7-A26A-BD4E8A467767}"/>
                </a:ext>
              </a:extLst>
            </p:cNvPr>
            <p:cNvSpPr>
              <a:spLocks/>
            </p:cNvSpPr>
            <p:nvPr/>
          </p:nvSpPr>
          <p:spPr bwMode="auto">
            <a:xfrm>
              <a:off x="7137400" y="4289194"/>
              <a:ext cx="58737" cy="55563"/>
            </a:xfrm>
            <a:custGeom>
              <a:avLst/>
              <a:gdLst>
                <a:gd name="T0" fmla="*/ 46585 w 29"/>
                <a:gd name="T1" fmla="*/ 41672 h 28"/>
                <a:gd name="T2" fmla="*/ 32407 w 29"/>
                <a:gd name="T3" fmla="*/ 49610 h 28"/>
                <a:gd name="T4" fmla="*/ 10127 w 29"/>
                <a:gd name="T5" fmla="*/ 43657 h 28"/>
                <a:gd name="T6" fmla="*/ 4051 w 29"/>
                <a:gd name="T7" fmla="*/ 35719 h 28"/>
                <a:gd name="T8" fmla="*/ 10127 w 29"/>
                <a:gd name="T9" fmla="*/ 11906 h 28"/>
                <a:gd name="T10" fmla="*/ 24305 w 29"/>
                <a:gd name="T11" fmla="*/ 3969 h 28"/>
                <a:gd name="T12" fmla="*/ 48610 w 29"/>
                <a:gd name="T13" fmla="*/ 11906 h 28"/>
                <a:gd name="T14" fmla="*/ 52661 w 29"/>
                <a:gd name="T15" fmla="*/ 19844 h 28"/>
                <a:gd name="T16" fmla="*/ 46585 w 29"/>
                <a:gd name="T17" fmla="*/ 41672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1"/>
                  </a:moveTo>
                  <a:cubicBezTo>
                    <a:pt x="16" y="25"/>
                    <a:pt x="16" y="25"/>
                    <a:pt x="16" y="25"/>
                  </a:cubicBezTo>
                  <a:cubicBezTo>
                    <a:pt x="12" y="28"/>
                    <a:pt x="7" y="26"/>
                    <a:pt x="5" y="22"/>
                  </a:cubicBezTo>
                  <a:cubicBezTo>
                    <a:pt x="2" y="18"/>
                    <a:pt x="2" y="18"/>
                    <a:pt x="2" y="18"/>
                  </a:cubicBezTo>
                  <a:cubicBezTo>
                    <a:pt x="0" y="14"/>
                    <a:pt x="1" y="9"/>
                    <a:pt x="5" y="6"/>
                  </a:cubicBezTo>
                  <a:cubicBezTo>
                    <a:pt x="12" y="2"/>
                    <a:pt x="12" y="2"/>
                    <a:pt x="12" y="2"/>
                  </a:cubicBezTo>
                  <a:cubicBezTo>
                    <a:pt x="17" y="0"/>
                    <a:pt x="22" y="2"/>
                    <a:pt x="24" y="6"/>
                  </a:cubicBezTo>
                  <a:cubicBezTo>
                    <a:pt x="26" y="10"/>
                    <a:pt x="26" y="10"/>
                    <a:pt x="26" y="10"/>
                  </a:cubicBezTo>
                  <a:cubicBezTo>
                    <a:pt x="29" y="14"/>
                    <a:pt x="27"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 name="Freeform 682">
              <a:extLst>
                <a:ext uri="{FF2B5EF4-FFF2-40B4-BE49-F238E27FC236}">
                  <a16:creationId xmlns:a16="http://schemas.microsoft.com/office/drawing/2014/main" id="{64B9A343-1F12-49E1-AF5B-4333E3514521}"/>
                </a:ext>
              </a:extLst>
            </p:cNvPr>
            <p:cNvSpPr>
              <a:spLocks/>
            </p:cNvSpPr>
            <p:nvPr/>
          </p:nvSpPr>
          <p:spPr bwMode="auto">
            <a:xfrm>
              <a:off x="7112000" y="4363806"/>
              <a:ext cx="58737" cy="53975"/>
            </a:xfrm>
            <a:custGeom>
              <a:avLst/>
              <a:gdLst>
                <a:gd name="T0" fmla="*/ 48610 w 29"/>
                <a:gd name="T1" fmla="*/ 41981 h 27"/>
                <a:gd name="T2" fmla="*/ 34432 w 29"/>
                <a:gd name="T3" fmla="*/ 49977 h 27"/>
                <a:gd name="T4" fmla="*/ 10127 w 29"/>
                <a:gd name="T5" fmla="*/ 43980 h 27"/>
                <a:gd name="T6" fmla="*/ 6076 w 29"/>
                <a:gd name="T7" fmla="*/ 35983 h 27"/>
                <a:gd name="T8" fmla="*/ 12152 w 29"/>
                <a:gd name="T9" fmla="*/ 11994 h 27"/>
                <a:gd name="T10" fmla="*/ 26330 w 29"/>
                <a:gd name="T11" fmla="*/ 3998 h 27"/>
                <a:gd name="T12" fmla="*/ 50635 w 29"/>
                <a:gd name="T13" fmla="*/ 9995 h 27"/>
                <a:gd name="T14" fmla="*/ 54686 w 29"/>
                <a:gd name="T15" fmla="*/ 17992 h 27"/>
                <a:gd name="T16" fmla="*/ 48610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4" y="21"/>
                  </a:moveTo>
                  <a:cubicBezTo>
                    <a:pt x="17" y="25"/>
                    <a:pt x="17" y="25"/>
                    <a:pt x="17" y="25"/>
                  </a:cubicBezTo>
                  <a:cubicBezTo>
                    <a:pt x="13" y="27"/>
                    <a:pt x="7" y="26"/>
                    <a:pt x="5" y="22"/>
                  </a:cubicBezTo>
                  <a:cubicBezTo>
                    <a:pt x="3" y="18"/>
                    <a:pt x="3" y="18"/>
                    <a:pt x="3" y="18"/>
                  </a:cubicBezTo>
                  <a:cubicBezTo>
                    <a:pt x="0" y="14"/>
                    <a:pt x="2" y="8"/>
                    <a:pt x="6" y="6"/>
                  </a:cubicBezTo>
                  <a:cubicBezTo>
                    <a:pt x="13" y="2"/>
                    <a:pt x="13" y="2"/>
                    <a:pt x="13" y="2"/>
                  </a:cubicBezTo>
                  <a:cubicBezTo>
                    <a:pt x="17" y="0"/>
                    <a:pt x="22" y="1"/>
                    <a:pt x="25" y="5"/>
                  </a:cubicBezTo>
                  <a:cubicBezTo>
                    <a:pt x="27" y="9"/>
                    <a:pt x="27" y="9"/>
                    <a:pt x="27" y="9"/>
                  </a:cubicBezTo>
                  <a:cubicBezTo>
                    <a:pt x="29" y="13"/>
                    <a:pt x="28" y="19"/>
                    <a:pt x="24"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 name="Freeform 683">
              <a:extLst>
                <a:ext uri="{FF2B5EF4-FFF2-40B4-BE49-F238E27FC236}">
                  <a16:creationId xmlns:a16="http://schemas.microsoft.com/office/drawing/2014/main" id="{F5BBE1E4-2F61-4512-8A05-1AAC8F1FE95E}"/>
                </a:ext>
              </a:extLst>
            </p:cNvPr>
            <p:cNvSpPr>
              <a:spLocks/>
            </p:cNvSpPr>
            <p:nvPr/>
          </p:nvSpPr>
          <p:spPr bwMode="auto">
            <a:xfrm>
              <a:off x="7062788" y="4392381"/>
              <a:ext cx="57150" cy="55563"/>
            </a:xfrm>
            <a:custGeom>
              <a:avLst/>
              <a:gdLst>
                <a:gd name="T0" fmla="*/ 45326 w 29"/>
                <a:gd name="T1" fmla="*/ 43657 h 28"/>
                <a:gd name="T2" fmla="*/ 31531 w 29"/>
                <a:gd name="T3" fmla="*/ 51594 h 28"/>
                <a:gd name="T4" fmla="*/ 7883 w 29"/>
                <a:gd name="T5" fmla="*/ 43657 h 28"/>
                <a:gd name="T6" fmla="*/ 3941 w 29"/>
                <a:gd name="T7" fmla="*/ 37703 h 28"/>
                <a:gd name="T8" fmla="*/ 9853 w 29"/>
                <a:gd name="T9" fmla="*/ 13891 h 28"/>
                <a:gd name="T10" fmla="*/ 23648 w 29"/>
                <a:gd name="T11" fmla="*/ 5953 h 28"/>
                <a:gd name="T12" fmla="*/ 47297 w 29"/>
                <a:gd name="T13" fmla="*/ 11906 h 28"/>
                <a:gd name="T14" fmla="*/ 51238 w 29"/>
                <a:gd name="T15" fmla="*/ 19844 h 28"/>
                <a:gd name="T16" fmla="*/ 45326 w 29"/>
                <a:gd name="T17" fmla="*/ 4365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8">
                  <a:moveTo>
                    <a:pt x="23" y="22"/>
                  </a:moveTo>
                  <a:cubicBezTo>
                    <a:pt x="16" y="26"/>
                    <a:pt x="16" y="26"/>
                    <a:pt x="16" y="26"/>
                  </a:cubicBezTo>
                  <a:cubicBezTo>
                    <a:pt x="12" y="28"/>
                    <a:pt x="7" y="27"/>
                    <a:pt x="4" y="22"/>
                  </a:cubicBezTo>
                  <a:cubicBezTo>
                    <a:pt x="2" y="19"/>
                    <a:pt x="2" y="19"/>
                    <a:pt x="2" y="19"/>
                  </a:cubicBezTo>
                  <a:cubicBezTo>
                    <a:pt x="0" y="14"/>
                    <a:pt x="1" y="9"/>
                    <a:pt x="5" y="7"/>
                  </a:cubicBezTo>
                  <a:cubicBezTo>
                    <a:pt x="12" y="3"/>
                    <a:pt x="12" y="3"/>
                    <a:pt x="12" y="3"/>
                  </a:cubicBezTo>
                  <a:cubicBezTo>
                    <a:pt x="16" y="0"/>
                    <a:pt x="22" y="2"/>
                    <a:pt x="24" y="6"/>
                  </a:cubicBezTo>
                  <a:cubicBezTo>
                    <a:pt x="26" y="10"/>
                    <a:pt x="26" y="10"/>
                    <a:pt x="26" y="10"/>
                  </a:cubicBezTo>
                  <a:cubicBezTo>
                    <a:pt x="29" y="14"/>
                    <a:pt x="27" y="19"/>
                    <a:pt x="23" y="22"/>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 name="Freeform 684">
              <a:extLst>
                <a:ext uri="{FF2B5EF4-FFF2-40B4-BE49-F238E27FC236}">
                  <a16:creationId xmlns:a16="http://schemas.microsoft.com/office/drawing/2014/main" id="{8CC9EF8F-5DAD-4FEB-846A-CA5A84209F9D}"/>
                </a:ext>
              </a:extLst>
            </p:cNvPr>
            <p:cNvSpPr>
              <a:spLocks/>
            </p:cNvSpPr>
            <p:nvPr/>
          </p:nvSpPr>
          <p:spPr bwMode="auto">
            <a:xfrm>
              <a:off x="7164388" y="4335231"/>
              <a:ext cx="57150" cy="53975"/>
            </a:xfrm>
            <a:custGeom>
              <a:avLst/>
              <a:gdLst>
                <a:gd name="T0" fmla="*/ 45326 w 29"/>
                <a:gd name="T1" fmla="*/ 41981 h 27"/>
                <a:gd name="T2" fmla="*/ 31531 w 29"/>
                <a:gd name="T3" fmla="*/ 49977 h 27"/>
                <a:gd name="T4" fmla="*/ 9853 w 29"/>
                <a:gd name="T5" fmla="*/ 43980 h 27"/>
                <a:gd name="T6" fmla="*/ 3941 w 29"/>
                <a:gd name="T7" fmla="*/ 35983 h 27"/>
                <a:gd name="T8" fmla="*/ 11824 w 29"/>
                <a:gd name="T9" fmla="*/ 11994 h 27"/>
                <a:gd name="T10" fmla="*/ 25619 w 29"/>
                <a:gd name="T11" fmla="*/ 3998 h 27"/>
                <a:gd name="T12" fmla="*/ 47297 w 29"/>
                <a:gd name="T13" fmla="*/ 9995 h 27"/>
                <a:gd name="T14" fmla="*/ 53209 w 29"/>
                <a:gd name="T15" fmla="*/ 17992 h 27"/>
                <a:gd name="T16" fmla="*/ 45326 w 29"/>
                <a:gd name="T17" fmla="*/ 41981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27">
                  <a:moveTo>
                    <a:pt x="23" y="21"/>
                  </a:moveTo>
                  <a:cubicBezTo>
                    <a:pt x="16" y="25"/>
                    <a:pt x="16" y="25"/>
                    <a:pt x="16" y="25"/>
                  </a:cubicBezTo>
                  <a:cubicBezTo>
                    <a:pt x="12" y="27"/>
                    <a:pt x="7" y="26"/>
                    <a:pt x="5" y="22"/>
                  </a:cubicBezTo>
                  <a:cubicBezTo>
                    <a:pt x="2" y="18"/>
                    <a:pt x="2" y="18"/>
                    <a:pt x="2" y="18"/>
                  </a:cubicBezTo>
                  <a:cubicBezTo>
                    <a:pt x="0" y="14"/>
                    <a:pt x="1" y="9"/>
                    <a:pt x="6" y="6"/>
                  </a:cubicBezTo>
                  <a:cubicBezTo>
                    <a:pt x="13" y="2"/>
                    <a:pt x="13" y="2"/>
                    <a:pt x="13" y="2"/>
                  </a:cubicBezTo>
                  <a:cubicBezTo>
                    <a:pt x="17" y="0"/>
                    <a:pt x="22" y="1"/>
                    <a:pt x="24" y="5"/>
                  </a:cubicBezTo>
                  <a:cubicBezTo>
                    <a:pt x="27" y="9"/>
                    <a:pt x="27" y="9"/>
                    <a:pt x="27" y="9"/>
                  </a:cubicBezTo>
                  <a:cubicBezTo>
                    <a:pt x="29" y="13"/>
                    <a:pt x="28" y="19"/>
                    <a:pt x="23" y="21"/>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4" name="Freeform 685">
              <a:extLst>
                <a:ext uri="{FF2B5EF4-FFF2-40B4-BE49-F238E27FC236}">
                  <a16:creationId xmlns:a16="http://schemas.microsoft.com/office/drawing/2014/main" id="{FFCE1525-CCF9-4220-B4D3-9A6F08371202}"/>
                </a:ext>
              </a:extLst>
            </p:cNvPr>
            <p:cNvSpPr>
              <a:spLocks/>
            </p:cNvSpPr>
            <p:nvPr/>
          </p:nvSpPr>
          <p:spPr bwMode="auto">
            <a:xfrm>
              <a:off x="7162800" y="4219344"/>
              <a:ext cx="49212" cy="52388"/>
            </a:xfrm>
            <a:custGeom>
              <a:avLst/>
              <a:gdLst>
                <a:gd name="T0" fmla="*/ 43307 w 25"/>
                <a:gd name="T1" fmla="*/ 40298 h 26"/>
                <a:gd name="T2" fmla="*/ 27559 w 25"/>
                <a:gd name="T3" fmla="*/ 50373 h 26"/>
                <a:gd name="T4" fmla="*/ 15748 w 25"/>
                <a:gd name="T5" fmla="*/ 46343 h 26"/>
                <a:gd name="T6" fmla="*/ 1968 w 25"/>
                <a:gd name="T7" fmla="*/ 24179 h 26"/>
                <a:gd name="T8" fmla="*/ 5905 w 25"/>
                <a:gd name="T9" fmla="*/ 12090 h 26"/>
                <a:gd name="T10" fmla="*/ 21653 w 25"/>
                <a:gd name="T11" fmla="*/ 2015 h 26"/>
                <a:gd name="T12" fmla="*/ 33464 w 25"/>
                <a:gd name="T13" fmla="*/ 4030 h 26"/>
                <a:gd name="T14" fmla="*/ 47244 w 25"/>
                <a:gd name="T15" fmla="*/ 28209 h 26"/>
                <a:gd name="T16" fmla="*/ 43307 w 25"/>
                <a:gd name="T17" fmla="*/ 40298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0"/>
                  </a:moveTo>
                  <a:cubicBezTo>
                    <a:pt x="14" y="25"/>
                    <a:pt x="14" y="25"/>
                    <a:pt x="14" y="25"/>
                  </a:cubicBezTo>
                  <a:cubicBezTo>
                    <a:pt x="12" y="26"/>
                    <a:pt x="9" y="25"/>
                    <a:pt x="8" y="23"/>
                  </a:cubicBezTo>
                  <a:cubicBezTo>
                    <a:pt x="1" y="12"/>
                    <a:pt x="1" y="12"/>
                    <a:pt x="1" y="12"/>
                  </a:cubicBezTo>
                  <a:cubicBezTo>
                    <a:pt x="0" y="10"/>
                    <a:pt x="1" y="7"/>
                    <a:pt x="3" y="6"/>
                  </a:cubicBezTo>
                  <a:cubicBezTo>
                    <a:pt x="11" y="1"/>
                    <a:pt x="11" y="1"/>
                    <a:pt x="11" y="1"/>
                  </a:cubicBezTo>
                  <a:cubicBezTo>
                    <a:pt x="13" y="0"/>
                    <a:pt x="16" y="0"/>
                    <a:pt x="17" y="2"/>
                  </a:cubicBezTo>
                  <a:cubicBezTo>
                    <a:pt x="24" y="14"/>
                    <a:pt x="24" y="14"/>
                    <a:pt x="24" y="14"/>
                  </a:cubicBezTo>
                  <a:cubicBezTo>
                    <a:pt x="25" y="16"/>
                    <a:pt x="24" y="19"/>
                    <a:pt x="22" y="20"/>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5" name="Freeform 686">
              <a:extLst>
                <a:ext uri="{FF2B5EF4-FFF2-40B4-BE49-F238E27FC236}">
                  <a16:creationId xmlns:a16="http://schemas.microsoft.com/office/drawing/2014/main" id="{598F805E-554C-4EB7-BEAA-E174A4B3E7FA}"/>
                </a:ext>
              </a:extLst>
            </p:cNvPr>
            <p:cNvSpPr>
              <a:spLocks/>
            </p:cNvSpPr>
            <p:nvPr/>
          </p:nvSpPr>
          <p:spPr bwMode="auto">
            <a:xfrm>
              <a:off x="7213600" y="4308244"/>
              <a:ext cx="49212" cy="52388"/>
            </a:xfrm>
            <a:custGeom>
              <a:avLst/>
              <a:gdLst>
                <a:gd name="T0" fmla="*/ 43307 w 25"/>
                <a:gd name="T1" fmla="*/ 42313 h 26"/>
                <a:gd name="T2" fmla="*/ 27559 w 25"/>
                <a:gd name="T3" fmla="*/ 50373 h 26"/>
                <a:gd name="T4" fmla="*/ 15748 w 25"/>
                <a:gd name="T5" fmla="*/ 46343 h 26"/>
                <a:gd name="T6" fmla="*/ 3937 w 25"/>
                <a:gd name="T7" fmla="*/ 26194 h 26"/>
                <a:gd name="T8" fmla="*/ 5905 w 25"/>
                <a:gd name="T9" fmla="*/ 12090 h 26"/>
                <a:gd name="T10" fmla="*/ 21653 w 25"/>
                <a:gd name="T11" fmla="*/ 4030 h 26"/>
                <a:gd name="T12" fmla="*/ 35433 w 25"/>
                <a:gd name="T13" fmla="*/ 6045 h 26"/>
                <a:gd name="T14" fmla="*/ 47244 w 25"/>
                <a:gd name="T15" fmla="*/ 28209 h 26"/>
                <a:gd name="T16" fmla="*/ 43307 w 25"/>
                <a:gd name="T17" fmla="*/ 42313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6">
                  <a:moveTo>
                    <a:pt x="22" y="21"/>
                  </a:moveTo>
                  <a:cubicBezTo>
                    <a:pt x="14" y="25"/>
                    <a:pt x="14" y="25"/>
                    <a:pt x="14" y="25"/>
                  </a:cubicBezTo>
                  <a:cubicBezTo>
                    <a:pt x="12" y="26"/>
                    <a:pt x="9" y="26"/>
                    <a:pt x="8" y="23"/>
                  </a:cubicBezTo>
                  <a:cubicBezTo>
                    <a:pt x="2" y="13"/>
                    <a:pt x="2" y="13"/>
                    <a:pt x="2" y="13"/>
                  </a:cubicBezTo>
                  <a:cubicBezTo>
                    <a:pt x="0" y="10"/>
                    <a:pt x="1" y="8"/>
                    <a:pt x="3" y="6"/>
                  </a:cubicBezTo>
                  <a:cubicBezTo>
                    <a:pt x="11" y="2"/>
                    <a:pt x="11" y="2"/>
                    <a:pt x="11" y="2"/>
                  </a:cubicBezTo>
                  <a:cubicBezTo>
                    <a:pt x="14" y="0"/>
                    <a:pt x="16" y="1"/>
                    <a:pt x="18" y="3"/>
                  </a:cubicBezTo>
                  <a:cubicBezTo>
                    <a:pt x="24" y="14"/>
                    <a:pt x="24" y="14"/>
                    <a:pt x="24" y="14"/>
                  </a:cubicBezTo>
                  <a:cubicBezTo>
                    <a:pt x="25" y="16"/>
                    <a:pt x="24" y="19"/>
                    <a:pt x="22" y="21"/>
                  </a:cubicBezTo>
                  <a:close/>
                </a:path>
              </a:pathLst>
            </a:custGeom>
            <a:solidFill>
              <a:srgbClr val="F7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6" name="Freeform 687">
              <a:extLst>
                <a:ext uri="{FF2B5EF4-FFF2-40B4-BE49-F238E27FC236}">
                  <a16:creationId xmlns:a16="http://schemas.microsoft.com/office/drawing/2014/main" id="{D3EF7C4B-C7B6-47AE-BE01-030453141EB9}"/>
                </a:ext>
              </a:extLst>
            </p:cNvPr>
            <p:cNvSpPr>
              <a:spLocks/>
            </p:cNvSpPr>
            <p:nvPr/>
          </p:nvSpPr>
          <p:spPr bwMode="auto">
            <a:xfrm>
              <a:off x="7188200" y="4265381"/>
              <a:ext cx="49212" cy="49213"/>
            </a:xfrm>
            <a:custGeom>
              <a:avLst/>
              <a:gdLst>
                <a:gd name="T0" fmla="*/ 41338 w 25"/>
                <a:gd name="T1" fmla="*/ 39370 h 25"/>
                <a:gd name="T2" fmla="*/ 29527 w 25"/>
                <a:gd name="T3" fmla="*/ 47244 h 25"/>
                <a:gd name="T4" fmla="*/ 13779 w 25"/>
                <a:gd name="T5" fmla="*/ 43307 h 25"/>
                <a:gd name="T6" fmla="*/ 3937 w 25"/>
                <a:gd name="T7" fmla="*/ 25591 h 25"/>
                <a:gd name="T8" fmla="*/ 7874 w 25"/>
                <a:gd name="T9" fmla="*/ 9843 h 25"/>
                <a:gd name="T10" fmla="*/ 19685 w 25"/>
                <a:gd name="T11" fmla="*/ 1969 h 25"/>
                <a:gd name="T12" fmla="*/ 35433 w 25"/>
                <a:gd name="T13" fmla="*/ 5906 h 25"/>
                <a:gd name="T14" fmla="*/ 45275 w 25"/>
                <a:gd name="T15" fmla="*/ 25591 h 25"/>
                <a:gd name="T16" fmla="*/ 41338 w 25"/>
                <a:gd name="T17" fmla="*/ 3937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1" y="20"/>
                  </a:moveTo>
                  <a:cubicBezTo>
                    <a:pt x="15" y="24"/>
                    <a:pt x="15" y="24"/>
                    <a:pt x="15" y="24"/>
                  </a:cubicBezTo>
                  <a:cubicBezTo>
                    <a:pt x="12" y="25"/>
                    <a:pt x="9" y="24"/>
                    <a:pt x="7" y="22"/>
                  </a:cubicBezTo>
                  <a:cubicBezTo>
                    <a:pt x="2" y="13"/>
                    <a:pt x="2" y="13"/>
                    <a:pt x="2" y="13"/>
                  </a:cubicBezTo>
                  <a:cubicBezTo>
                    <a:pt x="0" y="10"/>
                    <a:pt x="1" y="7"/>
                    <a:pt x="4" y="5"/>
                  </a:cubicBezTo>
                  <a:cubicBezTo>
                    <a:pt x="10" y="1"/>
                    <a:pt x="10" y="1"/>
                    <a:pt x="10" y="1"/>
                  </a:cubicBezTo>
                  <a:cubicBezTo>
                    <a:pt x="13" y="0"/>
                    <a:pt x="16" y="1"/>
                    <a:pt x="18" y="3"/>
                  </a:cubicBezTo>
                  <a:cubicBezTo>
                    <a:pt x="23" y="13"/>
                    <a:pt x="23" y="13"/>
                    <a:pt x="23" y="13"/>
                  </a:cubicBezTo>
                  <a:cubicBezTo>
                    <a:pt x="25" y="15"/>
                    <a:pt x="24" y="19"/>
                    <a:pt x="21" y="20"/>
                  </a:cubicBezTo>
                  <a:close/>
                </a:path>
              </a:pathLst>
            </a:custGeom>
            <a:solidFill>
              <a:srgbClr val="E2E2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 name="Freeform 688">
              <a:extLst>
                <a:ext uri="{FF2B5EF4-FFF2-40B4-BE49-F238E27FC236}">
                  <a16:creationId xmlns:a16="http://schemas.microsoft.com/office/drawing/2014/main" id="{FF73C220-BDA3-4383-BE1A-284E2A9942AB}"/>
                </a:ext>
              </a:extLst>
            </p:cNvPr>
            <p:cNvSpPr>
              <a:spLocks/>
            </p:cNvSpPr>
            <p:nvPr/>
          </p:nvSpPr>
          <p:spPr bwMode="auto">
            <a:xfrm>
              <a:off x="6959600" y="4163781"/>
              <a:ext cx="215900" cy="128588"/>
            </a:xfrm>
            <a:custGeom>
              <a:avLst/>
              <a:gdLst>
                <a:gd name="T0" fmla="*/ 215900 w 136"/>
                <a:gd name="T1" fmla="*/ 6350 h 81"/>
                <a:gd name="T2" fmla="*/ 1588 w 136"/>
                <a:gd name="T3" fmla="*/ 128588 h 81"/>
                <a:gd name="T4" fmla="*/ 0 w 136"/>
                <a:gd name="T5" fmla="*/ 123825 h 81"/>
                <a:gd name="T6" fmla="*/ 214313 w 136"/>
                <a:gd name="T7" fmla="*/ 0 h 81"/>
                <a:gd name="T8" fmla="*/ 215900 w 136"/>
                <a:gd name="T9" fmla="*/ 6350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81">
                  <a:moveTo>
                    <a:pt x="136" y="4"/>
                  </a:moveTo>
                  <a:lnTo>
                    <a:pt x="1" y="81"/>
                  </a:lnTo>
                  <a:lnTo>
                    <a:pt x="0" y="78"/>
                  </a:lnTo>
                  <a:lnTo>
                    <a:pt x="135" y="0"/>
                  </a:lnTo>
                  <a:lnTo>
                    <a:pt x="136" y="4"/>
                  </a:lnTo>
                  <a:close/>
                </a:path>
              </a:pathLst>
            </a:custGeom>
            <a:solidFill>
              <a:srgbClr val="333C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 name="Freeform 689">
              <a:extLst>
                <a:ext uri="{FF2B5EF4-FFF2-40B4-BE49-F238E27FC236}">
                  <a16:creationId xmlns:a16="http://schemas.microsoft.com/office/drawing/2014/main" id="{1FB56AAA-E500-410D-A18B-CDA2BA1EE918}"/>
                </a:ext>
              </a:extLst>
            </p:cNvPr>
            <p:cNvSpPr>
              <a:spLocks/>
            </p:cNvSpPr>
            <p:nvPr/>
          </p:nvSpPr>
          <p:spPr bwMode="auto">
            <a:xfrm>
              <a:off x="9320213" y="4790844"/>
              <a:ext cx="55562" cy="125413"/>
            </a:xfrm>
            <a:custGeom>
              <a:avLst/>
              <a:gdLst>
                <a:gd name="T0" fmla="*/ 45640 w 28"/>
                <a:gd name="T1" fmla="*/ 73655 h 63"/>
                <a:gd name="T2" fmla="*/ 55562 w 28"/>
                <a:gd name="T3" fmla="*/ 21898 h 63"/>
                <a:gd name="T4" fmla="*/ 17859 w 28"/>
                <a:gd name="T5" fmla="*/ 27870 h 63"/>
                <a:gd name="T6" fmla="*/ 3969 w 28"/>
                <a:gd name="T7" fmla="*/ 107497 h 63"/>
                <a:gd name="T8" fmla="*/ 45640 w 28"/>
                <a:gd name="T9" fmla="*/ 73655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63">
                  <a:moveTo>
                    <a:pt x="23" y="37"/>
                  </a:moveTo>
                  <a:cubicBezTo>
                    <a:pt x="28" y="11"/>
                    <a:pt x="28" y="11"/>
                    <a:pt x="28" y="11"/>
                  </a:cubicBezTo>
                  <a:cubicBezTo>
                    <a:pt x="28" y="11"/>
                    <a:pt x="21" y="0"/>
                    <a:pt x="9" y="14"/>
                  </a:cubicBezTo>
                  <a:cubicBezTo>
                    <a:pt x="9" y="14"/>
                    <a:pt x="0" y="46"/>
                    <a:pt x="2" y="54"/>
                  </a:cubicBezTo>
                  <a:cubicBezTo>
                    <a:pt x="4" y="63"/>
                    <a:pt x="23" y="37"/>
                    <a:pt x="23" y="37"/>
                  </a:cubicBezTo>
                  <a:close/>
                </a:path>
              </a:pathLst>
            </a:custGeom>
            <a:solidFill>
              <a:srgbClr val="FED4A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9" name="Freeform 690">
              <a:extLst>
                <a:ext uri="{FF2B5EF4-FFF2-40B4-BE49-F238E27FC236}">
                  <a16:creationId xmlns:a16="http://schemas.microsoft.com/office/drawing/2014/main" id="{0FDDF702-D56D-4859-940E-2B44136086C0}"/>
                </a:ext>
              </a:extLst>
            </p:cNvPr>
            <p:cNvSpPr>
              <a:spLocks/>
            </p:cNvSpPr>
            <p:nvPr/>
          </p:nvSpPr>
          <p:spPr bwMode="auto">
            <a:xfrm>
              <a:off x="7650163" y="4530494"/>
              <a:ext cx="565150" cy="630238"/>
            </a:xfrm>
            <a:custGeom>
              <a:avLst/>
              <a:gdLst>
                <a:gd name="T0" fmla="*/ 441325 w 356"/>
                <a:gd name="T1" fmla="*/ 25400 h 397"/>
                <a:gd name="T2" fmla="*/ 398463 w 356"/>
                <a:gd name="T3" fmla="*/ 11113 h 397"/>
                <a:gd name="T4" fmla="*/ 361950 w 356"/>
                <a:gd name="T5" fmla="*/ 36513 h 397"/>
                <a:gd name="T6" fmla="*/ 319088 w 356"/>
                <a:gd name="T7" fmla="*/ 23813 h 397"/>
                <a:gd name="T8" fmla="*/ 282575 w 356"/>
                <a:gd name="T9" fmla="*/ 49213 h 397"/>
                <a:gd name="T10" fmla="*/ 238125 w 356"/>
                <a:gd name="T11" fmla="*/ 36513 h 397"/>
                <a:gd name="T12" fmla="*/ 203200 w 356"/>
                <a:gd name="T13" fmla="*/ 61913 h 397"/>
                <a:gd name="T14" fmla="*/ 158750 w 356"/>
                <a:gd name="T15" fmla="*/ 49213 h 397"/>
                <a:gd name="T16" fmla="*/ 123825 w 356"/>
                <a:gd name="T17" fmla="*/ 74613 h 397"/>
                <a:gd name="T18" fmla="*/ 79375 w 356"/>
                <a:gd name="T19" fmla="*/ 61913 h 397"/>
                <a:gd name="T20" fmla="*/ 42863 w 356"/>
                <a:gd name="T21" fmla="*/ 87313 h 397"/>
                <a:gd name="T22" fmla="*/ 0 w 356"/>
                <a:gd name="T23" fmla="*/ 73025 h 397"/>
                <a:gd name="T24" fmla="*/ 3175 w 356"/>
                <a:gd name="T25" fmla="*/ 93663 h 397"/>
                <a:gd name="T26" fmla="*/ 38100 w 356"/>
                <a:gd name="T27" fmla="*/ 312738 h 397"/>
                <a:gd name="T28" fmla="*/ 87313 w 356"/>
                <a:gd name="T29" fmla="*/ 630238 h 397"/>
                <a:gd name="T30" fmla="*/ 565150 w 356"/>
                <a:gd name="T31" fmla="*/ 557213 h 397"/>
                <a:gd name="T32" fmla="*/ 515938 w 356"/>
                <a:gd name="T33" fmla="*/ 238125 h 397"/>
                <a:gd name="T34" fmla="*/ 481013 w 356"/>
                <a:gd name="T35" fmla="*/ 19050 h 397"/>
                <a:gd name="T36" fmla="*/ 477838 w 356"/>
                <a:gd name="T37" fmla="*/ 0 h 397"/>
                <a:gd name="T38" fmla="*/ 441325 w 356"/>
                <a:gd name="T39" fmla="*/ 25400 h 3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56" h="397">
                  <a:moveTo>
                    <a:pt x="278" y="16"/>
                  </a:moveTo>
                  <a:lnTo>
                    <a:pt x="251" y="7"/>
                  </a:lnTo>
                  <a:lnTo>
                    <a:pt x="228" y="23"/>
                  </a:lnTo>
                  <a:lnTo>
                    <a:pt x="201" y="15"/>
                  </a:lnTo>
                  <a:lnTo>
                    <a:pt x="178" y="31"/>
                  </a:lnTo>
                  <a:lnTo>
                    <a:pt x="150" y="23"/>
                  </a:lnTo>
                  <a:lnTo>
                    <a:pt x="128" y="39"/>
                  </a:lnTo>
                  <a:lnTo>
                    <a:pt x="100" y="31"/>
                  </a:lnTo>
                  <a:lnTo>
                    <a:pt x="78" y="47"/>
                  </a:lnTo>
                  <a:lnTo>
                    <a:pt x="50" y="39"/>
                  </a:lnTo>
                  <a:lnTo>
                    <a:pt x="27" y="55"/>
                  </a:lnTo>
                  <a:lnTo>
                    <a:pt x="0" y="46"/>
                  </a:lnTo>
                  <a:lnTo>
                    <a:pt x="2" y="59"/>
                  </a:lnTo>
                  <a:lnTo>
                    <a:pt x="24" y="197"/>
                  </a:lnTo>
                  <a:lnTo>
                    <a:pt x="55" y="397"/>
                  </a:lnTo>
                  <a:lnTo>
                    <a:pt x="356" y="351"/>
                  </a:lnTo>
                  <a:lnTo>
                    <a:pt x="325" y="150"/>
                  </a:lnTo>
                  <a:lnTo>
                    <a:pt x="303" y="12"/>
                  </a:lnTo>
                  <a:lnTo>
                    <a:pt x="301" y="0"/>
                  </a:lnTo>
                  <a:lnTo>
                    <a:pt x="278" y="16"/>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0" name="Freeform 691">
              <a:extLst>
                <a:ext uri="{FF2B5EF4-FFF2-40B4-BE49-F238E27FC236}">
                  <a16:creationId xmlns:a16="http://schemas.microsoft.com/office/drawing/2014/main" id="{16E2B8B2-51DF-4E2B-A2F5-9839BD734E2C}"/>
                </a:ext>
              </a:extLst>
            </p:cNvPr>
            <p:cNvSpPr>
              <a:spLocks/>
            </p:cNvSpPr>
            <p:nvPr/>
          </p:nvSpPr>
          <p:spPr bwMode="auto">
            <a:xfrm>
              <a:off x="7689850" y="4589231"/>
              <a:ext cx="423862" cy="117475"/>
            </a:xfrm>
            <a:custGeom>
              <a:avLst/>
              <a:gdLst>
                <a:gd name="T0" fmla="*/ 417892 w 213"/>
                <a:gd name="T1" fmla="*/ 53760 h 59"/>
                <a:gd name="T2" fmla="*/ 13930 w 213"/>
                <a:gd name="T3" fmla="*/ 115484 h 59"/>
                <a:gd name="T4" fmla="*/ 7960 w 213"/>
                <a:gd name="T5" fmla="*/ 111502 h 59"/>
                <a:gd name="T6" fmla="*/ 0 w 213"/>
                <a:gd name="T7" fmla="*/ 71680 h 59"/>
                <a:gd name="T8" fmla="*/ 5970 w 213"/>
                <a:gd name="T9" fmla="*/ 63715 h 59"/>
                <a:gd name="T10" fmla="*/ 409932 w 213"/>
                <a:gd name="T11" fmla="*/ 0 h 59"/>
                <a:gd name="T12" fmla="*/ 417892 w 213"/>
                <a:gd name="T13" fmla="*/ 5973 h 59"/>
                <a:gd name="T14" fmla="*/ 423862 w 213"/>
                <a:gd name="T15" fmla="*/ 45795 h 59"/>
                <a:gd name="T16" fmla="*/ 417892 w 213"/>
                <a:gd name="T17" fmla="*/ 5376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 h="59">
                  <a:moveTo>
                    <a:pt x="210" y="27"/>
                  </a:moveTo>
                  <a:cubicBezTo>
                    <a:pt x="7" y="58"/>
                    <a:pt x="7" y="58"/>
                    <a:pt x="7" y="58"/>
                  </a:cubicBezTo>
                  <a:cubicBezTo>
                    <a:pt x="6" y="59"/>
                    <a:pt x="4" y="57"/>
                    <a:pt x="4" y="56"/>
                  </a:cubicBezTo>
                  <a:cubicBezTo>
                    <a:pt x="0" y="36"/>
                    <a:pt x="0" y="36"/>
                    <a:pt x="0" y="36"/>
                  </a:cubicBezTo>
                  <a:cubicBezTo>
                    <a:pt x="0" y="34"/>
                    <a:pt x="1" y="32"/>
                    <a:pt x="3" y="32"/>
                  </a:cubicBezTo>
                  <a:cubicBezTo>
                    <a:pt x="206" y="0"/>
                    <a:pt x="206" y="0"/>
                    <a:pt x="206" y="0"/>
                  </a:cubicBezTo>
                  <a:cubicBezTo>
                    <a:pt x="208" y="0"/>
                    <a:pt x="209" y="1"/>
                    <a:pt x="210" y="3"/>
                  </a:cubicBezTo>
                  <a:cubicBezTo>
                    <a:pt x="213" y="23"/>
                    <a:pt x="213" y="23"/>
                    <a:pt x="213" y="23"/>
                  </a:cubicBezTo>
                  <a:cubicBezTo>
                    <a:pt x="213" y="25"/>
                    <a:pt x="212" y="27"/>
                    <a:pt x="210" y="27"/>
                  </a:cubicBez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1" name="Freeform 692">
              <a:extLst>
                <a:ext uri="{FF2B5EF4-FFF2-40B4-BE49-F238E27FC236}">
                  <a16:creationId xmlns:a16="http://schemas.microsoft.com/office/drawing/2014/main" id="{DD64ADE0-D38E-4AD5-8FDF-91368776056D}"/>
                </a:ext>
              </a:extLst>
            </p:cNvPr>
            <p:cNvSpPr>
              <a:spLocks/>
            </p:cNvSpPr>
            <p:nvPr/>
          </p:nvSpPr>
          <p:spPr bwMode="auto">
            <a:xfrm>
              <a:off x="7700963" y="4711469"/>
              <a:ext cx="144462" cy="166688"/>
            </a:xfrm>
            <a:custGeom>
              <a:avLst/>
              <a:gdLst>
                <a:gd name="T0" fmla="*/ 138443 w 72"/>
                <a:gd name="T1" fmla="*/ 148829 h 84"/>
                <a:gd name="T2" fmla="*/ 30096 w 72"/>
                <a:gd name="T3" fmla="*/ 164704 h 84"/>
                <a:gd name="T4" fmla="*/ 22071 w 72"/>
                <a:gd name="T5" fmla="*/ 160735 h 84"/>
                <a:gd name="T6" fmla="*/ 0 w 72"/>
                <a:gd name="T7" fmla="*/ 23813 h 84"/>
                <a:gd name="T8" fmla="*/ 6019 w 72"/>
                <a:gd name="T9" fmla="*/ 17859 h 84"/>
                <a:gd name="T10" fmla="*/ 116372 w 72"/>
                <a:gd name="T11" fmla="*/ 0 h 84"/>
                <a:gd name="T12" fmla="*/ 122391 w 72"/>
                <a:gd name="T13" fmla="*/ 5953 h 84"/>
                <a:gd name="T14" fmla="*/ 144462 w 72"/>
                <a:gd name="T15" fmla="*/ 140891 h 84"/>
                <a:gd name="T16" fmla="*/ 138443 w 72"/>
                <a:gd name="T17" fmla="*/ 14882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84">
                  <a:moveTo>
                    <a:pt x="69" y="75"/>
                  </a:moveTo>
                  <a:cubicBezTo>
                    <a:pt x="15" y="83"/>
                    <a:pt x="15" y="83"/>
                    <a:pt x="15" y="83"/>
                  </a:cubicBezTo>
                  <a:cubicBezTo>
                    <a:pt x="13" y="84"/>
                    <a:pt x="11" y="82"/>
                    <a:pt x="11" y="81"/>
                  </a:cubicBezTo>
                  <a:cubicBezTo>
                    <a:pt x="0" y="12"/>
                    <a:pt x="0" y="12"/>
                    <a:pt x="0" y="12"/>
                  </a:cubicBezTo>
                  <a:cubicBezTo>
                    <a:pt x="0" y="11"/>
                    <a:pt x="1" y="9"/>
                    <a:pt x="3" y="9"/>
                  </a:cubicBezTo>
                  <a:cubicBezTo>
                    <a:pt x="58" y="0"/>
                    <a:pt x="58" y="0"/>
                    <a:pt x="58" y="0"/>
                  </a:cubicBezTo>
                  <a:cubicBezTo>
                    <a:pt x="59" y="0"/>
                    <a:pt x="61" y="1"/>
                    <a:pt x="61" y="3"/>
                  </a:cubicBezTo>
                  <a:cubicBezTo>
                    <a:pt x="72" y="71"/>
                    <a:pt x="72" y="71"/>
                    <a:pt x="72" y="71"/>
                  </a:cubicBezTo>
                  <a:cubicBezTo>
                    <a:pt x="72" y="73"/>
                    <a:pt x="71" y="75"/>
                    <a:pt x="69" y="7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2" name="Freeform 693">
              <a:extLst>
                <a:ext uri="{FF2B5EF4-FFF2-40B4-BE49-F238E27FC236}">
                  <a16:creationId xmlns:a16="http://schemas.microsoft.com/office/drawing/2014/main" id="{6C78F37D-7C3F-4B7D-8054-6E21818D8DEB}"/>
                </a:ext>
              </a:extLst>
            </p:cNvPr>
            <p:cNvSpPr>
              <a:spLocks/>
            </p:cNvSpPr>
            <p:nvPr/>
          </p:nvSpPr>
          <p:spPr bwMode="auto">
            <a:xfrm>
              <a:off x="7727950" y="4874981"/>
              <a:ext cx="155575" cy="242888"/>
            </a:xfrm>
            <a:custGeom>
              <a:avLst/>
              <a:gdLst>
                <a:gd name="T0" fmla="*/ 147597 w 78"/>
                <a:gd name="T1" fmla="*/ 226961 h 122"/>
                <a:gd name="T2" fmla="*/ 41886 w 78"/>
                <a:gd name="T3" fmla="*/ 242888 h 122"/>
                <a:gd name="T4" fmla="*/ 33907 w 78"/>
                <a:gd name="T5" fmla="*/ 236915 h 122"/>
                <a:gd name="T6" fmla="*/ 0 w 78"/>
                <a:gd name="T7" fmla="*/ 25882 h 122"/>
                <a:gd name="T8" fmla="*/ 5984 w 78"/>
                <a:gd name="T9" fmla="*/ 15927 h 122"/>
                <a:gd name="T10" fmla="*/ 113689 w 78"/>
                <a:gd name="T11" fmla="*/ 0 h 122"/>
                <a:gd name="T12" fmla="*/ 121668 w 78"/>
                <a:gd name="T13" fmla="*/ 5973 h 122"/>
                <a:gd name="T14" fmla="*/ 155575 w 78"/>
                <a:gd name="T15" fmla="*/ 217006 h 122"/>
                <a:gd name="T16" fmla="*/ 147597 w 78"/>
                <a:gd name="T17" fmla="*/ 22696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22">
                  <a:moveTo>
                    <a:pt x="74" y="114"/>
                  </a:moveTo>
                  <a:cubicBezTo>
                    <a:pt x="21" y="122"/>
                    <a:pt x="21" y="122"/>
                    <a:pt x="21" y="122"/>
                  </a:cubicBezTo>
                  <a:cubicBezTo>
                    <a:pt x="19" y="122"/>
                    <a:pt x="17" y="121"/>
                    <a:pt x="17" y="119"/>
                  </a:cubicBezTo>
                  <a:cubicBezTo>
                    <a:pt x="0" y="13"/>
                    <a:pt x="0" y="13"/>
                    <a:pt x="0" y="13"/>
                  </a:cubicBezTo>
                  <a:cubicBezTo>
                    <a:pt x="0" y="11"/>
                    <a:pt x="1" y="9"/>
                    <a:pt x="3" y="8"/>
                  </a:cubicBezTo>
                  <a:cubicBezTo>
                    <a:pt x="57" y="0"/>
                    <a:pt x="57" y="0"/>
                    <a:pt x="57" y="0"/>
                  </a:cubicBezTo>
                  <a:cubicBezTo>
                    <a:pt x="59" y="0"/>
                    <a:pt x="61" y="1"/>
                    <a:pt x="61" y="3"/>
                  </a:cubicBezTo>
                  <a:cubicBezTo>
                    <a:pt x="78" y="109"/>
                    <a:pt x="78" y="109"/>
                    <a:pt x="78" y="109"/>
                  </a:cubicBezTo>
                  <a:cubicBezTo>
                    <a:pt x="78" y="111"/>
                    <a:pt x="76" y="113"/>
                    <a:pt x="74" y="114"/>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3" name="Freeform 694">
              <a:extLst>
                <a:ext uri="{FF2B5EF4-FFF2-40B4-BE49-F238E27FC236}">
                  <a16:creationId xmlns:a16="http://schemas.microsoft.com/office/drawing/2014/main" id="{A5C61237-135A-4726-8CCD-2E18E81A2D28}"/>
                </a:ext>
              </a:extLst>
            </p:cNvPr>
            <p:cNvSpPr>
              <a:spLocks/>
            </p:cNvSpPr>
            <p:nvPr/>
          </p:nvSpPr>
          <p:spPr bwMode="auto">
            <a:xfrm>
              <a:off x="7840663" y="4665431"/>
              <a:ext cx="282575" cy="85725"/>
            </a:xfrm>
            <a:custGeom>
              <a:avLst/>
              <a:gdLst>
                <a:gd name="T0" fmla="*/ 278595 w 142"/>
                <a:gd name="T1" fmla="*/ 43859 h 43"/>
                <a:gd name="T2" fmla="*/ 11940 w 142"/>
                <a:gd name="T3" fmla="*/ 85725 h 43"/>
                <a:gd name="T4" fmla="*/ 5970 w 142"/>
                <a:gd name="T5" fmla="*/ 81738 h 43"/>
                <a:gd name="T6" fmla="*/ 0 w 142"/>
                <a:gd name="T7" fmla="*/ 47847 h 43"/>
                <a:gd name="T8" fmla="*/ 3980 w 142"/>
                <a:gd name="T9" fmla="*/ 41866 h 43"/>
                <a:gd name="T10" fmla="*/ 272625 w 142"/>
                <a:gd name="T11" fmla="*/ 0 h 43"/>
                <a:gd name="T12" fmla="*/ 276605 w 142"/>
                <a:gd name="T13" fmla="*/ 3987 h 43"/>
                <a:gd name="T14" fmla="*/ 282575 w 142"/>
                <a:gd name="T15" fmla="*/ 37878 h 43"/>
                <a:gd name="T16" fmla="*/ 278595 w 142"/>
                <a:gd name="T17" fmla="*/ 43859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43">
                  <a:moveTo>
                    <a:pt x="140" y="22"/>
                  </a:moveTo>
                  <a:cubicBezTo>
                    <a:pt x="6" y="43"/>
                    <a:pt x="6" y="43"/>
                    <a:pt x="6" y="43"/>
                  </a:cubicBezTo>
                  <a:cubicBezTo>
                    <a:pt x="4" y="43"/>
                    <a:pt x="3" y="42"/>
                    <a:pt x="3" y="41"/>
                  </a:cubicBezTo>
                  <a:cubicBezTo>
                    <a:pt x="0" y="24"/>
                    <a:pt x="0" y="24"/>
                    <a:pt x="0" y="24"/>
                  </a:cubicBezTo>
                  <a:cubicBezTo>
                    <a:pt x="0" y="22"/>
                    <a:pt x="1" y="21"/>
                    <a:pt x="2" y="21"/>
                  </a:cubicBezTo>
                  <a:cubicBezTo>
                    <a:pt x="137" y="0"/>
                    <a:pt x="137" y="0"/>
                    <a:pt x="137" y="0"/>
                  </a:cubicBezTo>
                  <a:cubicBezTo>
                    <a:pt x="138" y="0"/>
                    <a:pt x="139" y="1"/>
                    <a:pt x="139" y="2"/>
                  </a:cubicBezTo>
                  <a:cubicBezTo>
                    <a:pt x="142" y="19"/>
                    <a:pt x="142" y="19"/>
                    <a:pt x="142" y="19"/>
                  </a:cubicBezTo>
                  <a:cubicBezTo>
                    <a:pt x="142" y="20"/>
                    <a:pt x="141" y="21"/>
                    <a:pt x="140" y="22"/>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4" name="Freeform 695">
              <a:extLst>
                <a:ext uri="{FF2B5EF4-FFF2-40B4-BE49-F238E27FC236}">
                  <a16:creationId xmlns:a16="http://schemas.microsoft.com/office/drawing/2014/main" id="{16C96B50-420C-434A-B171-202ED6295FD2}"/>
                </a:ext>
              </a:extLst>
            </p:cNvPr>
            <p:cNvSpPr>
              <a:spLocks/>
            </p:cNvSpPr>
            <p:nvPr/>
          </p:nvSpPr>
          <p:spPr bwMode="auto">
            <a:xfrm>
              <a:off x="7848600" y="4720994"/>
              <a:ext cx="280987" cy="69850"/>
            </a:xfrm>
            <a:custGeom>
              <a:avLst/>
              <a:gdLst>
                <a:gd name="T0" fmla="*/ 280987 w 177"/>
                <a:gd name="T1" fmla="*/ 25400 h 44"/>
                <a:gd name="T2" fmla="*/ 4762 w 177"/>
                <a:gd name="T3" fmla="*/ 69850 h 44"/>
                <a:gd name="T4" fmla="*/ 0 w 177"/>
                <a:gd name="T5" fmla="*/ 44450 h 44"/>
                <a:gd name="T6" fmla="*/ 277812 w 177"/>
                <a:gd name="T7" fmla="*/ 0 h 44"/>
                <a:gd name="T8" fmla="*/ 280987 w 177"/>
                <a:gd name="T9" fmla="*/ 2540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7" h="44">
                  <a:moveTo>
                    <a:pt x="177" y="16"/>
                  </a:moveTo>
                  <a:lnTo>
                    <a:pt x="3" y="44"/>
                  </a:lnTo>
                  <a:lnTo>
                    <a:pt x="0" y="28"/>
                  </a:lnTo>
                  <a:lnTo>
                    <a:pt x="175" y="0"/>
                  </a:lnTo>
                  <a:lnTo>
                    <a:pt x="177" y="16"/>
                  </a:ln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5" name="Freeform 696">
              <a:extLst>
                <a:ext uri="{FF2B5EF4-FFF2-40B4-BE49-F238E27FC236}">
                  <a16:creationId xmlns:a16="http://schemas.microsoft.com/office/drawing/2014/main" id="{5250A400-2861-4CE1-9906-AE6B035C8248}"/>
                </a:ext>
              </a:extLst>
            </p:cNvPr>
            <p:cNvSpPr>
              <a:spLocks/>
            </p:cNvSpPr>
            <p:nvPr/>
          </p:nvSpPr>
          <p:spPr bwMode="auto">
            <a:xfrm>
              <a:off x="7856538" y="4768619"/>
              <a:ext cx="279400" cy="53975"/>
            </a:xfrm>
            <a:custGeom>
              <a:avLst/>
              <a:gdLst>
                <a:gd name="T0" fmla="*/ 277404 w 140"/>
                <a:gd name="T1" fmla="*/ 9995 h 27"/>
                <a:gd name="T2" fmla="*/ 3991 w 140"/>
                <a:gd name="T3" fmla="*/ 53975 h 27"/>
                <a:gd name="T4" fmla="*/ 1996 w 140"/>
                <a:gd name="T5" fmla="*/ 49977 h 27"/>
                <a:gd name="T6" fmla="*/ 0 w 140"/>
                <a:gd name="T7" fmla="*/ 43980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5"/>
                  </a:cubicBezTo>
                  <a:cubicBezTo>
                    <a:pt x="0" y="22"/>
                    <a:pt x="0" y="22"/>
                    <a:pt x="0" y="22"/>
                  </a:cubicBezTo>
                  <a:cubicBezTo>
                    <a:pt x="0" y="22"/>
                    <a:pt x="0" y="21"/>
                    <a:pt x="1" y="21"/>
                  </a:cubicBezTo>
                  <a:cubicBezTo>
                    <a:pt x="138" y="0"/>
                    <a:pt x="138" y="0"/>
                    <a:pt x="138" y="0"/>
                  </a:cubicBezTo>
                  <a:cubicBezTo>
                    <a:pt x="138" y="0"/>
                    <a:pt x="139" y="0"/>
                    <a:pt x="139" y="1"/>
                  </a:cubicBezTo>
                  <a:cubicBezTo>
                    <a:pt x="140" y="4"/>
                    <a:pt x="140" y="4"/>
                    <a:pt x="140" y="4"/>
                  </a:cubicBezTo>
                  <a:cubicBezTo>
                    <a:pt x="140" y="4"/>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6" name="Freeform 697">
              <a:extLst>
                <a:ext uri="{FF2B5EF4-FFF2-40B4-BE49-F238E27FC236}">
                  <a16:creationId xmlns:a16="http://schemas.microsoft.com/office/drawing/2014/main" id="{71C49E04-C2A8-4CE3-9E23-59F57172F9BE}"/>
                </a:ext>
              </a:extLst>
            </p:cNvPr>
            <p:cNvSpPr>
              <a:spLocks/>
            </p:cNvSpPr>
            <p:nvPr/>
          </p:nvSpPr>
          <p:spPr bwMode="auto">
            <a:xfrm>
              <a:off x="7861300" y="47892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 name="Freeform 698">
              <a:extLst>
                <a:ext uri="{FF2B5EF4-FFF2-40B4-BE49-F238E27FC236}">
                  <a16:creationId xmlns:a16="http://schemas.microsoft.com/office/drawing/2014/main" id="{3F3A598B-9066-4C8B-A8EC-D694A47A033F}"/>
                </a:ext>
              </a:extLst>
            </p:cNvPr>
            <p:cNvSpPr>
              <a:spLocks/>
            </p:cNvSpPr>
            <p:nvPr/>
          </p:nvSpPr>
          <p:spPr bwMode="auto">
            <a:xfrm>
              <a:off x="7862888" y="48083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1" y="21"/>
                  </a:cubicBezTo>
                  <a:cubicBezTo>
                    <a:pt x="138" y="0"/>
                    <a:pt x="138" y="0"/>
                    <a:pt x="138" y="0"/>
                  </a:cubicBezTo>
                  <a:cubicBezTo>
                    <a:pt x="139" y="0"/>
                    <a:pt x="139" y="0"/>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 name="Freeform 699">
              <a:extLst>
                <a:ext uri="{FF2B5EF4-FFF2-40B4-BE49-F238E27FC236}">
                  <a16:creationId xmlns:a16="http://schemas.microsoft.com/office/drawing/2014/main" id="{176F73C3-4B08-440F-AE1C-B6C30A08A0D0}"/>
                </a:ext>
              </a:extLst>
            </p:cNvPr>
            <p:cNvSpPr>
              <a:spLocks/>
            </p:cNvSpPr>
            <p:nvPr/>
          </p:nvSpPr>
          <p:spPr bwMode="auto">
            <a:xfrm>
              <a:off x="7867650" y="4828944"/>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7"/>
                    <a:pt x="0"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9" name="Freeform 700">
              <a:extLst>
                <a:ext uri="{FF2B5EF4-FFF2-40B4-BE49-F238E27FC236}">
                  <a16:creationId xmlns:a16="http://schemas.microsoft.com/office/drawing/2014/main" id="{6CE41E6F-C8BD-46B4-A5BF-8DD2E011AC5D}"/>
                </a:ext>
              </a:extLst>
            </p:cNvPr>
            <p:cNvSpPr>
              <a:spLocks/>
            </p:cNvSpPr>
            <p:nvPr/>
          </p:nvSpPr>
          <p:spPr bwMode="auto">
            <a:xfrm>
              <a:off x="7869238" y="4847994"/>
              <a:ext cx="277812" cy="57150"/>
            </a:xfrm>
            <a:custGeom>
              <a:avLst/>
              <a:gdLst>
                <a:gd name="T0" fmla="*/ 275828 w 140"/>
                <a:gd name="T1" fmla="*/ 12246 h 28"/>
                <a:gd name="T2" fmla="*/ 3969 w 140"/>
                <a:gd name="T3" fmla="*/ 55109 h 28"/>
                <a:gd name="T4" fmla="*/ 1984 w 140"/>
                <a:gd name="T5" fmla="*/ 53068 h 28"/>
                <a:gd name="T6" fmla="*/ 0 w 140"/>
                <a:gd name="T7" fmla="*/ 46945 h 28"/>
                <a:gd name="T8" fmla="*/ 3969 w 140"/>
                <a:gd name="T9" fmla="*/ 44904 h 28"/>
                <a:gd name="T10" fmla="*/ 273843 w 140"/>
                <a:gd name="T11" fmla="*/ 2041 h 28"/>
                <a:gd name="T12" fmla="*/ 277812 w 140"/>
                <a:gd name="T13" fmla="*/ 4082 h 28"/>
                <a:gd name="T14" fmla="*/ 277812 w 140"/>
                <a:gd name="T15" fmla="*/ 10205 h 28"/>
                <a:gd name="T16" fmla="*/ 275828 w 140"/>
                <a:gd name="T17" fmla="*/ 122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8">
                  <a:moveTo>
                    <a:pt x="139" y="6"/>
                  </a:moveTo>
                  <a:cubicBezTo>
                    <a:pt x="2" y="27"/>
                    <a:pt x="2" y="27"/>
                    <a:pt x="2" y="27"/>
                  </a:cubicBezTo>
                  <a:cubicBezTo>
                    <a:pt x="2" y="28"/>
                    <a:pt x="1" y="27"/>
                    <a:pt x="1" y="26"/>
                  </a:cubicBezTo>
                  <a:cubicBezTo>
                    <a:pt x="0" y="23"/>
                    <a:pt x="0" y="23"/>
                    <a:pt x="0" y="23"/>
                  </a:cubicBezTo>
                  <a:cubicBezTo>
                    <a:pt x="0" y="23"/>
                    <a:pt x="1" y="22"/>
                    <a:pt x="2" y="22"/>
                  </a:cubicBezTo>
                  <a:cubicBezTo>
                    <a:pt x="138" y="1"/>
                    <a:pt x="138" y="1"/>
                    <a:pt x="138" y="1"/>
                  </a:cubicBezTo>
                  <a:cubicBezTo>
                    <a:pt x="139" y="0"/>
                    <a:pt x="140" y="1"/>
                    <a:pt x="140" y="2"/>
                  </a:cubicBezTo>
                  <a:cubicBezTo>
                    <a:pt x="140" y="5"/>
                    <a:pt x="140" y="5"/>
                    <a:pt x="140" y="5"/>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0" name="Freeform 701">
              <a:extLst>
                <a:ext uri="{FF2B5EF4-FFF2-40B4-BE49-F238E27FC236}">
                  <a16:creationId xmlns:a16="http://schemas.microsoft.com/office/drawing/2014/main" id="{5118CF96-20FD-44DB-83FA-5A1AD9FD90FC}"/>
                </a:ext>
              </a:extLst>
            </p:cNvPr>
            <p:cNvSpPr>
              <a:spLocks/>
            </p:cNvSpPr>
            <p:nvPr/>
          </p:nvSpPr>
          <p:spPr bwMode="auto">
            <a:xfrm>
              <a:off x="7872413" y="4870219"/>
              <a:ext cx="279400" cy="53975"/>
            </a:xfrm>
            <a:custGeom>
              <a:avLst/>
              <a:gdLst>
                <a:gd name="T0" fmla="*/ 277404 w 140"/>
                <a:gd name="T1" fmla="*/ 9995 h 27"/>
                <a:gd name="T2" fmla="*/ 3991 w 140"/>
                <a:gd name="T3" fmla="*/ 53975 h 27"/>
                <a:gd name="T4" fmla="*/ 1996 w 140"/>
                <a:gd name="T5" fmla="*/ 51976 h 27"/>
                <a:gd name="T6" fmla="*/ 0 w 140"/>
                <a:gd name="T7" fmla="*/ 45979 h 27"/>
                <a:gd name="T8" fmla="*/ 1996 w 140"/>
                <a:gd name="T9" fmla="*/ 41981 h 27"/>
                <a:gd name="T10" fmla="*/ 275409 w 140"/>
                <a:gd name="T11" fmla="*/ 0 h 27"/>
                <a:gd name="T12" fmla="*/ 277404 w 140"/>
                <a:gd name="T13" fmla="*/ 1999 h 27"/>
                <a:gd name="T14" fmla="*/ 279400 w 140"/>
                <a:gd name="T15" fmla="*/ 7996 h 27"/>
                <a:gd name="T16" fmla="*/ 277404 w 140"/>
                <a:gd name="T17" fmla="*/ 9995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5"/>
                  </a:moveTo>
                  <a:cubicBezTo>
                    <a:pt x="2" y="27"/>
                    <a:pt x="2" y="27"/>
                    <a:pt x="2" y="27"/>
                  </a:cubicBezTo>
                  <a:cubicBezTo>
                    <a:pt x="1" y="27"/>
                    <a:pt x="1" y="26"/>
                    <a:pt x="1"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9" y="5"/>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1" name="Freeform 702">
              <a:extLst>
                <a:ext uri="{FF2B5EF4-FFF2-40B4-BE49-F238E27FC236}">
                  <a16:creationId xmlns:a16="http://schemas.microsoft.com/office/drawing/2014/main" id="{3F20552D-800A-442C-9F4E-11A3559BCC47}"/>
                </a:ext>
              </a:extLst>
            </p:cNvPr>
            <p:cNvSpPr>
              <a:spLocks/>
            </p:cNvSpPr>
            <p:nvPr/>
          </p:nvSpPr>
          <p:spPr bwMode="auto">
            <a:xfrm>
              <a:off x="7877175" y="4890856"/>
              <a:ext cx="276225" cy="53975"/>
            </a:xfrm>
            <a:custGeom>
              <a:avLst/>
              <a:gdLst>
                <a:gd name="T0" fmla="*/ 274238 w 139"/>
                <a:gd name="T1" fmla="*/ 11994 h 27"/>
                <a:gd name="T2" fmla="*/ 3974 w 139"/>
                <a:gd name="T3" fmla="*/ 53975 h 27"/>
                <a:gd name="T4" fmla="*/ 0 w 139"/>
                <a:gd name="T5" fmla="*/ 51976 h 27"/>
                <a:gd name="T6" fmla="*/ 0 w 139"/>
                <a:gd name="T7" fmla="*/ 45979 h 27"/>
                <a:gd name="T8" fmla="*/ 1987 w 139"/>
                <a:gd name="T9" fmla="*/ 41981 h 27"/>
                <a:gd name="T10" fmla="*/ 272251 w 139"/>
                <a:gd name="T11" fmla="*/ 0 h 27"/>
                <a:gd name="T12" fmla="*/ 276225 w 139"/>
                <a:gd name="T13" fmla="*/ 1999 h 27"/>
                <a:gd name="T14" fmla="*/ 276225 w 139"/>
                <a:gd name="T15" fmla="*/ 7996 h 27"/>
                <a:gd name="T16" fmla="*/ 274238 w 139"/>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27">
                  <a:moveTo>
                    <a:pt x="138" y="6"/>
                  </a:moveTo>
                  <a:cubicBezTo>
                    <a:pt x="2" y="27"/>
                    <a:pt x="2" y="27"/>
                    <a:pt x="2" y="27"/>
                  </a:cubicBezTo>
                  <a:cubicBezTo>
                    <a:pt x="1" y="27"/>
                    <a:pt x="0" y="27"/>
                    <a:pt x="0" y="26"/>
                  </a:cubicBezTo>
                  <a:cubicBezTo>
                    <a:pt x="0" y="23"/>
                    <a:pt x="0" y="23"/>
                    <a:pt x="0" y="23"/>
                  </a:cubicBezTo>
                  <a:cubicBezTo>
                    <a:pt x="0" y="22"/>
                    <a:pt x="0" y="21"/>
                    <a:pt x="1" y="21"/>
                  </a:cubicBezTo>
                  <a:cubicBezTo>
                    <a:pt x="137" y="0"/>
                    <a:pt x="137" y="0"/>
                    <a:pt x="137" y="0"/>
                  </a:cubicBezTo>
                  <a:cubicBezTo>
                    <a:pt x="138" y="0"/>
                    <a:pt x="139" y="0"/>
                    <a:pt x="139" y="1"/>
                  </a:cubicBezTo>
                  <a:cubicBezTo>
                    <a:pt x="139" y="4"/>
                    <a:pt x="139" y="4"/>
                    <a:pt x="139" y="4"/>
                  </a:cubicBezTo>
                  <a:cubicBezTo>
                    <a:pt x="139" y="5"/>
                    <a:pt x="139" y="6"/>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2" name="Freeform 703">
              <a:extLst>
                <a:ext uri="{FF2B5EF4-FFF2-40B4-BE49-F238E27FC236}">
                  <a16:creationId xmlns:a16="http://schemas.microsoft.com/office/drawing/2014/main" id="{8209549C-A1E7-4411-8AB0-4A5A83CE1EE9}"/>
                </a:ext>
              </a:extLst>
            </p:cNvPr>
            <p:cNvSpPr>
              <a:spLocks/>
            </p:cNvSpPr>
            <p:nvPr/>
          </p:nvSpPr>
          <p:spPr bwMode="auto">
            <a:xfrm>
              <a:off x="7878763" y="4909906"/>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1996 w 140"/>
                <a:gd name="T9" fmla="*/ 43980 h 27"/>
                <a:gd name="T10" fmla="*/ 275409 w 140"/>
                <a:gd name="T11" fmla="*/ 0 h 27"/>
                <a:gd name="T12" fmla="*/ 277404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2"/>
                    <a:pt x="1" y="22"/>
                  </a:cubicBezTo>
                  <a:cubicBezTo>
                    <a:pt x="138" y="0"/>
                    <a:pt x="138" y="0"/>
                    <a:pt x="138" y="0"/>
                  </a:cubicBezTo>
                  <a:cubicBezTo>
                    <a:pt x="139" y="0"/>
                    <a:pt x="139" y="1"/>
                    <a:pt x="139"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3" name="Freeform 704">
              <a:extLst>
                <a:ext uri="{FF2B5EF4-FFF2-40B4-BE49-F238E27FC236}">
                  <a16:creationId xmlns:a16="http://schemas.microsoft.com/office/drawing/2014/main" id="{88C4DE5B-21AC-4718-957B-FA822FED3A19}"/>
                </a:ext>
              </a:extLst>
            </p:cNvPr>
            <p:cNvSpPr>
              <a:spLocks/>
            </p:cNvSpPr>
            <p:nvPr/>
          </p:nvSpPr>
          <p:spPr bwMode="auto">
            <a:xfrm>
              <a:off x="7886700" y="4987694"/>
              <a:ext cx="117475" cy="30163"/>
            </a:xfrm>
            <a:custGeom>
              <a:avLst/>
              <a:gdLst>
                <a:gd name="T0" fmla="*/ 115484 w 59"/>
                <a:gd name="T1" fmla="*/ 12065 h 15"/>
                <a:gd name="T2" fmla="*/ 3982 w 59"/>
                <a:gd name="T3" fmla="*/ 30163 h 15"/>
                <a:gd name="T4" fmla="*/ 1991 w 59"/>
                <a:gd name="T5" fmla="*/ 28152 h 15"/>
                <a:gd name="T6" fmla="*/ 0 w 59"/>
                <a:gd name="T7" fmla="*/ 20109 h 15"/>
                <a:gd name="T8" fmla="*/ 1991 w 59"/>
                <a:gd name="T9" fmla="*/ 18098 h 15"/>
                <a:gd name="T10" fmla="*/ 113493 w 59"/>
                <a:gd name="T11" fmla="*/ 2011 h 15"/>
                <a:gd name="T12" fmla="*/ 115484 w 59"/>
                <a:gd name="T13" fmla="*/ 2011 h 15"/>
                <a:gd name="T14" fmla="*/ 117475 w 59"/>
                <a:gd name="T15" fmla="*/ 10054 h 15"/>
                <a:gd name="T16" fmla="*/ 115484 w 59"/>
                <a:gd name="T17" fmla="*/ 1206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5">
                  <a:moveTo>
                    <a:pt x="58" y="6"/>
                  </a:moveTo>
                  <a:cubicBezTo>
                    <a:pt x="2" y="15"/>
                    <a:pt x="2" y="15"/>
                    <a:pt x="2" y="15"/>
                  </a:cubicBezTo>
                  <a:cubicBezTo>
                    <a:pt x="1" y="15"/>
                    <a:pt x="1" y="15"/>
                    <a:pt x="1" y="14"/>
                  </a:cubicBezTo>
                  <a:cubicBezTo>
                    <a:pt x="0" y="10"/>
                    <a:pt x="0" y="10"/>
                    <a:pt x="0" y="10"/>
                  </a:cubicBezTo>
                  <a:cubicBezTo>
                    <a:pt x="0" y="10"/>
                    <a:pt x="1" y="9"/>
                    <a:pt x="1" y="9"/>
                  </a:cubicBezTo>
                  <a:cubicBezTo>
                    <a:pt x="57" y="1"/>
                    <a:pt x="57" y="1"/>
                    <a:pt x="57" y="1"/>
                  </a:cubicBezTo>
                  <a:cubicBezTo>
                    <a:pt x="58" y="0"/>
                    <a:pt x="58" y="1"/>
                    <a:pt x="58" y="1"/>
                  </a:cubicBezTo>
                  <a:cubicBezTo>
                    <a:pt x="59" y="5"/>
                    <a:pt x="59" y="5"/>
                    <a:pt x="59" y="5"/>
                  </a:cubicBezTo>
                  <a:cubicBezTo>
                    <a:pt x="59" y="6"/>
                    <a:pt x="59" y="6"/>
                    <a:pt x="5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4" name="Freeform 705">
              <a:extLst>
                <a:ext uri="{FF2B5EF4-FFF2-40B4-BE49-F238E27FC236}">
                  <a16:creationId xmlns:a16="http://schemas.microsoft.com/office/drawing/2014/main" id="{74BA8A7E-0E3F-473D-86D8-B4ED11F6501B}"/>
                </a:ext>
              </a:extLst>
            </p:cNvPr>
            <p:cNvSpPr>
              <a:spLocks/>
            </p:cNvSpPr>
            <p:nvPr/>
          </p:nvSpPr>
          <p:spPr bwMode="auto">
            <a:xfrm>
              <a:off x="7893050" y="4995631"/>
              <a:ext cx="277812" cy="53975"/>
            </a:xfrm>
            <a:custGeom>
              <a:avLst/>
              <a:gdLst>
                <a:gd name="T0" fmla="*/ 273843 w 140"/>
                <a:gd name="T1" fmla="*/ 11994 h 27"/>
                <a:gd name="T2" fmla="*/ 3969 w 140"/>
                <a:gd name="T3" fmla="*/ 53975 h 27"/>
                <a:gd name="T4" fmla="*/ 0 w 140"/>
                <a:gd name="T5" fmla="*/ 51976 h 27"/>
                <a:gd name="T6" fmla="*/ 0 w 140"/>
                <a:gd name="T7" fmla="*/ 45979 h 27"/>
                <a:gd name="T8" fmla="*/ 1984 w 140"/>
                <a:gd name="T9" fmla="*/ 41981 h 27"/>
                <a:gd name="T10" fmla="*/ 273843 w 140"/>
                <a:gd name="T11" fmla="*/ 0 h 27"/>
                <a:gd name="T12" fmla="*/ 275828 w 140"/>
                <a:gd name="T13" fmla="*/ 1999 h 27"/>
                <a:gd name="T14" fmla="*/ 277812 w 140"/>
                <a:gd name="T15" fmla="*/ 7996 h 27"/>
                <a:gd name="T16" fmla="*/ 273843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8" y="6"/>
                  </a:moveTo>
                  <a:cubicBezTo>
                    <a:pt x="2" y="27"/>
                    <a:pt x="2" y="27"/>
                    <a:pt x="2" y="27"/>
                  </a:cubicBezTo>
                  <a:cubicBezTo>
                    <a:pt x="1" y="27"/>
                    <a:pt x="0" y="26"/>
                    <a:pt x="0" y="26"/>
                  </a:cubicBezTo>
                  <a:cubicBezTo>
                    <a:pt x="0" y="23"/>
                    <a:pt x="0" y="23"/>
                    <a:pt x="0" y="23"/>
                  </a:cubicBezTo>
                  <a:cubicBezTo>
                    <a:pt x="0" y="22"/>
                    <a:pt x="0" y="21"/>
                    <a:pt x="1" y="21"/>
                  </a:cubicBezTo>
                  <a:cubicBezTo>
                    <a:pt x="138" y="0"/>
                    <a:pt x="138" y="0"/>
                    <a:pt x="138" y="0"/>
                  </a:cubicBezTo>
                  <a:cubicBezTo>
                    <a:pt x="138" y="0"/>
                    <a:pt x="139" y="0"/>
                    <a:pt x="139" y="1"/>
                  </a:cubicBezTo>
                  <a:cubicBezTo>
                    <a:pt x="140" y="4"/>
                    <a:pt x="140" y="4"/>
                    <a:pt x="140" y="4"/>
                  </a:cubicBezTo>
                  <a:cubicBezTo>
                    <a:pt x="140" y="5"/>
                    <a:pt x="139" y="5"/>
                    <a:pt x="138"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5" name="Freeform 706">
              <a:extLst>
                <a:ext uri="{FF2B5EF4-FFF2-40B4-BE49-F238E27FC236}">
                  <a16:creationId xmlns:a16="http://schemas.microsoft.com/office/drawing/2014/main" id="{408E874F-154D-42CC-A0DD-B7ABC4269156}"/>
                </a:ext>
              </a:extLst>
            </p:cNvPr>
            <p:cNvSpPr>
              <a:spLocks/>
            </p:cNvSpPr>
            <p:nvPr/>
          </p:nvSpPr>
          <p:spPr bwMode="auto">
            <a:xfrm>
              <a:off x="7894638" y="5016269"/>
              <a:ext cx="279400" cy="53975"/>
            </a:xfrm>
            <a:custGeom>
              <a:avLst/>
              <a:gdLst>
                <a:gd name="T0" fmla="*/ 277404 w 140"/>
                <a:gd name="T1" fmla="*/ 11994 h 27"/>
                <a:gd name="T2" fmla="*/ 3991 w 140"/>
                <a:gd name="T3" fmla="*/ 53975 h 27"/>
                <a:gd name="T4" fmla="*/ 1996 w 140"/>
                <a:gd name="T5" fmla="*/ 51976 h 27"/>
                <a:gd name="T6" fmla="*/ 0 w 140"/>
                <a:gd name="T7" fmla="*/ 45979 h 27"/>
                <a:gd name="T8" fmla="*/ 3991 w 140"/>
                <a:gd name="T9" fmla="*/ 41981 h 27"/>
                <a:gd name="T10" fmla="*/ 275409 w 140"/>
                <a:gd name="T11" fmla="*/ 0 h 27"/>
                <a:gd name="T12" fmla="*/ 279400 w 140"/>
                <a:gd name="T13" fmla="*/ 1999 h 27"/>
                <a:gd name="T14" fmla="*/ 279400 w 140"/>
                <a:gd name="T15" fmla="*/ 7996 h 27"/>
                <a:gd name="T16" fmla="*/ 277404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2" y="27"/>
                    <a:pt x="1" y="27"/>
                    <a:pt x="1" y="26"/>
                  </a:cubicBezTo>
                  <a:cubicBezTo>
                    <a:pt x="0" y="23"/>
                    <a:pt x="0" y="23"/>
                    <a:pt x="0" y="23"/>
                  </a:cubicBezTo>
                  <a:cubicBezTo>
                    <a:pt x="0" y="22"/>
                    <a:pt x="1" y="21"/>
                    <a:pt x="2" y="21"/>
                  </a:cubicBezTo>
                  <a:cubicBezTo>
                    <a:pt x="138" y="0"/>
                    <a:pt x="138" y="0"/>
                    <a:pt x="138" y="0"/>
                  </a:cubicBezTo>
                  <a:cubicBezTo>
                    <a:pt x="139" y="0"/>
                    <a:pt x="140" y="0"/>
                    <a:pt x="140" y="1"/>
                  </a:cubicBezTo>
                  <a:cubicBezTo>
                    <a:pt x="140" y="4"/>
                    <a:pt x="140" y="4"/>
                    <a:pt x="140" y="4"/>
                  </a:cubicBezTo>
                  <a:cubicBezTo>
                    <a:pt x="140" y="5"/>
                    <a:pt x="140"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6" name="Freeform 707">
              <a:extLst>
                <a:ext uri="{FF2B5EF4-FFF2-40B4-BE49-F238E27FC236}">
                  <a16:creationId xmlns:a16="http://schemas.microsoft.com/office/drawing/2014/main" id="{30520102-7F5A-4613-948B-81B06ECCE8EE}"/>
                </a:ext>
              </a:extLst>
            </p:cNvPr>
            <p:cNvSpPr>
              <a:spLocks/>
            </p:cNvSpPr>
            <p:nvPr/>
          </p:nvSpPr>
          <p:spPr bwMode="auto">
            <a:xfrm>
              <a:off x="7899400" y="5035319"/>
              <a:ext cx="277812" cy="53975"/>
            </a:xfrm>
            <a:custGeom>
              <a:avLst/>
              <a:gdLst>
                <a:gd name="T0" fmla="*/ 275828 w 140"/>
                <a:gd name="T1" fmla="*/ 11994 h 27"/>
                <a:gd name="T2" fmla="*/ 3969 w 140"/>
                <a:gd name="T3" fmla="*/ 53975 h 27"/>
                <a:gd name="T4" fmla="*/ 1984 w 140"/>
                <a:gd name="T5" fmla="*/ 51976 h 27"/>
                <a:gd name="T6" fmla="*/ 0 w 140"/>
                <a:gd name="T7" fmla="*/ 45979 h 27"/>
                <a:gd name="T8" fmla="*/ 1984 w 140"/>
                <a:gd name="T9" fmla="*/ 43980 h 27"/>
                <a:gd name="T10" fmla="*/ 273843 w 140"/>
                <a:gd name="T11" fmla="*/ 0 h 27"/>
                <a:gd name="T12" fmla="*/ 275828 w 140"/>
                <a:gd name="T13" fmla="*/ 1999 h 27"/>
                <a:gd name="T14" fmla="*/ 277812 w 140"/>
                <a:gd name="T15" fmla="*/ 7996 h 27"/>
                <a:gd name="T16" fmla="*/ 275828 w 140"/>
                <a:gd name="T17" fmla="*/ 11994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0" h="27">
                  <a:moveTo>
                    <a:pt x="139" y="6"/>
                  </a:moveTo>
                  <a:cubicBezTo>
                    <a:pt x="2" y="27"/>
                    <a:pt x="2" y="27"/>
                    <a:pt x="2" y="27"/>
                  </a:cubicBezTo>
                  <a:cubicBezTo>
                    <a:pt x="1" y="27"/>
                    <a:pt x="1" y="27"/>
                    <a:pt x="1" y="26"/>
                  </a:cubicBezTo>
                  <a:cubicBezTo>
                    <a:pt x="0" y="23"/>
                    <a:pt x="0" y="23"/>
                    <a:pt x="0" y="23"/>
                  </a:cubicBezTo>
                  <a:cubicBezTo>
                    <a:pt x="0" y="22"/>
                    <a:pt x="0" y="22"/>
                    <a:pt x="1" y="22"/>
                  </a:cubicBezTo>
                  <a:cubicBezTo>
                    <a:pt x="138" y="0"/>
                    <a:pt x="138" y="0"/>
                    <a:pt x="138" y="0"/>
                  </a:cubicBezTo>
                  <a:cubicBezTo>
                    <a:pt x="138" y="0"/>
                    <a:pt x="139" y="1"/>
                    <a:pt x="139" y="1"/>
                  </a:cubicBezTo>
                  <a:cubicBezTo>
                    <a:pt x="140" y="4"/>
                    <a:pt x="140" y="4"/>
                    <a:pt x="140" y="4"/>
                  </a:cubicBezTo>
                  <a:cubicBezTo>
                    <a:pt x="140" y="5"/>
                    <a:pt x="139" y="6"/>
                    <a:pt x="139" y="6"/>
                  </a:cubicBezTo>
                  <a:close/>
                </a:path>
              </a:pathLst>
            </a:custGeom>
            <a:solidFill>
              <a:srgbClr val="D7D6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 name="Freeform 708">
              <a:extLst>
                <a:ext uri="{FF2B5EF4-FFF2-40B4-BE49-F238E27FC236}">
                  <a16:creationId xmlns:a16="http://schemas.microsoft.com/office/drawing/2014/main" id="{528D36FD-D154-4E9F-B269-E0854671B130}"/>
                </a:ext>
              </a:extLst>
            </p:cNvPr>
            <p:cNvSpPr>
              <a:spLocks/>
            </p:cNvSpPr>
            <p:nvPr/>
          </p:nvSpPr>
          <p:spPr bwMode="auto">
            <a:xfrm>
              <a:off x="10298113" y="4209819"/>
              <a:ext cx="158750" cy="188913"/>
            </a:xfrm>
            <a:custGeom>
              <a:avLst/>
              <a:gdLst>
                <a:gd name="T0" fmla="*/ 130969 w 80"/>
                <a:gd name="T1" fmla="*/ 71588 h 95"/>
                <a:gd name="T2" fmla="*/ 134938 w 80"/>
                <a:gd name="T3" fmla="*/ 15908 h 95"/>
                <a:gd name="T4" fmla="*/ 83344 w 80"/>
                <a:gd name="T5" fmla="*/ 37783 h 95"/>
                <a:gd name="T6" fmla="*/ 0 w 80"/>
                <a:gd name="T7" fmla="*/ 155108 h 95"/>
                <a:gd name="T8" fmla="*/ 31750 w 80"/>
                <a:gd name="T9" fmla="*/ 161073 h 95"/>
                <a:gd name="T10" fmla="*/ 47625 w 80"/>
                <a:gd name="T11" fmla="*/ 188913 h 95"/>
                <a:gd name="T12" fmla="*/ 130969 w 80"/>
                <a:gd name="T13" fmla="*/ 71588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5">
                  <a:moveTo>
                    <a:pt x="66" y="36"/>
                  </a:moveTo>
                  <a:cubicBezTo>
                    <a:pt x="80" y="17"/>
                    <a:pt x="68" y="8"/>
                    <a:pt x="68" y="8"/>
                  </a:cubicBezTo>
                  <a:cubicBezTo>
                    <a:pt x="68" y="8"/>
                    <a:pt x="55" y="0"/>
                    <a:pt x="42" y="19"/>
                  </a:cubicBezTo>
                  <a:cubicBezTo>
                    <a:pt x="28" y="38"/>
                    <a:pt x="0" y="78"/>
                    <a:pt x="0" y="78"/>
                  </a:cubicBezTo>
                  <a:cubicBezTo>
                    <a:pt x="0" y="78"/>
                    <a:pt x="11" y="77"/>
                    <a:pt x="16" y="81"/>
                  </a:cubicBezTo>
                  <a:cubicBezTo>
                    <a:pt x="22" y="84"/>
                    <a:pt x="24" y="95"/>
                    <a:pt x="24" y="95"/>
                  </a:cubicBezTo>
                  <a:cubicBezTo>
                    <a:pt x="24" y="95"/>
                    <a:pt x="53" y="55"/>
                    <a:pt x="66" y="36"/>
                  </a:cubicBezTo>
                  <a:close/>
                </a:path>
              </a:pathLst>
            </a:custGeom>
            <a:solidFill>
              <a:srgbClr val="634D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 name="Freeform 709">
              <a:extLst>
                <a:ext uri="{FF2B5EF4-FFF2-40B4-BE49-F238E27FC236}">
                  <a16:creationId xmlns:a16="http://schemas.microsoft.com/office/drawing/2014/main" id="{2637C975-F1C0-4D14-84E2-71988EF7926D}"/>
                </a:ext>
              </a:extLst>
            </p:cNvPr>
            <p:cNvSpPr>
              <a:spLocks/>
            </p:cNvSpPr>
            <p:nvPr/>
          </p:nvSpPr>
          <p:spPr bwMode="auto">
            <a:xfrm>
              <a:off x="10407650" y="4249506"/>
              <a:ext cx="7937" cy="7938"/>
            </a:xfrm>
            <a:custGeom>
              <a:avLst/>
              <a:gdLst>
                <a:gd name="T0" fmla="*/ 5953 w 4"/>
                <a:gd name="T1" fmla="*/ 5954 h 4"/>
                <a:gd name="T2" fmla="*/ 1984 w 4"/>
                <a:gd name="T3" fmla="*/ 7938 h 4"/>
                <a:gd name="T4" fmla="*/ 1984 w 4"/>
                <a:gd name="T5" fmla="*/ 1985 h 4"/>
                <a:gd name="T6" fmla="*/ 5953 w 4"/>
                <a:gd name="T7" fmla="*/ 1985 h 4"/>
                <a:gd name="T8" fmla="*/ 5953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9" name="Freeform 710">
              <a:extLst>
                <a:ext uri="{FF2B5EF4-FFF2-40B4-BE49-F238E27FC236}">
                  <a16:creationId xmlns:a16="http://schemas.microsoft.com/office/drawing/2014/main" id="{B25E7EC2-5EAF-4F20-9896-EEC2D85FAFF7}"/>
                </a:ext>
              </a:extLst>
            </p:cNvPr>
            <p:cNvSpPr>
              <a:spLocks/>
            </p:cNvSpPr>
            <p:nvPr/>
          </p:nvSpPr>
          <p:spPr bwMode="auto">
            <a:xfrm>
              <a:off x="10398125" y="4262206"/>
              <a:ext cx="7937" cy="9525"/>
            </a:xfrm>
            <a:custGeom>
              <a:avLst/>
              <a:gdLst>
                <a:gd name="T0" fmla="*/ 5953 w 4"/>
                <a:gd name="T1" fmla="*/ 7144 h 4"/>
                <a:gd name="T2" fmla="*/ 1984 w 4"/>
                <a:gd name="T3" fmla="*/ 9525 h 4"/>
                <a:gd name="T4" fmla="*/ 1984 w 4"/>
                <a:gd name="T5" fmla="*/ 2381 h 4"/>
                <a:gd name="T6" fmla="*/ 5953 w 4"/>
                <a:gd name="T7" fmla="*/ 2381 h 4"/>
                <a:gd name="T8" fmla="*/ 5953 w 4"/>
                <a:gd name="T9" fmla="*/ 714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3" y="3"/>
                  </a:moveTo>
                  <a:cubicBezTo>
                    <a:pt x="3" y="4"/>
                    <a:pt x="2" y="4"/>
                    <a:pt x="1" y="4"/>
                  </a:cubicBezTo>
                  <a:cubicBezTo>
                    <a:pt x="0" y="3"/>
                    <a:pt x="0" y="2"/>
                    <a:pt x="1" y="1"/>
                  </a:cubicBezTo>
                  <a:cubicBezTo>
                    <a:pt x="1" y="1"/>
                    <a:pt x="2" y="0"/>
                    <a:pt x="3" y="1"/>
                  </a:cubicBezTo>
                  <a:cubicBezTo>
                    <a:pt x="4" y="2"/>
                    <a:pt x="4" y="3"/>
                    <a:pt x="3"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0" name="Freeform 711">
              <a:extLst>
                <a:ext uri="{FF2B5EF4-FFF2-40B4-BE49-F238E27FC236}">
                  <a16:creationId xmlns:a16="http://schemas.microsoft.com/office/drawing/2014/main" id="{14CE1426-11DC-4545-8150-E7BFC3EA3053}"/>
                </a:ext>
              </a:extLst>
            </p:cNvPr>
            <p:cNvSpPr>
              <a:spLocks/>
            </p:cNvSpPr>
            <p:nvPr/>
          </p:nvSpPr>
          <p:spPr bwMode="auto">
            <a:xfrm>
              <a:off x="10388600" y="4276494"/>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0" y="3"/>
                    <a:pt x="0" y="2"/>
                    <a:pt x="1" y="1"/>
                  </a:cubicBezTo>
                  <a:cubicBezTo>
                    <a:pt x="1" y="1"/>
                    <a:pt x="2" y="0"/>
                    <a:pt x="3" y="1"/>
                  </a:cubicBezTo>
                  <a:cubicBezTo>
                    <a:pt x="4" y="1"/>
                    <a:pt x="4" y="3"/>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1" name="Freeform 712">
              <a:extLst>
                <a:ext uri="{FF2B5EF4-FFF2-40B4-BE49-F238E27FC236}">
                  <a16:creationId xmlns:a16="http://schemas.microsoft.com/office/drawing/2014/main" id="{98A67F20-C7DF-4CEA-90A1-AB2D4CE27683}"/>
                </a:ext>
              </a:extLst>
            </p:cNvPr>
            <p:cNvSpPr>
              <a:spLocks/>
            </p:cNvSpPr>
            <p:nvPr/>
          </p:nvSpPr>
          <p:spPr bwMode="auto">
            <a:xfrm>
              <a:off x="10377488" y="4290781"/>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1"/>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2" name="Freeform 713">
              <a:extLst>
                <a:ext uri="{FF2B5EF4-FFF2-40B4-BE49-F238E27FC236}">
                  <a16:creationId xmlns:a16="http://schemas.microsoft.com/office/drawing/2014/main" id="{91CF94DA-B740-48CA-9151-CA839F8B90B3}"/>
                </a:ext>
              </a:extLst>
            </p:cNvPr>
            <p:cNvSpPr>
              <a:spLocks/>
            </p:cNvSpPr>
            <p:nvPr/>
          </p:nvSpPr>
          <p:spPr bwMode="auto">
            <a:xfrm>
              <a:off x="10367963" y="4305069"/>
              <a:ext cx="7937" cy="7938"/>
            </a:xfrm>
            <a:custGeom>
              <a:avLst/>
              <a:gdLst>
                <a:gd name="T0" fmla="*/ 7937 w 4"/>
                <a:gd name="T1" fmla="*/ 5954 h 4"/>
                <a:gd name="T2" fmla="*/ 1984 w 4"/>
                <a:gd name="T3" fmla="*/ 7938 h 4"/>
                <a:gd name="T4" fmla="*/ 1984 w 4"/>
                <a:gd name="T5" fmla="*/ 1985 h 4"/>
                <a:gd name="T6" fmla="*/ 5953 w 4"/>
                <a:gd name="T7" fmla="*/ 1985 h 4"/>
                <a:gd name="T8" fmla="*/ 7937 w 4"/>
                <a:gd name="T9" fmla="*/ 5954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4">
                  <a:moveTo>
                    <a:pt x="4" y="3"/>
                  </a:moveTo>
                  <a:cubicBezTo>
                    <a:pt x="3" y="4"/>
                    <a:pt x="2" y="4"/>
                    <a:pt x="1" y="4"/>
                  </a:cubicBezTo>
                  <a:cubicBezTo>
                    <a:pt x="1" y="3"/>
                    <a:pt x="0" y="2"/>
                    <a:pt x="1" y="1"/>
                  </a:cubicBezTo>
                  <a:cubicBezTo>
                    <a:pt x="1" y="0"/>
                    <a:pt x="2" y="0"/>
                    <a:pt x="3" y="1"/>
                  </a:cubicBezTo>
                  <a:cubicBezTo>
                    <a:pt x="4" y="1"/>
                    <a:pt x="4" y="2"/>
                    <a:pt x="4" y="3"/>
                  </a:cubicBezTo>
                  <a:close/>
                </a:path>
              </a:pathLst>
            </a:custGeom>
            <a:solidFill>
              <a:srgbClr val="4432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3" name="Freeform 714">
              <a:extLst>
                <a:ext uri="{FF2B5EF4-FFF2-40B4-BE49-F238E27FC236}">
                  <a16:creationId xmlns:a16="http://schemas.microsoft.com/office/drawing/2014/main" id="{F680DF38-DD44-41A5-8443-EF2CF01FE099}"/>
                </a:ext>
              </a:extLst>
            </p:cNvPr>
            <p:cNvSpPr>
              <a:spLocks/>
            </p:cNvSpPr>
            <p:nvPr/>
          </p:nvSpPr>
          <p:spPr bwMode="auto">
            <a:xfrm>
              <a:off x="10129838" y="4447944"/>
              <a:ext cx="157162" cy="188913"/>
            </a:xfrm>
            <a:custGeom>
              <a:avLst/>
              <a:gdLst>
                <a:gd name="T0" fmla="*/ 75597 w 79"/>
                <a:gd name="T1" fmla="*/ 151130 h 95"/>
                <a:gd name="T2" fmla="*/ 21883 w 79"/>
                <a:gd name="T3" fmla="*/ 173005 h 95"/>
                <a:gd name="T4" fmla="*/ 25862 w 79"/>
                <a:gd name="T5" fmla="*/ 115336 h 95"/>
                <a:gd name="T6" fmla="*/ 109417 w 79"/>
                <a:gd name="T7" fmla="*/ 0 h 95"/>
                <a:gd name="T8" fmla="*/ 127321 w 79"/>
                <a:gd name="T9" fmla="*/ 25851 h 95"/>
                <a:gd name="T10" fmla="*/ 157162 w 79"/>
                <a:gd name="T11" fmla="*/ 33805 h 95"/>
                <a:gd name="T12" fmla="*/ 75597 w 79"/>
                <a:gd name="T13" fmla="*/ 151130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95">
                  <a:moveTo>
                    <a:pt x="38" y="76"/>
                  </a:moveTo>
                  <a:cubicBezTo>
                    <a:pt x="24" y="95"/>
                    <a:pt x="11" y="87"/>
                    <a:pt x="11" y="87"/>
                  </a:cubicBezTo>
                  <a:cubicBezTo>
                    <a:pt x="11" y="87"/>
                    <a:pt x="0" y="77"/>
                    <a:pt x="13" y="58"/>
                  </a:cubicBezTo>
                  <a:cubicBezTo>
                    <a:pt x="27" y="40"/>
                    <a:pt x="55" y="0"/>
                    <a:pt x="55" y="0"/>
                  </a:cubicBezTo>
                  <a:cubicBezTo>
                    <a:pt x="55" y="0"/>
                    <a:pt x="58" y="11"/>
                    <a:pt x="64" y="13"/>
                  </a:cubicBezTo>
                  <a:cubicBezTo>
                    <a:pt x="68" y="18"/>
                    <a:pt x="79" y="17"/>
                    <a:pt x="79" y="17"/>
                  </a:cubicBezTo>
                  <a:cubicBezTo>
                    <a:pt x="79" y="17"/>
                    <a:pt x="51" y="57"/>
                    <a:pt x="38" y="76"/>
                  </a:cubicBezTo>
                  <a:close/>
                </a:path>
              </a:pathLst>
            </a:custGeom>
            <a:solidFill>
              <a:srgbClr val="634D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4" name="Freeform 715">
              <a:extLst>
                <a:ext uri="{FF2B5EF4-FFF2-40B4-BE49-F238E27FC236}">
                  <a16:creationId xmlns:a16="http://schemas.microsoft.com/office/drawing/2014/main" id="{0E8BCE89-B394-4954-9F7A-F6F891EBCB37}"/>
                </a:ext>
              </a:extLst>
            </p:cNvPr>
            <p:cNvSpPr>
              <a:spLocks/>
            </p:cNvSpPr>
            <p:nvPr/>
          </p:nvSpPr>
          <p:spPr bwMode="auto">
            <a:xfrm>
              <a:off x="10210800" y="4347931"/>
              <a:ext cx="157162" cy="158750"/>
            </a:xfrm>
            <a:custGeom>
              <a:avLst/>
              <a:gdLst>
                <a:gd name="T0" fmla="*/ 21883 w 79"/>
                <a:gd name="T1" fmla="*/ 38180 h 79"/>
                <a:gd name="T2" fmla="*/ 37798 w 79"/>
                <a:gd name="T3" fmla="*/ 136646 h 79"/>
                <a:gd name="T4" fmla="*/ 135279 w 79"/>
                <a:gd name="T5" fmla="*/ 120570 h 79"/>
                <a:gd name="T6" fmla="*/ 119364 w 79"/>
                <a:gd name="T7" fmla="*/ 22104 h 79"/>
                <a:gd name="T8" fmla="*/ 21883 w 79"/>
                <a:gd name="T9" fmla="*/ 3818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 h="79">
                  <a:moveTo>
                    <a:pt x="11" y="19"/>
                  </a:moveTo>
                  <a:cubicBezTo>
                    <a:pt x="0" y="35"/>
                    <a:pt x="3" y="57"/>
                    <a:pt x="19" y="68"/>
                  </a:cubicBezTo>
                  <a:cubicBezTo>
                    <a:pt x="35" y="79"/>
                    <a:pt x="57" y="76"/>
                    <a:pt x="68" y="60"/>
                  </a:cubicBezTo>
                  <a:cubicBezTo>
                    <a:pt x="79" y="44"/>
                    <a:pt x="76" y="22"/>
                    <a:pt x="60" y="11"/>
                  </a:cubicBezTo>
                  <a:cubicBezTo>
                    <a:pt x="44" y="0"/>
                    <a:pt x="22" y="4"/>
                    <a:pt x="11" y="19"/>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5" name="Freeform 716">
              <a:extLst>
                <a:ext uri="{FF2B5EF4-FFF2-40B4-BE49-F238E27FC236}">
                  <a16:creationId xmlns:a16="http://schemas.microsoft.com/office/drawing/2014/main" id="{10C24071-48CF-4001-9E98-F01788785B9B}"/>
                </a:ext>
              </a:extLst>
            </p:cNvPr>
            <p:cNvSpPr>
              <a:spLocks/>
            </p:cNvSpPr>
            <p:nvPr/>
          </p:nvSpPr>
          <p:spPr bwMode="auto">
            <a:xfrm>
              <a:off x="10221913" y="4360631"/>
              <a:ext cx="134937" cy="133350"/>
            </a:xfrm>
            <a:custGeom>
              <a:avLst/>
              <a:gdLst>
                <a:gd name="T0" fmla="*/ 18126 w 67"/>
                <a:gd name="T1" fmla="*/ 31845 h 67"/>
                <a:gd name="T2" fmla="*/ 32224 w 67"/>
                <a:gd name="T3" fmla="*/ 115437 h 67"/>
                <a:gd name="T4" fmla="*/ 116811 w 67"/>
                <a:gd name="T5" fmla="*/ 101505 h 67"/>
                <a:gd name="T6" fmla="*/ 102713 w 67"/>
                <a:gd name="T7" fmla="*/ 19903 h 67"/>
                <a:gd name="T8" fmla="*/ 18126 w 67"/>
                <a:gd name="T9" fmla="*/ 31845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67">
                  <a:moveTo>
                    <a:pt x="9" y="16"/>
                  </a:moveTo>
                  <a:cubicBezTo>
                    <a:pt x="0" y="30"/>
                    <a:pt x="3" y="48"/>
                    <a:pt x="16" y="58"/>
                  </a:cubicBezTo>
                  <a:cubicBezTo>
                    <a:pt x="30" y="67"/>
                    <a:pt x="48" y="64"/>
                    <a:pt x="58" y="51"/>
                  </a:cubicBezTo>
                  <a:cubicBezTo>
                    <a:pt x="67" y="38"/>
                    <a:pt x="64" y="19"/>
                    <a:pt x="51" y="10"/>
                  </a:cubicBezTo>
                  <a:cubicBezTo>
                    <a:pt x="37" y="0"/>
                    <a:pt x="19" y="3"/>
                    <a:pt x="9" y="16"/>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6" name="Freeform 717">
              <a:extLst>
                <a:ext uri="{FF2B5EF4-FFF2-40B4-BE49-F238E27FC236}">
                  <a16:creationId xmlns:a16="http://schemas.microsoft.com/office/drawing/2014/main" id="{E7E7AC33-CCEB-4030-AB30-F47E113AB1C5}"/>
                </a:ext>
              </a:extLst>
            </p:cNvPr>
            <p:cNvSpPr>
              <a:spLocks/>
            </p:cNvSpPr>
            <p:nvPr/>
          </p:nvSpPr>
          <p:spPr bwMode="auto">
            <a:xfrm>
              <a:off x="10315575" y="4382856"/>
              <a:ext cx="6350" cy="7938"/>
            </a:xfrm>
            <a:custGeom>
              <a:avLst/>
              <a:gdLst>
                <a:gd name="T0" fmla="*/ 0 w 4"/>
                <a:gd name="T1" fmla="*/ 7938 h 5"/>
                <a:gd name="T2" fmla="*/ 0 w 4"/>
                <a:gd name="T3" fmla="*/ 7938 h 5"/>
                <a:gd name="T4" fmla="*/ 3175 w 4"/>
                <a:gd name="T5" fmla="*/ 7938 h 5"/>
                <a:gd name="T6" fmla="*/ 6350 w 4"/>
                <a:gd name="T7" fmla="*/ 1588 h 5"/>
                <a:gd name="T8" fmla="*/ 6350 w 4"/>
                <a:gd name="T9" fmla="*/ 0 h 5"/>
                <a:gd name="T10" fmla="*/ 4763 w 4"/>
                <a:gd name="T11" fmla="*/ 0 h 5"/>
                <a:gd name="T12" fmla="*/ 0 w 4"/>
                <a:gd name="T13" fmla="*/ 6350 h 5"/>
                <a:gd name="T14" fmla="*/ 0 w 4"/>
                <a:gd name="T15" fmla="*/ 7938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5"/>
                  </a:moveTo>
                  <a:lnTo>
                    <a:pt x="0" y="5"/>
                  </a:lnTo>
                  <a:lnTo>
                    <a:pt x="2" y="5"/>
                  </a:lnTo>
                  <a:lnTo>
                    <a:pt x="4" y="1"/>
                  </a:lnTo>
                  <a:lnTo>
                    <a:pt x="4" y="0"/>
                  </a:lnTo>
                  <a:lnTo>
                    <a:pt x="3" y="0"/>
                  </a:lnTo>
                  <a:lnTo>
                    <a:pt x="0" y="4"/>
                  </a:lnTo>
                  <a:lnTo>
                    <a:pt x="0" y="5"/>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7" name="Freeform 718">
              <a:extLst>
                <a:ext uri="{FF2B5EF4-FFF2-40B4-BE49-F238E27FC236}">
                  <a16:creationId xmlns:a16="http://schemas.microsoft.com/office/drawing/2014/main" id="{9023241E-9EEE-42C0-82D6-2B3B1336E4CA}"/>
                </a:ext>
              </a:extLst>
            </p:cNvPr>
            <p:cNvSpPr>
              <a:spLocks/>
            </p:cNvSpPr>
            <p:nvPr/>
          </p:nvSpPr>
          <p:spPr bwMode="auto">
            <a:xfrm>
              <a:off x="10326688" y="4397144"/>
              <a:ext cx="7937" cy="4763"/>
            </a:xfrm>
            <a:custGeom>
              <a:avLst/>
              <a:gdLst>
                <a:gd name="T0" fmla="*/ 0 w 5"/>
                <a:gd name="T1" fmla="*/ 4763 h 3"/>
                <a:gd name="T2" fmla="*/ 0 w 5"/>
                <a:gd name="T3" fmla="*/ 4763 h 3"/>
                <a:gd name="T4" fmla="*/ 3175 w 5"/>
                <a:gd name="T5" fmla="*/ 4763 h 3"/>
                <a:gd name="T6" fmla="*/ 7937 w 5"/>
                <a:gd name="T7" fmla="*/ 1588 h 3"/>
                <a:gd name="T8" fmla="*/ 7937 w 5"/>
                <a:gd name="T9" fmla="*/ 0 h 3"/>
                <a:gd name="T10" fmla="*/ 4762 w 5"/>
                <a:gd name="T11" fmla="*/ 0 h 3"/>
                <a:gd name="T12" fmla="*/ 1587 w 5"/>
                <a:gd name="T13" fmla="*/ 3175 h 3"/>
                <a:gd name="T14" fmla="*/ 0 w 5"/>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3"/>
                  </a:moveTo>
                  <a:lnTo>
                    <a:pt x="0" y="3"/>
                  </a:lnTo>
                  <a:lnTo>
                    <a:pt x="2" y="3"/>
                  </a:lnTo>
                  <a:lnTo>
                    <a:pt x="5" y="1"/>
                  </a:lnTo>
                  <a:lnTo>
                    <a:pt x="5" y="0"/>
                  </a:lnTo>
                  <a:lnTo>
                    <a:pt x="3" y="0"/>
                  </a:lnTo>
                  <a:lnTo>
                    <a:pt x="1" y="2"/>
                  </a:lnTo>
                  <a:lnTo>
                    <a:pt x="0" y="3"/>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 name="Freeform 719">
              <a:extLst>
                <a:ext uri="{FF2B5EF4-FFF2-40B4-BE49-F238E27FC236}">
                  <a16:creationId xmlns:a16="http://schemas.microsoft.com/office/drawing/2014/main" id="{768F2CF0-6BBE-41FA-A463-F070BADEFBAD}"/>
                </a:ext>
              </a:extLst>
            </p:cNvPr>
            <p:cNvSpPr>
              <a:spLocks/>
            </p:cNvSpPr>
            <p:nvPr/>
          </p:nvSpPr>
          <p:spPr bwMode="auto">
            <a:xfrm>
              <a:off x="10334625" y="4413019"/>
              <a:ext cx="9525" cy="4763"/>
            </a:xfrm>
            <a:custGeom>
              <a:avLst/>
              <a:gdLst>
                <a:gd name="T0" fmla="*/ 0 w 5"/>
                <a:gd name="T1" fmla="*/ 3175 h 3"/>
                <a:gd name="T2" fmla="*/ 0 w 5"/>
                <a:gd name="T3" fmla="*/ 3175 h 3"/>
                <a:gd name="T4" fmla="*/ 1905 w 5"/>
                <a:gd name="T5" fmla="*/ 4763 h 3"/>
                <a:gd name="T6" fmla="*/ 7620 w 5"/>
                <a:gd name="T7" fmla="*/ 3175 h 3"/>
                <a:gd name="T8" fmla="*/ 7620 w 5"/>
                <a:gd name="T9" fmla="*/ 1588 h 3"/>
                <a:gd name="T10" fmla="*/ 5715 w 5"/>
                <a:gd name="T11" fmla="*/ 0 h 3"/>
                <a:gd name="T12" fmla="*/ 0 w 5"/>
                <a:gd name="T13" fmla="*/ 1588 h 3"/>
                <a:gd name="T14" fmla="*/ 0 w 5"/>
                <a:gd name="T15" fmla="*/ 3175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2"/>
                  </a:moveTo>
                  <a:cubicBezTo>
                    <a:pt x="0" y="2"/>
                    <a:pt x="0" y="2"/>
                    <a:pt x="0" y="2"/>
                  </a:cubicBezTo>
                  <a:cubicBezTo>
                    <a:pt x="0" y="2"/>
                    <a:pt x="0" y="3"/>
                    <a:pt x="1" y="3"/>
                  </a:cubicBezTo>
                  <a:cubicBezTo>
                    <a:pt x="4" y="2"/>
                    <a:pt x="4" y="2"/>
                    <a:pt x="4" y="2"/>
                  </a:cubicBezTo>
                  <a:cubicBezTo>
                    <a:pt x="4" y="2"/>
                    <a:pt x="5" y="1"/>
                    <a:pt x="4" y="1"/>
                  </a:cubicBezTo>
                  <a:cubicBezTo>
                    <a:pt x="4" y="0"/>
                    <a:pt x="4" y="0"/>
                    <a:pt x="3" y="0"/>
                  </a:cubicBezTo>
                  <a:cubicBezTo>
                    <a:pt x="0" y="1"/>
                    <a:pt x="0" y="1"/>
                    <a:pt x="0" y="1"/>
                  </a:cubicBezTo>
                  <a:cubicBezTo>
                    <a:pt x="0" y="1"/>
                    <a:pt x="0" y="2"/>
                    <a:pt x="0" y="2"/>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 name="Freeform 720">
              <a:extLst>
                <a:ext uri="{FF2B5EF4-FFF2-40B4-BE49-F238E27FC236}">
                  <a16:creationId xmlns:a16="http://schemas.microsoft.com/office/drawing/2014/main" id="{D2CF2CDD-7A48-4745-9730-28DD0BFFA588}"/>
                </a:ext>
              </a:extLst>
            </p:cNvPr>
            <p:cNvSpPr>
              <a:spLocks/>
            </p:cNvSpPr>
            <p:nvPr/>
          </p:nvSpPr>
          <p:spPr bwMode="auto">
            <a:xfrm>
              <a:off x="10334625" y="4430481"/>
              <a:ext cx="9525" cy="3175"/>
            </a:xfrm>
            <a:custGeom>
              <a:avLst/>
              <a:gdLst>
                <a:gd name="T0" fmla="*/ 0 w 5"/>
                <a:gd name="T1" fmla="*/ 1588 h 2"/>
                <a:gd name="T2" fmla="*/ 0 w 5"/>
                <a:gd name="T3" fmla="*/ 1588 h 2"/>
                <a:gd name="T4" fmla="*/ 1905 w 5"/>
                <a:gd name="T5" fmla="*/ 3175 h 2"/>
                <a:gd name="T6" fmla="*/ 7620 w 5"/>
                <a:gd name="T7" fmla="*/ 3175 h 2"/>
                <a:gd name="T8" fmla="*/ 9525 w 5"/>
                <a:gd name="T9" fmla="*/ 1588 h 2"/>
                <a:gd name="T10" fmla="*/ 7620 w 5"/>
                <a:gd name="T11" fmla="*/ 1588 h 2"/>
                <a:gd name="T12" fmla="*/ 1905 w 5"/>
                <a:gd name="T13" fmla="*/ 0 h 2"/>
                <a:gd name="T14" fmla="*/ 0 w 5"/>
                <a:gd name="T15" fmla="*/ 1588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0" y="1"/>
                  </a:moveTo>
                  <a:cubicBezTo>
                    <a:pt x="0" y="1"/>
                    <a:pt x="0" y="1"/>
                    <a:pt x="0" y="1"/>
                  </a:cubicBezTo>
                  <a:cubicBezTo>
                    <a:pt x="0" y="1"/>
                    <a:pt x="1" y="2"/>
                    <a:pt x="1" y="2"/>
                  </a:cubicBezTo>
                  <a:cubicBezTo>
                    <a:pt x="4" y="2"/>
                    <a:pt x="4" y="2"/>
                    <a:pt x="4" y="2"/>
                  </a:cubicBezTo>
                  <a:cubicBezTo>
                    <a:pt x="5" y="2"/>
                    <a:pt x="5" y="2"/>
                    <a:pt x="5" y="1"/>
                  </a:cubicBezTo>
                  <a:cubicBezTo>
                    <a:pt x="5" y="1"/>
                    <a:pt x="5" y="1"/>
                    <a:pt x="4" y="1"/>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0" name="Freeform 721">
              <a:extLst>
                <a:ext uri="{FF2B5EF4-FFF2-40B4-BE49-F238E27FC236}">
                  <a16:creationId xmlns:a16="http://schemas.microsoft.com/office/drawing/2014/main" id="{95E72CFB-ED1A-49E1-BD27-983C3092C509}"/>
                </a:ext>
              </a:extLst>
            </p:cNvPr>
            <p:cNvSpPr>
              <a:spLocks/>
            </p:cNvSpPr>
            <p:nvPr/>
          </p:nvSpPr>
          <p:spPr bwMode="auto">
            <a:xfrm>
              <a:off x="10329863" y="4446356"/>
              <a:ext cx="9525" cy="6350"/>
            </a:xfrm>
            <a:custGeom>
              <a:avLst/>
              <a:gdLst>
                <a:gd name="T0" fmla="*/ 0 w 5"/>
                <a:gd name="T1" fmla="*/ 2117 h 3"/>
                <a:gd name="T2" fmla="*/ 0 w 5"/>
                <a:gd name="T3" fmla="*/ 2117 h 3"/>
                <a:gd name="T4" fmla="*/ 1905 w 5"/>
                <a:gd name="T5" fmla="*/ 4233 h 3"/>
                <a:gd name="T6" fmla="*/ 7620 w 5"/>
                <a:gd name="T7" fmla="*/ 6350 h 3"/>
                <a:gd name="T8" fmla="*/ 9525 w 5"/>
                <a:gd name="T9" fmla="*/ 6350 h 3"/>
                <a:gd name="T10" fmla="*/ 7620 w 5"/>
                <a:gd name="T11" fmla="*/ 4233 h 3"/>
                <a:gd name="T12" fmla="*/ 1905 w 5"/>
                <a:gd name="T13" fmla="*/ 0 h 3"/>
                <a:gd name="T14" fmla="*/ 0 w 5"/>
                <a:gd name="T15" fmla="*/ 2117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0" y="1"/>
                  </a:moveTo>
                  <a:cubicBezTo>
                    <a:pt x="0" y="1"/>
                    <a:pt x="0" y="1"/>
                    <a:pt x="0" y="1"/>
                  </a:cubicBezTo>
                  <a:cubicBezTo>
                    <a:pt x="0" y="1"/>
                    <a:pt x="0" y="1"/>
                    <a:pt x="1" y="2"/>
                  </a:cubicBezTo>
                  <a:cubicBezTo>
                    <a:pt x="4" y="3"/>
                    <a:pt x="4" y="3"/>
                    <a:pt x="4" y="3"/>
                  </a:cubicBezTo>
                  <a:cubicBezTo>
                    <a:pt x="4" y="3"/>
                    <a:pt x="4" y="3"/>
                    <a:pt x="5" y="3"/>
                  </a:cubicBezTo>
                  <a:cubicBezTo>
                    <a:pt x="5" y="2"/>
                    <a:pt x="5" y="2"/>
                    <a:pt x="4" y="2"/>
                  </a:cubicBezTo>
                  <a:cubicBezTo>
                    <a:pt x="1" y="0"/>
                    <a:pt x="1" y="0"/>
                    <a:pt x="1" y="0"/>
                  </a:cubicBezTo>
                  <a:cubicBezTo>
                    <a:pt x="1" y="0"/>
                    <a:pt x="0" y="0"/>
                    <a:pt x="0"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1" name="Freeform 722">
              <a:extLst>
                <a:ext uri="{FF2B5EF4-FFF2-40B4-BE49-F238E27FC236}">
                  <a16:creationId xmlns:a16="http://schemas.microsoft.com/office/drawing/2014/main" id="{FF5AD34D-2F63-4A87-9142-785A19B04FF9}"/>
                </a:ext>
              </a:extLst>
            </p:cNvPr>
            <p:cNvSpPr>
              <a:spLocks/>
            </p:cNvSpPr>
            <p:nvPr/>
          </p:nvSpPr>
          <p:spPr bwMode="auto">
            <a:xfrm>
              <a:off x="10321925" y="4460644"/>
              <a:ext cx="6350" cy="7938"/>
            </a:xfrm>
            <a:custGeom>
              <a:avLst/>
              <a:gdLst>
                <a:gd name="T0" fmla="*/ 0 w 4"/>
                <a:gd name="T1" fmla="*/ 0 h 5"/>
                <a:gd name="T2" fmla="*/ 0 w 4"/>
                <a:gd name="T3" fmla="*/ 0 h 5"/>
                <a:gd name="T4" fmla="*/ 0 w 4"/>
                <a:gd name="T5" fmla="*/ 1588 h 5"/>
                <a:gd name="T6" fmla="*/ 4763 w 4"/>
                <a:gd name="T7" fmla="*/ 7938 h 5"/>
                <a:gd name="T8" fmla="*/ 6350 w 4"/>
                <a:gd name="T9" fmla="*/ 7938 h 5"/>
                <a:gd name="T10" fmla="*/ 6350 w 4"/>
                <a:gd name="T11" fmla="*/ 3175 h 5"/>
                <a:gd name="T12" fmla="*/ 1588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0" y="0"/>
                  </a:moveTo>
                  <a:lnTo>
                    <a:pt x="0" y="0"/>
                  </a:lnTo>
                  <a:lnTo>
                    <a:pt x="0" y="1"/>
                  </a:lnTo>
                  <a:lnTo>
                    <a:pt x="3" y="5"/>
                  </a:lnTo>
                  <a:lnTo>
                    <a:pt x="4" y="5"/>
                  </a:lnTo>
                  <a:lnTo>
                    <a:pt x="4" y="2"/>
                  </a:lnTo>
                  <a:lnTo>
                    <a:pt x="1" y="0"/>
                  </a:lnTo>
                  <a:lnTo>
                    <a:pt x="0"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2" name="Freeform 723">
              <a:extLst>
                <a:ext uri="{FF2B5EF4-FFF2-40B4-BE49-F238E27FC236}">
                  <a16:creationId xmlns:a16="http://schemas.microsoft.com/office/drawing/2014/main" id="{AC433CAF-B488-4936-A8D1-D0F691F7F46A}"/>
                </a:ext>
              </a:extLst>
            </p:cNvPr>
            <p:cNvSpPr>
              <a:spLocks/>
            </p:cNvSpPr>
            <p:nvPr/>
          </p:nvSpPr>
          <p:spPr bwMode="auto">
            <a:xfrm>
              <a:off x="10306050" y="4468581"/>
              <a:ext cx="7937" cy="9525"/>
            </a:xfrm>
            <a:custGeom>
              <a:avLst/>
              <a:gdLst>
                <a:gd name="T0" fmla="*/ 1984 w 4"/>
                <a:gd name="T1" fmla="*/ 1905 h 5"/>
                <a:gd name="T2" fmla="*/ 1984 w 4"/>
                <a:gd name="T3" fmla="*/ 1905 h 5"/>
                <a:gd name="T4" fmla="*/ 1984 w 4"/>
                <a:gd name="T5" fmla="*/ 3810 h 5"/>
                <a:gd name="T6" fmla="*/ 3969 w 4"/>
                <a:gd name="T7" fmla="*/ 9525 h 5"/>
                <a:gd name="T8" fmla="*/ 5953 w 4"/>
                <a:gd name="T9" fmla="*/ 9525 h 5"/>
                <a:gd name="T10" fmla="*/ 5953 w 4"/>
                <a:gd name="T11" fmla="*/ 7620 h 5"/>
                <a:gd name="T12" fmla="*/ 3969 w 4"/>
                <a:gd name="T13" fmla="*/ 1905 h 5"/>
                <a:gd name="T14" fmla="*/ 1984 w 4"/>
                <a:gd name="T15" fmla="*/ 190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1" y="1"/>
                  </a:moveTo>
                  <a:cubicBezTo>
                    <a:pt x="1" y="1"/>
                    <a:pt x="1" y="1"/>
                    <a:pt x="1" y="1"/>
                  </a:cubicBezTo>
                  <a:cubicBezTo>
                    <a:pt x="1" y="1"/>
                    <a:pt x="0" y="1"/>
                    <a:pt x="1" y="2"/>
                  </a:cubicBezTo>
                  <a:cubicBezTo>
                    <a:pt x="2" y="5"/>
                    <a:pt x="2" y="5"/>
                    <a:pt x="2" y="5"/>
                  </a:cubicBezTo>
                  <a:cubicBezTo>
                    <a:pt x="2" y="5"/>
                    <a:pt x="3" y="5"/>
                    <a:pt x="3" y="5"/>
                  </a:cubicBezTo>
                  <a:cubicBezTo>
                    <a:pt x="3" y="5"/>
                    <a:pt x="4" y="4"/>
                    <a:pt x="3" y="4"/>
                  </a:cubicBezTo>
                  <a:cubicBezTo>
                    <a:pt x="2" y="1"/>
                    <a:pt x="2" y="1"/>
                    <a:pt x="2" y="1"/>
                  </a:cubicBezTo>
                  <a:cubicBezTo>
                    <a:pt x="2" y="1"/>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3" name="Freeform 724">
              <a:extLst>
                <a:ext uri="{FF2B5EF4-FFF2-40B4-BE49-F238E27FC236}">
                  <a16:creationId xmlns:a16="http://schemas.microsoft.com/office/drawing/2014/main" id="{F608DC88-A651-4C53-9712-47C17CF456B9}"/>
                </a:ext>
              </a:extLst>
            </p:cNvPr>
            <p:cNvSpPr>
              <a:spLocks/>
            </p:cNvSpPr>
            <p:nvPr/>
          </p:nvSpPr>
          <p:spPr bwMode="auto">
            <a:xfrm>
              <a:off x="10291763" y="4473344"/>
              <a:ext cx="3175" cy="11113"/>
            </a:xfrm>
            <a:custGeom>
              <a:avLst/>
              <a:gdLst>
                <a:gd name="T0" fmla="*/ 0 w 1"/>
                <a:gd name="T1" fmla="*/ 0 h 5"/>
                <a:gd name="T2" fmla="*/ 0 w 1"/>
                <a:gd name="T3" fmla="*/ 0 h 5"/>
                <a:gd name="T4" fmla="*/ 0 w 1"/>
                <a:gd name="T5" fmla="*/ 2223 h 5"/>
                <a:gd name="T6" fmla="*/ 0 w 1"/>
                <a:gd name="T7" fmla="*/ 8890 h 5"/>
                <a:gd name="T8" fmla="*/ 3175 w 1"/>
                <a:gd name="T9" fmla="*/ 8890 h 5"/>
                <a:gd name="T10" fmla="*/ 3175 w 1"/>
                <a:gd name="T11" fmla="*/ 8890 h 5"/>
                <a:gd name="T12" fmla="*/ 3175 w 1"/>
                <a:gd name="T13" fmla="*/ 0 h 5"/>
                <a:gd name="T14" fmla="*/ 0 w 1"/>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0" y="0"/>
                  </a:moveTo>
                  <a:cubicBezTo>
                    <a:pt x="0" y="0"/>
                    <a:pt x="0" y="0"/>
                    <a:pt x="0" y="0"/>
                  </a:cubicBezTo>
                  <a:cubicBezTo>
                    <a:pt x="0" y="0"/>
                    <a:pt x="0" y="0"/>
                    <a:pt x="0" y="1"/>
                  </a:cubicBezTo>
                  <a:cubicBezTo>
                    <a:pt x="0" y="4"/>
                    <a:pt x="0" y="4"/>
                    <a:pt x="0" y="4"/>
                  </a:cubicBezTo>
                  <a:cubicBezTo>
                    <a:pt x="0" y="4"/>
                    <a:pt x="0" y="5"/>
                    <a:pt x="1" y="4"/>
                  </a:cubicBezTo>
                  <a:cubicBezTo>
                    <a:pt x="1" y="4"/>
                    <a:pt x="1" y="4"/>
                    <a:pt x="1" y="4"/>
                  </a:cubicBezTo>
                  <a:cubicBezTo>
                    <a:pt x="1" y="0"/>
                    <a:pt x="1" y="0"/>
                    <a:pt x="1" y="0"/>
                  </a:cubicBezTo>
                  <a:cubicBezTo>
                    <a:pt x="1" y="0"/>
                    <a:pt x="1" y="0"/>
                    <a:pt x="0"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4" name="Freeform 725">
              <a:extLst>
                <a:ext uri="{FF2B5EF4-FFF2-40B4-BE49-F238E27FC236}">
                  <a16:creationId xmlns:a16="http://schemas.microsoft.com/office/drawing/2014/main" id="{4CF2A28E-4954-4A3C-AC28-029E30C3DC51}"/>
                </a:ext>
              </a:extLst>
            </p:cNvPr>
            <p:cNvSpPr>
              <a:spLocks/>
            </p:cNvSpPr>
            <p:nvPr/>
          </p:nvSpPr>
          <p:spPr bwMode="auto">
            <a:xfrm>
              <a:off x="10272713" y="4471756"/>
              <a:ext cx="6350" cy="11113"/>
            </a:xfrm>
            <a:custGeom>
              <a:avLst/>
              <a:gdLst>
                <a:gd name="T0" fmla="*/ 4233 w 3"/>
                <a:gd name="T1" fmla="*/ 0 h 5"/>
                <a:gd name="T2" fmla="*/ 4233 w 3"/>
                <a:gd name="T3" fmla="*/ 0 h 5"/>
                <a:gd name="T4" fmla="*/ 2117 w 3"/>
                <a:gd name="T5" fmla="*/ 0 h 5"/>
                <a:gd name="T6" fmla="*/ 0 w 3"/>
                <a:gd name="T7" fmla="*/ 8890 h 5"/>
                <a:gd name="T8" fmla="*/ 2117 w 3"/>
                <a:gd name="T9" fmla="*/ 11113 h 5"/>
                <a:gd name="T10" fmla="*/ 4233 w 3"/>
                <a:gd name="T11" fmla="*/ 8890 h 5"/>
                <a:gd name="T12" fmla="*/ 6350 w 3"/>
                <a:gd name="T13" fmla="*/ 2223 h 5"/>
                <a:gd name="T14" fmla="*/ 4233 w 3"/>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2" y="0"/>
                  </a:moveTo>
                  <a:cubicBezTo>
                    <a:pt x="2" y="0"/>
                    <a:pt x="2" y="0"/>
                    <a:pt x="2" y="0"/>
                  </a:cubicBezTo>
                  <a:cubicBezTo>
                    <a:pt x="2" y="0"/>
                    <a:pt x="1" y="0"/>
                    <a:pt x="1" y="0"/>
                  </a:cubicBezTo>
                  <a:cubicBezTo>
                    <a:pt x="0" y="4"/>
                    <a:pt x="0" y="4"/>
                    <a:pt x="0" y="4"/>
                  </a:cubicBezTo>
                  <a:cubicBezTo>
                    <a:pt x="0" y="4"/>
                    <a:pt x="1" y="4"/>
                    <a:pt x="1" y="5"/>
                  </a:cubicBezTo>
                  <a:cubicBezTo>
                    <a:pt x="1" y="5"/>
                    <a:pt x="2" y="4"/>
                    <a:pt x="2" y="4"/>
                  </a:cubicBezTo>
                  <a:cubicBezTo>
                    <a:pt x="3" y="1"/>
                    <a:pt x="3" y="1"/>
                    <a:pt x="3" y="1"/>
                  </a:cubicBezTo>
                  <a:cubicBezTo>
                    <a:pt x="3" y="0"/>
                    <a:pt x="3" y="0"/>
                    <a:pt x="2"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5" name="Freeform 726">
              <a:extLst>
                <a:ext uri="{FF2B5EF4-FFF2-40B4-BE49-F238E27FC236}">
                  <a16:creationId xmlns:a16="http://schemas.microsoft.com/office/drawing/2014/main" id="{9341AE2A-0A7B-4020-AD18-27B1FD914CE5}"/>
                </a:ext>
              </a:extLst>
            </p:cNvPr>
            <p:cNvSpPr>
              <a:spLocks/>
            </p:cNvSpPr>
            <p:nvPr/>
          </p:nvSpPr>
          <p:spPr bwMode="auto">
            <a:xfrm>
              <a:off x="10256838" y="4463819"/>
              <a:ext cx="6350" cy="7938"/>
            </a:xfrm>
            <a:custGeom>
              <a:avLst/>
              <a:gdLst>
                <a:gd name="T0" fmla="*/ 6350 w 4"/>
                <a:gd name="T1" fmla="*/ 0 h 5"/>
                <a:gd name="T2" fmla="*/ 6350 w 4"/>
                <a:gd name="T3" fmla="*/ 0 h 5"/>
                <a:gd name="T4" fmla="*/ 3175 w 4"/>
                <a:gd name="T5" fmla="*/ 1588 h 5"/>
                <a:gd name="T6" fmla="*/ 0 w 4"/>
                <a:gd name="T7" fmla="*/ 6350 h 5"/>
                <a:gd name="T8" fmla="*/ 0 w 4"/>
                <a:gd name="T9" fmla="*/ 7938 h 5"/>
                <a:gd name="T10" fmla="*/ 1588 w 4"/>
                <a:gd name="T11" fmla="*/ 7938 h 5"/>
                <a:gd name="T12" fmla="*/ 6350 w 4"/>
                <a:gd name="T13" fmla="*/ 4763 h 5"/>
                <a:gd name="T14" fmla="*/ 635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5">
                  <a:moveTo>
                    <a:pt x="4" y="0"/>
                  </a:moveTo>
                  <a:lnTo>
                    <a:pt x="4" y="0"/>
                  </a:lnTo>
                  <a:lnTo>
                    <a:pt x="2" y="1"/>
                  </a:lnTo>
                  <a:lnTo>
                    <a:pt x="0" y="4"/>
                  </a:lnTo>
                  <a:lnTo>
                    <a:pt x="0" y="5"/>
                  </a:lnTo>
                  <a:lnTo>
                    <a:pt x="1" y="5"/>
                  </a:lnTo>
                  <a:lnTo>
                    <a:pt x="4" y="3"/>
                  </a:lnTo>
                  <a:lnTo>
                    <a:pt x="4"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6" name="Freeform 727">
              <a:extLst>
                <a:ext uri="{FF2B5EF4-FFF2-40B4-BE49-F238E27FC236}">
                  <a16:creationId xmlns:a16="http://schemas.microsoft.com/office/drawing/2014/main" id="{D4605B23-B2D1-4B11-8AB0-285BDEEF11D1}"/>
                </a:ext>
              </a:extLst>
            </p:cNvPr>
            <p:cNvSpPr>
              <a:spLocks/>
            </p:cNvSpPr>
            <p:nvPr/>
          </p:nvSpPr>
          <p:spPr bwMode="auto">
            <a:xfrm>
              <a:off x="10244138" y="4454294"/>
              <a:ext cx="7937" cy="6350"/>
            </a:xfrm>
            <a:custGeom>
              <a:avLst/>
              <a:gdLst>
                <a:gd name="T0" fmla="*/ 7937 w 5"/>
                <a:gd name="T1" fmla="*/ 0 h 4"/>
                <a:gd name="T2" fmla="*/ 7937 w 5"/>
                <a:gd name="T3" fmla="*/ 0 h 4"/>
                <a:gd name="T4" fmla="*/ 4762 w 5"/>
                <a:gd name="T5" fmla="*/ 0 h 4"/>
                <a:gd name="T6" fmla="*/ 0 w 5"/>
                <a:gd name="T7" fmla="*/ 1588 h 4"/>
                <a:gd name="T8" fmla="*/ 0 w 5"/>
                <a:gd name="T9" fmla="*/ 6350 h 4"/>
                <a:gd name="T10" fmla="*/ 3175 w 5"/>
                <a:gd name="T11" fmla="*/ 6350 h 4"/>
                <a:gd name="T12" fmla="*/ 6350 w 5"/>
                <a:gd name="T13" fmla="*/ 1588 h 4"/>
                <a:gd name="T14" fmla="*/ 7937 w 5"/>
                <a:gd name="T15" fmla="*/ 0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4">
                  <a:moveTo>
                    <a:pt x="5" y="0"/>
                  </a:moveTo>
                  <a:lnTo>
                    <a:pt x="5" y="0"/>
                  </a:lnTo>
                  <a:lnTo>
                    <a:pt x="3" y="0"/>
                  </a:lnTo>
                  <a:lnTo>
                    <a:pt x="0" y="1"/>
                  </a:lnTo>
                  <a:lnTo>
                    <a:pt x="0" y="4"/>
                  </a:lnTo>
                  <a:lnTo>
                    <a:pt x="2" y="4"/>
                  </a:lnTo>
                  <a:lnTo>
                    <a:pt x="4" y="1"/>
                  </a:lnTo>
                  <a:lnTo>
                    <a:pt x="5" y="0"/>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7" name="Freeform 728">
              <a:extLst>
                <a:ext uri="{FF2B5EF4-FFF2-40B4-BE49-F238E27FC236}">
                  <a16:creationId xmlns:a16="http://schemas.microsoft.com/office/drawing/2014/main" id="{ABD5AC8D-4D12-49E8-B6E6-8528BB88C0C1}"/>
                </a:ext>
              </a:extLst>
            </p:cNvPr>
            <p:cNvSpPr>
              <a:spLocks/>
            </p:cNvSpPr>
            <p:nvPr/>
          </p:nvSpPr>
          <p:spPr bwMode="auto">
            <a:xfrm>
              <a:off x="10234613" y="4438419"/>
              <a:ext cx="9525" cy="3175"/>
            </a:xfrm>
            <a:custGeom>
              <a:avLst/>
              <a:gdLst>
                <a:gd name="T0" fmla="*/ 9525 w 5"/>
                <a:gd name="T1" fmla="*/ 0 h 2"/>
                <a:gd name="T2" fmla="*/ 9525 w 5"/>
                <a:gd name="T3" fmla="*/ 0 h 2"/>
                <a:gd name="T4" fmla="*/ 7620 w 5"/>
                <a:gd name="T5" fmla="*/ 0 h 2"/>
                <a:gd name="T6" fmla="*/ 1905 w 5"/>
                <a:gd name="T7" fmla="*/ 1588 h 2"/>
                <a:gd name="T8" fmla="*/ 1905 w 5"/>
                <a:gd name="T9" fmla="*/ 3175 h 2"/>
                <a:gd name="T10" fmla="*/ 1905 w 5"/>
                <a:gd name="T11" fmla="*/ 3175 h 2"/>
                <a:gd name="T12" fmla="*/ 9525 w 5"/>
                <a:gd name="T13" fmla="*/ 1588 h 2"/>
                <a:gd name="T14" fmla="*/ 9525 w 5"/>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0"/>
                  </a:moveTo>
                  <a:cubicBezTo>
                    <a:pt x="5" y="0"/>
                    <a:pt x="5" y="0"/>
                    <a:pt x="5" y="0"/>
                  </a:cubicBezTo>
                  <a:cubicBezTo>
                    <a:pt x="5" y="0"/>
                    <a:pt x="5" y="0"/>
                    <a:pt x="4" y="0"/>
                  </a:cubicBezTo>
                  <a:cubicBezTo>
                    <a:pt x="1" y="1"/>
                    <a:pt x="1" y="1"/>
                    <a:pt x="1" y="1"/>
                  </a:cubicBezTo>
                  <a:cubicBezTo>
                    <a:pt x="1" y="1"/>
                    <a:pt x="0" y="1"/>
                    <a:pt x="1" y="2"/>
                  </a:cubicBezTo>
                  <a:cubicBezTo>
                    <a:pt x="1" y="2"/>
                    <a:pt x="1" y="2"/>
                    <a:pt x="1" y="2"/>
                  </a:cubicBezTo>
                  <a:cubicBezTo>
                    <a:pt x="5" y="1"/>
                    <a:pt x="5" y="1"/>
                    <a:pt x="5" y="1"/>
                  </a:cubicBezTo>
                  <a:cubicBezTo>
                    <a:pt x="5" y="1"/>
                    <a:pt x="5" y="1"/>
                    <a:pt x="5" y="0"/>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 name="Freeform 729">
              <a:extLst>
                <a:ext uri="{FF2B5EF4-FFF2-40B4-BE49-F238E27FC236}">
                  <a16:creationId xmlns:a16="http://schemas.microsoft.com/office/drawing/2014/main" id="{878FCF71-CCFB-4263-A9C5-33D94E19C12A}"/>
                </a:ext>
              </a:extLst>
            </p:cNvPr>
            <p:cNvSpPr>
              <a:spLocks/>
            </p:cNvSpPr>
            <p:nvPr/>
          </p:nvSpPr>
          <p:spPr bwMode="auto">
            <a:xfrm>
              <a:off x="10234613" y="4420956"/>
              <a:ext cx="9525" cy="3175"/>
            </a:xfrm>
            <a:custGeom>
              <a:avLst/>
              <a:gdLst>
                <a:gd name="T0" fmla="*/ 9525 w 5"/>
                <a:gd name="T1" fmla="*/ 3175 h 2"/>
                <a:gd name="T2" fmla="*/ 9525 w 5"/>
                <a:gd name="T3" fmla="*/ 3175 h 2"/>
                <a:gd name="T4" fmla="*/ 7620 w 5"/>
                <a:gd name="T5" fmla="*/ 1588 h 2"/>
                <a:gd name="T6" fmla="*/ 1905 w 5"/>
                <a:gd name="T7" fmla="*/ 0 h 2"/>
                <a:gd name="T8" fmla="*/ 0 w 5"/>
                <a:gd name="T9" fmla="*/ 1588 h 2"/>
                <a:gd name="T10" fmla="*/ 0 w 5"/>
                <a:gd name="T11" fmla="*/ 3175 h 2"/>
                <a:gd name="T12" fmla="*/ 7620 w 5"/>
                <a:gd name="T13" fmla="*/ 3175 h 2"/>
                <a:gd name="T14" fmla="*/ 9525 w 5"/>
                <a:gd name="T15" fmla="*/ 3175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2">
                  <a:moveTo>
                    <a:pt x="5" y="2"/>
                  </a:moveTo>
                  <a:cubicBezTo>
                    <a:pt x="5" y="2"/>
                    <a:pt x="5" y="2"/>
                    <a:pt x="5" y="2"/>
                  </a:cubicBezTo>
                  <a:cubicBezTo>
                    <a:pt x="5" y="1"/>
                    <a:pt x="4" y="1"/>
                    <a:pt x="4" y="1"/>
                  </a:cubicBezTo>
                  <a:cubicBezTo>
                    <a:pt x="1" y="0"/>
                    <a:pt x="1" y="0"/>
                    <a:pt x="1" y="0"/>
                  </a:cubicBezTo>
                  <a:cubicBezTo>
                    <a:pt x="0" y="0"/>
                    <a:pt x="0" y="1"/>
                    <a:pt x="0" y="1"/>
                  </a:cubicBezTo>
                  <a:cubicBezTo>
                    <a:pt x="0" y="2"/>
                    <a:pt x="0" y="2"/>
                    <a:pt x="0" y="2"/>
                  </a:cubicBezTo>
                  <a:cubicBezTo>
                    <a:pt x="4" y="2"/>
                    <a:pt x="4" y="2"/>
                    <a:pt x="4" y="2"/>
                  </a:cubicBezTo>
                  <a:cubicBezTo>
                    <a:pt x="4" y="2"/>
                    <a:pt x="5" y="2"/>
                    <a:pt x="5" y="2"/>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 name="Freeform 730">
              <a:extLst>
                <a:ext uri="{FF2B5EF4-FFF2-40B4-BE49-F238E27FC236}">
                  <a16:creationId xmlns:a16="http://schemas.microsoft.com/office/drawing/2014/main" id="{9143CACE-7E4B-4805-A500-17115B69B795}"/>
                </a:ext>
              </a:extLst>
            </p:cNvPr>
            <p:cNvSpPr>
              <a:spLocks/>
            </p:cNvSpPr>
            <p:nvPr/>
          </p:nvSpPr>
          <p:spPr bwMode="auto">
            <a:xfrm>
              <a:off x="10239375" y="4401906"/>
              <a:ext cx="9525" cy="6350"/>
            </a:xfrm>
            <a:custGeom>
              <a:avLst/>
              <a:gdLst>
                <a:gd name="T0" fmla="*/ 9525 w 5"/>
                <a:gd name="T1" fmla="*/ 6350 h 3"/>
                <a:gd name="T2" fmla="*/ 9525 w 5"/>
                <a:gd name="T3" fmla="*/ 6350 h 3"/>
                <a:gd name="T4" fmla="*/ 7620 w 5"/>
                <a:gd name="T5" fmla="*/ 4233 h 3"/>
                <a:gd name="T6" fmla="*/ 1905 w 5"/>
                <a:gd name="T7" fmla="*/ 0 h 3"/>
                <a:gd name="T8" fmla="*/ 0 w 5"/>
                <a:gd name="T9" fmla="*/ 2117 h 3"/>
                <a:gd name="T10" fmla="*/ 1905 w 5"/>
                <a:gd name="T11" fmla="*/ 4233 h 3"/>
                <a:gd name="T12" fmla="*/ 7620 w 5"/>
                <a:gd name="T13" fmla="*/ 6350 h 3"/>
                <a:gd name="T14" fmla="*/ 9525 w 5"/>
                <a:gd name="T15" fmla="*/ 635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5" y="3"/>
                  </a:moveTo>
                  <a:cubicBezTo>
                    <a:pt x="5" y="3"/>
                    <a:pt x="5" y="3"/>
                    <a:pt x="5" y="3"/>
                  </a:cubicBezTo>
                  <a:cubicBezTo>
                    <a:pt x="5" y="2"/>
                    <a:pt x="5" y="2"/>
                    <a:pt x="4" y="2"/>
                  </a:cubicBezTo>
                  <a:cubicBezTo>
                    <a:pt x="1" y="0"/>
                    <a:pt x="1" y="0"/>
                    <a:pt x="1" y="0"/>
                  </a:cubicBezTo>
                  <a:cubicBezTo>
                    <a:pt x="1" y="0"/>
                    <a:pt x="1" y="0"/>
                    <a:pt x="0" y="1"/>
                  </a:cubicBezTo>
                  <a:cubicBezTo>
                    <a:pt x="0" y="1"/>
                    <a:pt x="0" y="2"/>
                    <a:pt x="1" y="2"/>
                  </a:cubicBezTo>
                  <a:cubicBezTo>
                    <a:pt x="4" y="3"/>
                    <a:pt x="4" y="3"/>
                    <a:pt x="4" y="3"/>
                  </a:cubicBezTo>
                  <a:cubicBezTo>
                    <a:pt x="4" y="3"/>
                    <a:pt x="5" y="3"/>
                    <a:pt x="5" y="3"/>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0" name="Freeform 731">
              <a:extLst>
                <a:ext uri="{FF2B5EF4-FFF2-40B4-BE49-F238E27FC236}">
                  <a16:creationId xmlns:a16="http://schemas.microsoft.com/office/drawing/2014/main" id="{8C90BFA8-0BEA-4917-954A-C7BAB1EC6FCE}"/>
                </a:ext>
              </a:extLst>
            </p:cNvPr>
            <p:cNvSpPr>
              <a:spLocks/>
            </p:cNvSpPr>
            <p:nvPr/>
          </p:nvSpPr>
          <p:spPr bwMode="auto">
            <a:xfrm>
              <a:off x="10250488" y="4389206"/>
              <a:ext cx="6350" cy="4763"/>
            </a:xfrm>
            <a:custGeom>
              <a:avLst/>
              <a:gdLst>
                <a:gd name="T0" fmla="*/ 6350 w 4"/>
                <a:gd name="T1" fmla="*/ 4763 h 3"/>
                <a:gd name="T2" fmla="*/ 6350 w 4"/>
                <a:gd name="T3" fmla="*/ 4763 h 3"/>
                <a:gd name="T4" fmla="*/ 6350 w 4"/>
                <a:gd name="T5" fmla="*/ 3175 h 3"/>
                <a:gd name="T6" fmla="*/ 1588 w 4"/>
                <a:gd name="T7" fmla="*/ 0 h 3"/>
                <a:gd name="T8" fmla="*/ 0 w 4"/>
                <a:gd name="T9" fmla="*/ 0 h 3"/>
                <a:gd name="T10" fmla="*/ 0 w 4"/>
                <a:gd name="T11" fmla="*/ 1588 h 3"/>
                <a:gd name="T12" fmla="*/ 4763 w 4"/>
                <a:gd name="T13" fmla="*/ 4763 h 3"/>
                <a:gd name="T14" fmla="*/ 6350 w 4"/>
                <a:gd name="T15" fmla="*/ 4763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3">
                  <a:moveTo>
                    <a:pt x="4" y="3"/>
                  </a:moveTo>
                  <a:lnTo>
                    <a:pt x="4" y="3"/>
                  </a:lnTo>
                  <a:lnTo>
                    <a:pt x="4" y="2"/>
                  </a:lnTo>
                  <a:lnTo>
                    <a:pt x="1" y="0"/>
                  </a:lnTo>
                  <a:lnTo>
                    <a:pt x="0" y="0"/>
                  </a:lnTo>
                  <a:lnTo>
                    <a:pt x="0" y="1"/>
                  </a:lnTo>
                  <a:lnTo>
                    <a:pt x="3" y="3"/>
                  </a:lnTo>
                  <a:lnTo>
                    <a:pt x="4" y="3"/>
                  </a:ln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 name="Freeform 732">
              <a:extLst>
                <a:ext uri="{FF2B5EF4-FFF2-40B4-BE49-F238E27FC236}">
                  <a16:creationId xmlns:a16="http://schemas.microsoft.com/office/drawing/2014/main" id="{3AC71A36-D8EB-48C0-AE22-4D83F53C0D93}"/>
                </a:ext>
              </a:extLst>
            </p:cNvPr>
            <p:cNvSpPr>
              <a:spLocks/>
            </p:cNvSpPr>
            <p:nvPr/>
          </p:nvSpPr>
          <p:spPr bwMode="auto">
            <a:xfrm>
              <a:off x="10264775" y="4376506"/>
              <a:ext cx="6350" cy="9525"/>
            </a:xfrm>
            <a:custGeom>
              <a:avLst/>
              <a:gdLst>
                <a:gd name="T0" fmla="*/ 6350 w 3"/>
                <a:gd name="T1" fmla="*/ 9525 h 5"/>
                <a:gd name="T2" fmla="*/ 6350 w 3"/>
                <a:gd name="T3" fmla="*/ 9525 h 5"/>
                <a:gd name="T4" fmla="*/ 6350 w 3"/>
                <a:gd name="T5" fmla="*/ 7620 h 5"/>
                <a:gd name="T6" fmla="*/ 4233 w 3"/>
                <a:gd name="T7" fmla="*/ 1905 h 5"/>
                <a:gd name="T8" fmla="*/ 2117 w 3"/>
                <a:gd name="T9" fmla="*/ 0 h 5"/>
                <a:gd name="T10" fmla="*/ 2117 w 3"/>
                <a:gd name="T11" fmla="*/ 1905 h 5"/>
                <a:gd name="T12" fmla="*/ 4233 w 3"/>
                <a:gd name="T13" fmla="*/ 7620 h 5"/>
                <a:gd name="T14" fmla="*/ 6350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3" y="5"/>
                  </a:moveTo>
                  <a:cubicBezTo>
                    <a:pt x="3" y="5"/>
                    <a:pt x="3" y="5"/>
                    <a:pt x="3" y="5"/>
                  </a:cubicBezTo>
                  <a:cubicBezTo>
                    <a:pt x="3" y="5"/>
                    <a:pt x="3" y="4"/>
                    <a:pt x="3" y="4"/>
                  </a:cubicBezTo>
                  <a:cubicBezTo>
                    <a:pt x="2" y="1"/>
                    <a:pt x="2" y="1"/>
                    <a:pt x="2" y="1"/>
                  </a:cubicBezTo>
                  <a:cubicBezTo>
                    <a:pt x="2" y="0"/>
                    <a:pt x="1" y="0"/>
                    <a:pt x="1" y="0"/>
                  </a:cubicBezTo>
                  <a:cubicBezTo>
                    <a:pt x="1" y="1"/>
                    <a:pt x="0" y="1"/>
                    <a:pt x="1" y="1"/>
                  </a:cubicBezTo>
                  <a:cubicBezTo>
                    <a:pt x="2" y="4"/>
                    <a:pt x="2" y="4"/>
                    <a:pt x="2" y="4"/>
                  </a:cubicBezTo>
                  <a:cubicBezTo>
                    <a:pt x="2" y="5"/>
                    <a:pt x="3" y="5"/>
                    <a:pt x="3"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2" name="Freeform 733">
              <a:extLst>
                <a:ext uri="{FF2B5EF4-FFF2-40B4-BE49-F238E27FC236}">
                  <a16:creationId xmlns:a16="http://schemas.microsoft.com/office/drawing/2014/main" id="{8E324A3D-FE07-435F-8A21-53E7A4FA6CE0}"/>
                </a:ext>
              </a:extLst>
            </p:cNvPr>
            <p:cNvSpPr>
              <a:spLocks/>
            </p:cNvSpPr>
            <p:nvPr/>
          </p:nvSpPr>
          <p:spPr bwMode="auto">
            <a:xfrm>
              <a:off x="10283825" y="4373331"/>
              <a:ext cx="3175" cy="9525"/>
            </a:xfrm>
            <a:custGeom>
              <a:avLst/>
              <a:gdLst>
                <a:gd name="T0" fmla="*/ 3175 w 1"/>
                <a:gd name="T1" fmla="*/ 9525 h 5"/>
                <a:gd name="T2" fmla="*/ 3175 w 1"/>
                <a:gd name="T3" fmla="*/ 9525 h 5"/>
                <a:gd name="T4" fmla="*/ 3175 w 1"/>
                <a:gd name="T5" fmla="*/ 7620 h 5"/>
                <a:gd name="T6" fmla="*/ 3175 w 1"/>
                <a:gd name="T7" fmla="*/ 1905 h 5"/>
                <a:gd name="T8" fmla="*/ 0 w 1"/>
                <a:gd name="T9" fmla="*/ 0 h 5"/>
                <a:gd name="T10" fmla="*/ 0 w 1"/>
                <a:gd name="T11" fmla="*/ 1905 h 5"/>
                <a:gd name="T12" fmla="*/ 0 w 1"/>
                <a:gd name="T13" fmla="*/ 7620 h 5"/>
                <a:gd name="T14" fmla="*/ 3175 w 1"/>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5">
                  <a:moveTo>
                    <a:pt x="1" y="5"/>
                  </a:moveTo>
                  <a:cubicBezTo>
                    <a:pt x="1" y="5"/>
                    <a:pt x="1" y="5"/>
                    <a:pt x="1" y="5"/>
                  </a:cubicBezTo>
                  <a:cubicBezTo>
                    <a:pt x="1" y="5"/>
                    <a:pt x="1" y="4"/>
                    <a:pt x="1" y="4"/>
                  </a:cubicBezTo>
                  <a:cubicBezTo>
                    <a:pt x="1" y="1"/>
                    <a:pt x="1" y="1"/>
                    <a:pt x="1" y="1"/>
                  </a:cubicBezTo>
                  <a:cubicBezTo>
                    <a:pt x="1" y="0"/>
                    <a:pt x="1" y="0"/>
                    <a:pt x="0" y="0"/>
                  </a:cubicBezTo>
                  <a:cubicBezTo>
                    <a:pt x="0" y="0"/>
                    <a:pt x="0" y="0"/>
                    <a:pt x="0" y="1"/>
                  </a:cubicBezTo>
                  <a:cubicBezTo>
                    <a:pt x="0" y="4"/>
                    <a:pt x="0" y="4"/>
                    <a:pt x="0" y="4"/>
                  </a:cubicBezTo>
                  <a:cubicBezTo>
                    <a:pt x="0" y="5"/>
                    <a:pt x="0" y="5"/>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3" name="Freeform 734">
              <a:extLst>
                <a:ext uri="{FF2B5EF4-FFF2-40B4-BE49-F238E27FC236}">
                  <a16:creationId xmlns:a16="http://schemas.microsoft.com/office/drawing/2014/main" id="{B4307434-2708-4F5B-A4E6-3B589FEF13E0}"/>
                </a:ext>
              </a:extLst>
            </p:cNvPr>
            <p:cNvSpPr>
              <a:spLocks/>
            </p:cNvSpPr>
            <p:nvPr/>
          </p:nvSpPr>
          <p:spPr bwMode="auto">
            <a:xfrm>
              <a:off x="10299700" y="4374919"/>
              <a:ext cx="6350" cy="9525"/>
            </a:xfrm>
            <a:custGeom>
              <a:avLst/>
              <a:gdLst>
                <a:gd name="T0" fmla="*/ 2117 w 3"/>
                <a:gd name="T1" fmla="*/ 9525 h 5"/>
                <a:gd name="T2" fmla="*/ 2117 w 3"/>
                <a:gd name="T3" fmla="*/ 9525 h 5"/>
                <a:gd name="T4" fmla="*/ 4233 w 3"/>
                <a:gd name="T5" fmla="*/ 7620 h 5"/>
                <a:gd name="T6" fmla="*/ 4233 w 3"/>
                <a:gd name="T7" fmla="*/ 1905 h 5"/>
                <a:gd name="T8" fmla="*/ 4233 w 3"/>
                <a:gd name="T9" fmla="*/ 0 h 5"/>
                <a:gd name="T10" fmla="*/ 2117 w 3"/>
                <a:gd name="T11" fmla="*/ 0 h 5"/>
                <a:gd name="T12" fmla="*/ 0 w 3"/>
                <a:gd name="T13" fmla="*/ 7620 h 5"/>
                <a:gd name="T14" fmla="*/ 2117 w 3"/>
                <a:gd name="T15" fmla="*/ 9525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5">
                  <a:moveTo>
                    <a:pt x="1" y="5"/>
                  </a:moveTo>
                  <a:cubicBezTo>
                    <a:pt x="1" y="5"/>
                    <a:pt x="1" y="5"/>
                    <a:pt x="1" y="5"/>
                  </a:cubicBezTo>
                  <a:cubicBezTo>
                    <a:pt x="1" y="5"/>
                    <a:pt x="1" y="4"/>
                    <a:pt x="2" y="4"/>
                  </a:cubicBezTo>
                  <a:cubicBezTo>
                    <a:pt x="2" y="1"/>
                    <a:pt x="2" y="1"/>
                    <a:pt x="2" y="1"/>
                  </a:cubicBezTo>
                  <a:cubicBezTo>
                    <a:pt x="3" y="0"/>
                    <a:pt x="2" y="0"/>
                    <a:pt x="2" y="0"/>
                  </a:cubicBezTo>
                  <a:cubicBezTo>
                    <a:pt x="1" y="0"/>
                    <a:pt x="1" y="0"/>
                    <a:pt x="1" y="0"/>
                  </a:cubicBezTo>
                  <a:cubicBezTo>
                    <a:pt x="0" y="4"/>
                    <a:pt x="0" y="4"/>
                    <a:pt x="0" y="4"/>
                  </a:cubicBezTo>
                  <a:cubicBezTo>
                    <a:pt x="0" y="4"/>
                    <a:pt x="0" y="4"/>
                    <a:pt x="1" y="5"/>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4" name="Freeform 735">
              <a:extLst>
                <a:ext uri="{FF2B5EF4-FFF2-40B4-BE49-F238E27FC236}">
                  <a16:creationId xmlns:a16="http://schemas.microsoft.com/office/drawing/2014/main" id="{EEEACBAE-8EA2-4DCA-80BB-1508D6EE9147}"/>
                </a:ext>
              </a:extLst>
            </p:cNvPr>
            <p:cNvSpPr>
              <a:spLocks/>
            </p:cNvSpPr>
            <p:nvPr/>
          </p:nvSpPr>
          <p:spPr bwMode="auto">
            <a:xfrm>
              <a:off x="10250488" y="4425719"/>
              <a:ext cx="39687" cy="12700"/>
            </a:xfrm>
            <a:custGeom>
              <a:avLst/>
              <a:gdLst>
                <a:gd name="T0" fmla="*/ 0 w 20"/>
                <a:gd name="T1" fmla="*/ 10583 h 6"/>
                <a:gd name="T2" fmla="*/ 0 w 20"/>
                <a:gd name="T3" fmla="*/ 10583 h 6"/>
                <a:gd name="T4" fmla="*/ 1984 w 20"/>
                <a:gd name="T5" fmla="*/ 12700 h 6"/>
                <a:gd name="T6" fmla="*/ 37703 w 20"/>
                <a:gd name="T7" fmla="*/ 4233 h 6"/>
                <a:gd name="T8" fmla="*/ 39687 w 20"/>
                <a:gd name="T9" fmla="*/ 2117 h 6"/>
                <a:gd name="T10" fmla="*/ 37703 w 20"/>
                <a:gd name="T11" fmla="*/ 0 h 6"/>
                <a:gd name="T12" fmla="*/ 1984 w 20"/>
                <a:gd name="T13" fmla="*/ 8467 h 6"/>
                <a:gd name="T14" fmla="*/ 0 w 20"/>
                <a:gd name="T15" fmla="*/ 1058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 h="6">
                  <a:moveTo>
                    <a:pt x="0" y="5"/>
                  </a:moveTo>
                  <a:cubicBezTo>
                    <a:pt x="0" y="5"/>
                    <a:pt x="0" y="5"/>
                    <a:pt x="0" y="5"/>
                  </a:cubicBezTo>
                  <a:cubicBezTo>
                    <a:pt x="0" y="6"/>
                    <a:pt x="1" y="6"/>
                    <a:pt x="1" y="6"/>
                  </a:cubicBezTo>
                  <a:cubicBezTo>
                    <a:pt x="19" y="2"/>
                    <a:pt x="19" y="2"/>
                    <a:pt x="19" y="2"/>
                  </a:cubicBezTo>
                  <a:cubicBezTo>
                    <a:pt x="20" y="2"/>
                    <a:pt x="20" y="1"/>
                    <a:pt x="20" y="1"/>
                  </a:cubicBezTo>
                  <a:cubicBezTo>
                    <a:pt x="20" y="0"/>
                    <a:pt x="19" y="0"/>
                    <a:pt x="19" y="0"/>
                  </a:cubicBezTo>
                  <a:cubicBezTo>
                    <a:pt x="1" y="4"/>
                    <a:pt x="1" y="4"/>
                    <a:pt x="1" y="4"/>
                  </a:cubicBezTo>
                  <a:cubicBezTo>
                    <a:pt x="0" y="4"/>
                    <a:pt x="0" y="5"/>
                    <a:pt x="0" y="5"/>
                  </a:cubicBezTo>
                  <a:close/>
                </a:path>
              </a:pathLst>
            </a:custGeom>
            <a:solidFill>
              <a:srgbClr val="8D95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5" name="Freeform 736">
              <a:extLst>
                <a:ext uri="{FF2B5EF4-FFF2-40B4-BE49-F238E27FC236}">
                  <a16:creationId xmlns:a16="http://schemas.microsoft.com/office/drawing/2014/main" id="{21F6F921-96E4-477D-AA37-C4F5A38E5A68}"/>
                </a:ext>
              </a:extLst>
            </p:cNvPr>
            <p:cNvSpPr>
              <a:spLocks/>
            </p:cNvSpPr>
            <p:nvPr/>
          </p:nvSpPr>
          <p:spPr bwMode="auto">
            <a:xfrm>
              <a:off x="10255250" y="4401906"/>
              <a:ext cx="34925" cy="26988"/>
            </a:xfrm>
            <a:custGeom>
              <a:avLst/>
              <a:gdLst>
                <a:gd name="T0" fmla="*/ 0 w 22"/>
                <a:gd name="T1" fmla="*/ 3175 h 17"/>
                <a:gd name="T2" fmla="*/ 33338 w 22"/>
                <a:gd name="T3" fmla="*/ 26988 h 17"/>
                <a:gd name="T4" fmla="*/ 34925 w 22"/>
                <a:gd name="T5" fmla="*/ 26988 h 17"/>
                <a:gd name="T6" fmla="*/ 0 w 22"/>
                <a:gd name="T7" fmla="*/ 0 h 17"/>
                <a:gd name="T8" fmla="*/ 0 w 22"/>
                <a:gd name="T9" fmla="*/ 317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0" y="2"/>
                  </a:moveTo>
                  <a:lnTo>
                    <a:pt x="21" y="17"/>
                  </a:lnTo>
                  <a:lnTo>
                    <a:pt x="22" y="17"/>
                  </a:lnTo>
                  <a:lnTo>
                    <a:pt x="0" y="0"/>
                  </a:lnTo>
                  <a:lnTo>
                    <a:pt x="0" y="2"/>
                  </a:lnTo>
                  <a:close/>
                </a:path>
              </a:pathLst>
            </a:custGeom>
            <a:solidFill>
              <a:srgbClr val="EE2C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6" name="Freeform 737">
              <a:extLst>
                <a:ext uri="{FF2B5EF4-FFF2-40B4-BE49-F238E27FC236}">
                  <a16:creationId xmlns:a16="http://schemas.microsoft.com/office/drawing/2014/main" id="{2820E210-438F-43D6-B312-A2473C02AE18}"/>
                </a:ext>
              </a:extLst>
            </p:cNvPr>
            <p:cNvSpPr>
              <a:spLocks/>
            </p:cNvSpPr>
            <p:nvPr/>
          </p:nvSpPr>
          <p:spPr bwMode="auto">
            <a:xfrm>
              <a:off x="10283825" y="4422544"/>
              <a:ext cx="11112" cy="9525"/>
            </a:xfrm>
            <a:custGeom>
              <a:avLst/>
              <a:gdLst>
                <a:gd name="T0" fmla="*/ 2222 w 5"/>
                <a:gd name="T1" fmla="*/ 1905 h 5"/>
                <a:gd name="T2" fmla="*/ 2222 w 5"/>
                <a:gd name="T3" fmla="*/ 9525 h 5"/>
                <a:gd name="T4" fmla="*/ 8890 w 5"/>
                <a:gd name="T5" fmla="*/ 7620 h 5"/>
                <a:gd name="T6" fmla="*/ 8890 w 5"/>
                <a:gd name="T7" fmla="*/ 1905 h 5"/>
                <a:gd name="T8" fmla="*/ 2222 w 5"/>
                <a:gd name="T9" fmla="*/ 1905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1" y="1"/>
                  </a:moveTo>
                  <a:cubicBezTo>
                    <a:pt x="0" y="2"/>
                    <a:pt x="0" y="4"/>
                    <a:pt x="1" y="5"/>
                  </a:cubicBezTo>
                  <a:cubicBezTo>
                    <a:pt x="2" y="5"/>
                    <a:pt x="4" y="5"/>
                    <a:pt x="4" y="4"/>
                  </a:cubicBezTo>
                  <a:cubicBezTo>
                    <a:pt x="5" y="3"/>
                    <a:pt x="5" y="2"/>
                    <a:pt x="4" y="1"/>
                  </a:cubicBezTo>
                  <a:cubicBezTo>
                    <a:pt x="3" y="0"/>
                    <a:pt x="1" y="0"/>
                    <a:pt x="1" y="1"/>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7" name="Freeform 738">
              <a:extLst>
                <a:ext uri="{FF2B5EF4-FFF2-40B4-BE49-F238E27FC236}">
                  <a16:creationId xmlns:a16="http://schemas.microsoft.com/office/drawing/2014/main" id="{6E97E294-DDEF-4935-A5E5-C2FD1AF4C604}"/>
                </a:ext>
              </a:extLst>
            </p:cNvPr>
            <p:cNvSpPr>
              <a:spLocks/>
            </p:cNvSpPr>
            <p:nvPr/>
          </p:nvSpPr>
          <p:spPr bwMode="auto">
            <a:xfrm>
              <a:off x="10288588" y="4398731"/>
              <a:ext cx="22225" cy="30163"/>
            </a:xfrm>
            <a:custGeom>
              <a:avLst/>
              <a:gdLst>
                <a:gd name="T0" fmla="*/ 0 w 11"/>
                <a:gd name="T1" fmla="*/ 28152 h 15"/>
                <a:gd name="T2" fmla="*/ 2020 w 11"/>
                <a:gd name="T3" fmla="*/ 30163 h 15"/>
                <a:gd name="T4" fmla="*/ 6061 w 11"/>
                <a:gd name="T5" fmla="*/ 28152 h 15"/>
                <a:gd name="T6" fmla="*/ 22225 w 11"/>
                <a:gd name="T7" fmla="*/ 6033 h 15"/>
                <a:gd name="T8" fmla="*/ 22225 w 11"/>
                <a:gd name="T9" fmla="*/ 2011 h 15"/>
                <a:gd name="T10" fmla="*/ 20205 w 11"/>
                <a:gd name="T11" fmla="*/ 2011 h 15"/>
                <a:gd name="T12" fmla="*/ 16164 w 11"/>
                <a:gd name="T13" fmla="*/ 2011 h 15"/>
                <a:gd name="T14" fmla="*/ 0 w 11"/>
                <a:gd name="T15" fmla="*/ 24130 h 15"/>
                <a:gd name="T16" fmla="*/ 0 w 11"/>
                <a:gd name="T17" fmla="*/ 281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5">
                  <a:moveTo>
                    <a:pt x="0" y="14"/>
                  </a:moveTo>
                  <a:cubicBezTo>
                    <a:pt x="1" y="15"/>
                    <a:pt x="1" y="15"/>
                    <a:pt x="1" y="15"/>
                  </a:cubicBezTo>
                  <a:cubicBezTo>
                    <a:pt x="2" y="15"/>
                    <a:pt x="2" y="15"/>
                    <a:pt x="3" y="14"/>
                  </a:cubicBezTo>
                  <a:cubicBezTo>
                    <a:pt x="11" y="3"/>
                    <a:pt x="11" y="3"/>
                    <a:pt x="11" y="3"/>
                  </a:cubicBezTo>
                  <a:cubicBezTo>
                    <a:pt x="11" y="2"/>
                    <a:pt x="11" y="1"/>
                    <a:pt x="11" y="1"/>
                  </a:cubicBezTo>
                  <a:cubicBezTo>
                    <a:pt x="10" y="1"/>
                    <a:pt x="10" y="1"/>
                    <a:pt x="10" y="1"/>
                  </a:cubicBezTo>
                  <a:cubicBezTo>
                    <a:pt x="10" y="0"/>
                    <a:pt x="9" y="0"/>
                    <a:pt x="8" y="1"/>
                  </a:cubicBezTo>
                  <a:cubicBezTo>
                    <a:pt x="0" y="12"/>
                    <a:pt x="0" y="12"/>
                    <a:pt x="0" y="12"/>
                  </a:cubicBezTo>
                  <a:cubicBezTo>
                    <a:pt x="0" y="13"/>
                    <a:pt x="0" y="14"/>
                    <a:pt x="0" y="14"/>
                  </a:cubicBezTo>
                  <a:close/>
                </a:path>
              </a:pathLst>
            </a:custGeom>
            <a:solidFill>
              <a:srgbClr val="2A2F3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 name="Freeform 739">
              <a:extLst>
                <a:ext uri="{FF2B5EF4-FFF2-40B4-BE49-F238E27FC236}">
                  <a16:creationId xmlns:a16="http://schemas.microsoft.com/office/drawing/2014/main" id="{049CEF16-5C06-4F17-95FE-0FF2A8EB6343}"/>
                </a:ext>
              </a:extLst>
            </p:cNvPr>
            <p:cNvSpPr>
              <a:spLocks/>
            </p:cNvSpPr>
            <p:nvPr/>
          </p:nvSpPr>
          <p:spPr bwMode="auto">
            <a:xfrm>
              <a:off x="10983913" y="2131781"/>
              <a:ext cx="0" cy="533400"/>
            </a:xfrm>
            <a:custGeom>
              <a:avLst/>
              <a:gdLst>
                <a:gd name="T0" fmla="*/ 0 h 336"/>
                <a:gd name="T1" fmla="*/ 533400 h 336"/>
                <a:gd name="T2" fmla="*/ 0 h 336"/>
                <a:gd name="T3" fmla="*/ 0 60000 65536"/>
                <a:gd name="T4" fmla="*/ 0 60000 65536"/>
                <a:gd name="T5" fmla="*/ 0 60000 65536"/>
              </a:gdLst>
              <a:ahLst/>
              <a:cxnLst>
                <a:cxn ang="T3">
                  <a:pos x="0" y="T0"/>
                </a:cxn>
                <a:cxn ang="T4">
                  <a:pos x="0" y="T1"/>
                </a:cxn>
                <a:cxn ang="T5">
                  <a:pos x="0" y="T2"/>
                </a:cxn>
              </a:cxnLst>
              <a:rect l="0" t="0" r="r" b="b"/>
              <a:pathLst>
                <a:path h="336">
                  <a:moveTo>
                    <a:pt x="0" y="0"/>
                  </a:moveTo>
                  <a:lnTo>
                    <a:pt x="0" y="336"/>
                  </a:lnTo>
                  <a:lnTo>
                    <a:pt x="0" y="0"/>
                  </a:lnTo>
                  <a:close/>
                </a:path>
              </a:pathLst>
            </a:custGeom>
            <a:solidFill>
              <a:srgbClr val="F99D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 name="Line 740">
              <a:extLst>
                <a:ext uri="{FF2B5EF4-FFF2-40B4-BE49-F238E27FC236}">
                  <a16:creationId xmlns:a16="http://schemas.microsoft.com/office/drawing/2014/main" id="{DEE079D0-1D49-4E64-8ABB-E50AC2A14139}"/>
                </a:ext>
              </a:extLst>
            </p:cNvPr>
            <p:cNvSpPr>
              <a:spLocks noChangeShapeType="1"/>
            </p:cNvSpPr>
            <p:nvPr/>
          </p:nvSpPr>
          <p:spPr bwMode="auto">
            <a:xfrm>
              <a:off x="10983913" y="2131781"/>
              <a:ext cx="0" cy="533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0" name="Freeform 741">
              <a:extLst>
                <a:ext uri="{FF2B5EF4-FFF2-40B4-BE49-F238E27FC236}">
                  <a16:creationId xmlns:a16="http://schemas.microsoft.com/office/drawing/2014/main" id="{D5D86B5D-AB96-456D-83DC-72E4656A291F}"/>
                </a:ext>
              </a:extLst>
            </p:cNvPr>
            <p:cNvSpPr>
              <a:spLocks/>
            </p:cNvSpPr>
            <p:nvPr/>
          </p:nvSpPr>
          <p:spPr bwMode="auto">
            <a:xfrm>
              <a:off x="8448675" y="4420956"/>
              <a:ext cx="358775" cy="304800"/>
            </a:xfrm>
            <a:custGeom>
              <a:avLst/>
              <a:gdLst>
                <a:gd name="T0" fmla="*/ 340836 w 180"/>
                <a:gd name="T1" fmla="*/ 183278 h 153"/>
                <a:gd name="T2" fmla="*/ 291006 w 180"/>
                <a:gd name="T3" fmla="*/ 169333 h 153"/>
                <a:gd name="T4" fmla="*/ 189353 w 180"/>
                <a:gd name="T5" fmla="*/ 19922 h 153"/>
                <a:gd name="T6" fmla="*/ 19932 w 180"/>
                <a:gd name="T7" fmla="*/ 117537 h 153"/>
                <a:gd name="T8" fmla="*/ 117598 w 180"/>
                <a:gd name="T9" fmla="*/ 286871 h 153"/>
                <a:gd name="T10" fmla="*/ 281040 w 180"/>
                <a:gd name="T11" fmla="*/ 209176 h 153"/>
                <a:gd name="T12" fmla="*/ 330870 w 180"/>
                <a:gd name="T13" fmla="*/ 223122 h 153"/>
                <a:gd name="T14" fmla="*/ 356782 w 180"/>
                <a:gd name="T15" fmla="*/ 207184 h 153"/>
                <a:gd name="T16" fmla="*/ 340836 w 180"/>
                <a:gd name="T17" fmla="*/ 183278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 h="153">
                  <a:moveTo>
                    <a:pt x="171" y="92"/>
                  </a:moveTo>
                  <a:cubicBezTo>
                    <a:pt x="146" y="85"/>
                    <a:pt x="146" y="85"/>
                    <a:pt x="146" y="85"/>
                  </a:cubicBezTo>
                  <a:cubicBezTo>
                    <a:pt x="150" y="51"/>
                    <a:pt x="129" y="19"/>
                    <a:pt x="95" y="10"/>
                  </a:cubicBezTo>
                  <a:cubicBezTo>
                    <a:pt x="58" y="0"/>
                    <a:pt x="20" y="22"/>
                    <a:pt x="10" y="59"/>
                  </a:cubicBezTo>
                  <a:cubicBezTo>
                    <a:pt x="0" y="96"/>
                    <a:pt x="22" y="135"/>
                    <a:pt x="59" y="144"/>
                  </a:cubicBezTo>
                  <a:cubicBezTo>
                    <a:pt x="93" y="153"/>
                    <a:pt x="127" y="136"/>
                    <a:pt x="141" y="105"/>
                  </a:cubicBezTo>
                  <a:cubicBezTo>
                    <a:pt x="166" y="112"/>
                    <a:pt x="166" y="112"/>
                    <a:pt x="166" y="112"/>
                  </a:cubicBezTo>
                  <a:cubicBezTo>
                    <a:pt x="171" y="113"/>
                    <a:pt x="177" y="110"/>
                    <a:pt x="179" y="104"/>
                  </a:cubicBezTo>
                  <a:cubicBezTo>
                    <a:pt x="180" y="99"/>
                    <a:pt x="177" y="93"/>
                    <a:pt x="171" y="92"/>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1" name="Freeform 742">
              <a:extLst>
                <a:ext uri="{FF2B5EF4-FFF2-40B4-BE49-F238E27FC236}">
                  <a16:creationId xmlns:a16="http://schemas.microsoft.com/office/drawing/2014/main" id="{CEE4DB12-5B4D-4F01-A748-5505534F7669}"/>
                </a:ext>
              </a:extLst>
            </p:cNvPr>
            <p:cNvSpPr>
              <a:spLocks/>
            </p:cNvSpPr>
            <p:nvPr/>
          </p:nvSpPr>
          <p:spPr bwMode="auto">
            <a:xfrm>
              <a:off x="8483600" y="4455881"/>
              <a:ext cx="234950" cy="234950"/>
            </a:xfrm>
            <a:custGeom>
              <a:avLst/>
              <a:gdLst>
                <a:gd name="T0" fmla="*/ 219021 w 118"/>
                <a:gd name="T1" fmla="*/ 145350 h 118"/>
                <a:gd name="T2" fmla="*/ 91591 w 118"/>
                <a:gd name="T3" fmla="*/ 219021 h 118"/>
                <a:gd name="T4" fmla="*/ 15929 w 118"/>
                <a:gd name="T5" fmla="*/ 91591 h 118"/>
                <a:gd name="T6" fmla="*/ 145350 w 118"/>
                <a:gd name="T7" fmla="*/ 15929 h 118"/>
                <a:gd name="T8" fmla="*/ 219021 w 118"/>
                <a:gd name="T9" fmla="*/ 145350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18">
                  <a:moveTo>
                    <a:pt x="110" y="73"/>
                  </a:moveTo>
                  <a:cubicBezTo>
                    <a:pt x="103" y="101"/>
                    <a:pt x="74" y="118"/>
                    <a:pt x="46" y="110"/>
                  </a:cubicBezTo>
                  <a:cubicBezTo>
                    <a:pt x="17" y="103"/>
                    <a:pt x="0" y="74"/>
                    <a:pt x="8" y="46"/>
                  </a:cubicBezTo>
                  <a:cubicBezTo>
                    <a:pt x="15" y="17"/>
                    <a:pt x="44" y="0"/>
                    <a:pt x="73" y="8"/>
                  </a:cubicBezTo>
                  <a:cubicBezTo>
                    <a:pt x="101" y="15"/>
                    <a:pt x="118" y="44"/>
                    <a:pt x="110" y="73"/>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2" name="Freeform 743">
              <a:extLst>
                <a:ext uri="{FF2B5EF4-FFF2-40B4-BE49-F238E27FC236}">
                  <a16:creationId xmlns:a16="http://schemas.microsoft.com/office/drawing/2014/main" id="{A400FE8F-E07D-4469-9131-396BB8EEC059}"/>
                </a:ext>
              </a:extLst>
            </p:cNvPr>
            <p:cNvSpPr>
              <a:spLocks/>
            </p:cNvSpPr>
            <p:nvPr/>
          </p:nvSpPr>
          <p:spPr bwMode="auto">
            <a:xfrm>
              <a:off x="8583613" y="4579706"/>
              <a:ext cx="47625" cy="47625"/>
            </a:xfrm>
            <a:custGeom>
              <a:avLst/>
              <a:gdLst>
                <a:gd name="T0" fmla="*/ 45641 w 24"/>
                <a:gd name="T1" fmla="*/ 29766 h 24"/>
                <a:gd name="T2" fmla="*/ 19844 w 24"/>
                <a:gd name="T3" fmla="*/ 45641 h 24"/>
                <a:gd name="T4" fmla="*/ 3969 w 24"/>
                <a:gd name="T5" fmla="*/ 19844 h 24"/>
                <a:gd name="T6" fmla="*/ 29766 w 24"/>
                <a:gd name="T7" fmla="*/ 3969 h 24"/>
                <a:gd name="T8" fmla="*/ 45641 w 24"/>
                <a:gd name="T9" fmla="*/ 29766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4">
                  <a:moveTo>
                    <a:pt x="23" y="15"/>
                  </a:moveTo>
                  <a:cubicBezTo>
                    <a:pt x="21" y="21"/>
                    <a:pt x="15" y="24"/>
                    <a:pt x="10" y="23"/>
                  </a:cubicBezTo>
                  <a:cubicBezTo>
                    <a:pt x="4" y="21"/>
                    <a:pt x="0" y="15"/>
                    <a:pt x="2" y="10"/>
                  </a:cubicBezTo>
                  <a:cubicBezTo>
                    <a:pt x="4" y="4"/>
                    <a:pt x="9" y="0"/>
                    <a:pt x="15" y="2"/>
                  </a:cubicBezTo>
                  <a:cubicBezTo>
                    <a:pt x="21" y="3"/>
                    <a:pt x="24" y="9"/>
                    <a:pt x="23" y="1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3" name="Freeform 744">
              <a:extLst>
                <a:ext uri="{FF2B5EF4-FFF2-40B4-BE49-F238E27FC236}">
                  <a16:creationId xmlns:a16="http://schemas.microsoft.com/office/drawing/2014/main" id="{6B2A4FEB-6281-4C2E-A832-9C26B8AF3DB4}"/>
                </a:ext>
              </a:extLst>
            </p:cNvPr>
            <p:cNvSpPr>
              <a:spLocks/>
            </p:cNvSpPr>
            <p:nvPr/>
          </p:nvSpPr>
          <p:spPr bwMode="auto">
            <a:xfrm>
              <a:off x="8624888" y="4601931"/>
              <a:ext cx="19050" cy="17463"/>
            </a:xfrm>
            <a:custGeom>
              <a:avLst/>
              <a:gdLst>
                <a:gd name="T0" fmla="*/ 19050 w 9"/>
                <a:gd name="T1" fmla="*/ 9702 h 9"/>
                <a:gd name="T2" fmla="*/ 8467 w 9"/>
                <a:gd name="T3" fmla="*/ 15523 h 9"/>
                <a:gd name="T4" fmla="*/ 2117 w 9"/>
                <a:gd name="T5" fmla="*/ 5821 h 9"/>
                <a:gd name="T6" fmla="*/ 12700 w 9"/>
                <a:gd name="T7" fmla="*/ 0 h 9"/>
                <a:gd name="T8" fmla="*/ 19050 w 9"/>
                <a:gd name="T9" fmla="*/ 970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9" y="5"/>
                  </a:moveTo>
                  <a:cubicBezTo>
                    <a:pt x="8" y="7"/>
                    <a:pt x="6" y="9"/>
                    <a:pt x="4" y="8"/>
                  </a:cubicBezTo>
                  <a:cubicBezTo>
                    <a:pt x="2" y="7"/>
                    <a:pt x="0" y="5"/>
                    <a:pt x="1" y="3"/>
                  </a:cubicBezTo>
                  <a:cubicBezTo>
                    <a:pt x="2" y="1"/>
                    <a:pt x="4" y="0"/>
                    <a:pt x="6" y="0"/>
                  </a:cubicBezTo>
                  <a:cubicBezTo>
                    <a:pt x="8" y="1"/>
                    <a:pt x="9" y="3"/>
                    <a:pt x="9"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4" name="Freeform 745">
              <a:extLst>
                <a:ext uri="{FF2B5EF4-FFF2-40B4-BE49-F238E27FC236}">
                  <a16:creationId xmlns:a16="http://schemas.microsoft.com/office/drawing/2014/main" id="{3E144738-A643-4EAE-98B4-827683F8DA9E}"/>
                </a:ext>
              </a:extLst>
            </p:cNvPr>
            <p:cNvSpPr>
              <a:spLocks/>
            </p:cNvSpPr>
            <p:nvPr/>
          </p:nvSpPr>
          <p:spPr bwMode="auto">
            <a:xfrm>
              <a:off x="8642350" y="4587644"/>
              <a:ext cx="20637" cy="20638"/>
            </a:xfrm>
            <a:custGeom>
              <a:avLst/>
              <a:gdLst>
                <a:gd name="T0" fmla="*/ 18761 w 11"/>
                <a:gd name="T1" fmla="*/ 12383 h 10"/>
                <a:gd name="T2" fmla="*/ 7504 w 11"/>
                <a:gd name="T3" fmla="*/ 18574 h 10"/>
                <a:gd name="T4" fmla="*/ 1876 w 11"/>
                <a:gd name="T5" fmla="*/ 6191 h 10"/>
                <a:gd name="T6" fmla="*/ 13133 w 11"/>
                <a:gd name="T7" fmla="*/ 0 h 10"/>
                <a:gd name="T8" fmla="*/ 18761 w 11"/>
                <a:gd name="T9" fmla="*/ 12383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10" y="6"/>
                  </a:moveTo>
                  <a:cubicBezTo>
                    <a:pt x="9" y="8"/>
                    <a:pt x="7" y="10"/>
                    <a:pt x="4" y="9"/>
                  </a:cubicBezTo>
                  <a:cubicBezTo>
                    <a:pt x="2" y="8"/>
                    <a:pt x="0" y="6"/>
                    <a:pt x="1" y="3"/>
                  </a:cubicBezTo>
                  <a:cubicBezTo>
                    <a:pt x="2" y="1"/>
                    <a:pt x="4" y="0"/>
                    <a:pt x="7" y="0"/>
                  </a:cubicBezTo>
                  <a:cubicBezTo>
                    <a:pt x="9" y="1"/>
                    <a:pt x="11" y="3"/>
                    <a:pt x="10" y="6"/>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5" name="Freeform 746">
              <a:extLst>
                <a:ext uri="{FF2B5EF4-FFF2-40B4-BE49-F238E27FC236}">
                  <a16:creationId xmlns:a16="http://schemas.microsoft.com/office/drawing/2014/main" id="{04B21842-9F9C-46F7-9AF1-5D74945BD33D}"/>
                </a:ext>
              </a:extLst>
            </p:cNvPr>
            <p:cNvSpPr>
              <a:spLocks/>
            </p:cNvSpPr>
            <p:nvPr/>
          </p:nvSpPr>
          <p:spPr bwMode="auto">
            <a:xfrm>
              <a:off x="8629650" y="4633681"/>
              <a:ext cx="22225" cy="23813"/>
            </a:xfrm>
            <a:custGeom>
              <a:avLst/>
              <a:gdLst>
                <a:gd name="T0" fmla="*/ 20205 w 11"/>
                <a:gd name="T1" fmla="*/ 13891 h 12"/>
                <a:gd name="T2" fmla="*/ 8082 w 11"/>
                <a:gd name="T3" fmla="*/ 21829 h 12"/>
                <a:gd name="T4" fmla="*/ 0 w 11"/>
                <a:gd name="T5" fmla="*/ 9922 h 12"/>
                <a:gd name="T6" fmla="*/ 14143 w 11"/>
                <a:gd name="T7" fmla="*/ 1984 h 12"/>
                <a:gd name="T8" fmla="*/ 20205 w 11"/>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0" y="7"/>
                  </a:moveTo>
                  <a:cubicBezTo>
                    <a:pt x="10" y="10"/>
                    <a:pt x="7" y="12"/>
                    <a:pt x="4" y="11"/>
                  </a:cubicBezTo>
                  <a:cubicBezTo>
                    <a:pt x="1" y="10"/>
                    <a:pt x="0" y="7"/>
                    <a:pt x="0" y="5"/>
                  </a:cubicBezTo>
                  <a:cubicBezTo>
                    <a:pt x="1" y="2"/>
                    <a:pt x="4" y="0"/>
                    <a:pt x="7" y="1"/>
                  </a:cubicBezTo>
                  <a:cubicBezTo>
                    <a:pt x="9" y="2"/>
                    <a:pt x="11" y="5"/>
                    <a:pt x="10" y="7"/>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6" name="Freeform 747">
              <a:extLst>
                <a:ext uri="{FF2B5EF4-FFF2-40B4-BE49-F238E27FC236}">
                  <a16:creationId xmlns:a16="http://schemas.microsoft.com/office/drawing/2014/main" id="{7B8E36EC-4EE9-46DD-A72F-318045547F01}"/>
                </a:ext>
              </a:extLst>
            </p:cNvPr>
            <p:cNvSpPr>
              <a:spLocks/>
            </p:cNvSpPr>
            <p:nvPr/>
          </p:nvSpPr>
          <p:spPr bwMode="auto">
            <a:xfrm>
              <a:off x="8599488" y="4647969"/>
              <a:ext cx="23812" cy="23813"/>
            </a:xfrm>
            <a:custGeom>
              <a:avLst/>
              <a:gdLst>
                <a:gd name="T0" fmla="*/ 21828 w 12"/>
                <a:gd name="T1" fmla="*/ 13891 h 12"/>
                <a:gd name="T2" fmla="*/ 9922 w 12"/>
                <a:gd name="T3" fmla="*/ 21829 h 12"/>
                <a:gd name="T4" fmla="*/ 1984 w 12"/>
                <a:gd name="T5" fmla="*/ 7938 h 12"/>
                <a:gd name="T6" fmla="*/ 13890 w 12"/>
                <a:gd name="T7" fmla="*/ 1984 h 12"/>
                <a:gd name="T8" fmla="*/ 21828 w 12"/>
                <a:gd name="T9" fmla="*/ 1389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1" y="7"/>
                  </a:moveTo>
                  <a:cubicBezTo>
                    <a:pt x="10" y="10"/>
                    <a:pt x="7" y="12"/>
                    <a:pt x="5" y="11"/>
                  </a:cubicBezTo>
                  <a:cubicBezTo>
                    <a:pt x="2" y="10"/>
                    <a:pt x="0" y="7"/>
                    <a:pt x="1" y="4"/>
                  </a:cubicBezTo>
                  <a:cubicBezTo>
                    <a:pt x="2" y="2"/>
                    <a:pt x="5" y="0"/>
                    <a:pt x="7" y="1"/>
                  </a:cubicBezTo>
                  <a:cubicBezTo>
                    <a:pt x="10" y="1"/>
                    <a:pt x="12" y="4"/>
                    <a:pt x="11" y="7"/>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7" name="Freeform 748">
              <a:extLst>
                <a:ext uri="{FF2B5EF4-FFF2-40B4-BE49-F238E27FC236}">
                  <a16:creationId xmlns:a16="http://schemas.microsoft.com/office/drawing/2014/main" id="{2616192E-9149-4793-92A3-7AF51A7EF340}"/>
                </a:ext>
              </a:extLst>
            </p:cNvPr>
            <p:cNvSpPr>
              <a:spLocks/>
            </p:cNvSpPr>
            <p:nvPr/>
          </p:nvSpPr>
          <p:spPr bwMode="auto">
            <a:xfrm>
              <a:off x="8655050" y="4617806"/>
              <a:ext cx="14287" cy="15875"/>
            </a:xfrm>
            <a:custGeom>
              <a:avLst/>
              <a:gdLst>
                <a:gd name="T0" fmla="*/ 14287 w 7"/>
                <a:gd name="T1" fmla="*/ 9922 h 8"/>
                <a:gd name="T2" fmla="*/ 6123 w 7"/>
                <a:gd name="T3" fmla="*/ 13891 h 8"/>
                <a:gd name="T4" fmla="*/ 2041 w 7"/>
                <a:gd name="T5" fmla="*/ 5953 h 8"/>
                <a:gd name="T6" fmla="*/ 10205 w 7"/>
                <a:gd name="T7" fmla="*/ 1984 h 8"/>
                <a:gd name="T8" fmla="*/ 14287 w 7"/>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7" y="5"/>
                  </a:moveTo>
                  <a:cubicBezTo>
                    <a:pt x="6" y="7"/>
                    <a:pt x="5" y="8"/>
                    <a:pt x="3" y="7"/>
                  </a:cubicBezTo>
                  <a:cubicBezTo>
                    <a:pt x="1" y="7"/>
                    <a:pt x="0" y="5"/>
                    <a:pt x="1" y="3"/>
                  </a:cubicBezTo>
                  <a:cubicBezTo>
                    <a:pt x="1" y="1"/>
                    <a:pt x="3" y="0"/>
                    <a:pt x="5" y="1"/>
                  </a:cubicBezTo>
                  <a:cubicBezTo>
                    <a:pt x="6" y="1"/>
                    <a:pt x="7" y="3"/>
                    <a:pt x="7"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 name="Freeform 749">
              <a:extLst>
                <a:ext uri="{FF2B5EF4-FFF2-40B4-BE49-F238E27FC236}">
                  <a16:creationId xmlns:a16="http://schemas.microsoft.com/office/drawing/2014/main" id="{AE69066D-BE96-414A-AF1B-19CAE8F1CDA6}"/>
                </a:ext>
              </a:extLst>
            </p:cNvPr>
            <p:cNvSpPr>
              <a:spLocks/>
            </p:cNvSpPr>
            <p:nvPr/>
          </p:nvSpPr>
          <p:spPr bwMode="auto">
            <a:xfrm>
              <a:off x="8575675" y="4620981"/>
              <a:ext cx="36512" cy="38100"/>
            </a:xfrm>
            <a:custGeom>
              <a:avLst/>
              <a:gdLst>
                <a:gd name="T0" fmla="*/ 34484 w 18"/>
                <a:gd name="T1" fmla="*/ 22058 h 19"/>
                <a:gd name="T2" fmla="*/ 14199 w 18"/>
                <a:gd name="T3" fmla="*/ 34089 h 19"/>
                <a:gd name="T4" fmla="*/ 2028 w 18"/>
                <a:gd name="T5" fmla="*/ 14037 h 19"/>
                <a:gd name="T6" fmla="*/ 22313 w 18"/>
                <a:gd name="T7" fmla="*/ 2005 h 19"/>
                <a:gd name="T8" fmla="*/ 34484 w 18"/>
                <a:gd name="T9" fmla="*/ 2205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
                  <a:moveTo>
                    <a:pt x="17" y="11"/>
                  </a:moveTo>
                  <a:cubicBezTo>
                    <a:pt x="16" y="16"/>
                    <a:pt x="11" y="19"/>
                    <a:pt x="7" y="17"/>
                  </a:cubicBezTo>
                  <a:cubicBezTo>
                    <a:pt x="3" y="16"/>
                    <a:pt x="0" y="12"/>
                    <a:pt x="1" y="7"/>
                  </a:cubicBezTo>
                  <a:cubicBezTo>
                    <a:pt x="2" y="3"/>
                    <a:pt x="7" y="0"/>
                    <a:pt x="11" y="1"/>
                  </a:cubicBezTo>
                  <a:cubicBezTo>
                    <a:pt x="16" y="2"/>
                    <a:pt x="18" y="7"/>
                    <a:pt x="17" y="1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 name="Freeform 750">
              <a:extLst>
                <a:ext uri="{FF2B5EF4-FFF2-40B4-BE49-F238E27FC236}">
                  <a16:creationId xmlns:a16="http://schemas.microsoft.com/office/drawing/2014/main" id="{B7C18134-FC19-4EA6-B7CC-C7E2D7D8969F}"/>
                </a:ext>
              </a:extLst>
            </p:cNvPr>
            <p:cNvSpPr>
              <a:spLocks/>
            </p:cNvSpPr>
            <p:nvPr/>
          </p:nvSpPr>
          <p:spPr bwMode="auto">
            <a:xfrm>
              <a:off x="8605838" y="4632094"/>
              <a:ext cx="15875" cy="15875"/>
            </a:xfrm>
            <a:custGeom>
              <a:avLst/>
              <a:gdLst>
                <a:gd name="T0" fmla="*/ 15875 w 8"/>
                <a:gd name="T1" fmla="*/ 9922 h 8"/>
                <a:gd name="T2" fmla="*/ 5953 w 8"/>
                <a:gd name="T3" fmla="*/ 13891 h 8"/>
                <a:gd name="T4" fmla="*/ 1984 w 8"/>
                <a:gd name="T5" fmla="*/ 5953 h 8"/>
                <a:gd name="T6" fmla="*/ 9922 w 8"/>
                <a:gd name="T7" fmla="*/ 0 h 8"/>
                <a:gd name="T8" fmla="*/ 15875 w 8"/>
                <a:gd name="T9" fmla="*/ 9922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8" y="5"/>
                  </a:moveTo>
                  <a:cubicBezTo>
                    <a:pt x="7" y="7"/>
                    <a:pt x="5" y="8"/>
                    <a:pt x="3" y="7"/>
                  </a:cubicBezTo>
                  <a:cubicBezTo>
                    <a:pt x="1" y="7"/>
                    <a:pt x="0" y="5"/>
                    <a:pt x="1" y="3"/>
                  </a:cubicBezTo>
                  <a:cubicBezTo>
                    <a:pt x="1" y="1"/>
                    <a:pt x="3" y="0"/>
                    <a:pt x="5" y="0"/>
                  </a:cubicBezTo>
                  <a:cubicBezTo>
                    <a:pt x="7" y="1"/>
                    <a:pt x="8" y="3"/>
                    <a:pt x="8" y="5"/>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0" name="Freeform 751">
              <a:extLst>
                <a:ext uri="{FF2B5EF4-FFF2-40B4-BE49-F238E27FC236}">
                  <a16:creationId xmlns:a16="http://schemas.microsoft.com/office/drawing/2014/main" id="{61AE8008-59EA-4961-B08A-157950F06035}"/>
                </a:ext>
              </a:extLst>
            </p:cNvPr>
            <p:cNvSpPr>
              <a:spLocks/>
            </p:cNvSpPr>
            <p:nvPr/>
          </p:nvSpPr>
          <p:spPr bwMode="auto">
            <a:xfrm>
              <a:off x="10080625" y="3693881"/>
              <a:ext cx="309562" cy="330200"/>
            </a:xfrm>
            <a:custGeom>
              <a:avLst/>
              <a:gdLst>
                <a:gd name="T0" fmla="*/ 251644 w 155"/>
                <a:gd name="T1" fmla="*/ 9946 h 166"/>
                <a:gd name="T2" fmla="*/ 221686 w 155"/>
                <a:gd name="T3" fmla="*/ 51718 h 166"/>
                <a:gd name="T4" fmla="*/ 45935 w 155"/>
                <a:gd name="T5" fmla="*/ 91501 h 166"/>
                <a:gd name="T6" fmla="*/ 73895 w 155"/>
                <a:gd name="T7" fmla="*/ 284449 h 166"/>
                <a:gd name="T8" fmla="*/ 267621 w 155"/>
                <a:gd name="T9" fmla="*/ 256601 h 166"/>
                <a:gd name="T10" fmla="*/ 255638 w 155"/>
                <a:gd name="T11" fmla="*/ 77577 h 166"/>
                <a:gd name="T12" fmla="*/ 285596 w 155"/>
                <a:gd name="T13" fmla="*/ 35805 h 166"/>
                <a:gd name="T14" fmla="*/ 281602 w 155"/>
                <a:gd name="T15" fmla="*/ 5967 h 166"/>
                <a:gd name="T16" fmla="*/ 251644 w 155"/>
                <a:gd name="T17" fmla="*/ 9946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66">
                  <a:moveTo>
                    <a:pt x="126" y="5"/>
                  </a:moveTo>
                  <a:cubicBezTo>
                    <a:pt x="111" y="26"/>
                    <a:pt x="111" y="26"/>
                    <a:pt x="111" y="26"/>
                  </a:cubicBezTo>
                  <a:cubicBezTo>
                    <a:pt x="81" y="10"/>
                    <a:pt x="43" y="18"/>
                    <a:pt x="23" y="46"/>
                  </a:cubicBezTo>
                  <a:cubicBezTo>
                    <a:pt x="0" y="77"/>
                    <a:pt x="6" y="120"/>
                    <a:pt x="37" y="143"/>
                  </a:cubicBezTo>
                  <a:cubicBezTo>
                    <a:pt x="68" y="166"/>
                    <a:pt x="112" y="160"/>
                    <a:pt x="134" y="129"/>
                  </a:cubicBezTo>
                  <a:cubicBezTo>
                    <a:pt x="155" y="101"/>
                    <a:pt x="152" y="63"/>
                    <a:pt x="128" y="39"/>
                  </a:cubicBezTo>
                  <a:cubicBezTo>
                    <a:pt x="143" y="18"/>
                    <a:pt x="143" y="18"/>
                    <a:pt x="143" y="18"/>
                  </a:cubicBezTo>
                  <a:cubicBezTo>
                    <a:pt x="147" y="13"/>
                    <a:pt x="146" y="6"/>
                    <a:pt x="141" y="3"/>
                  </a:cubicBezTo>
                  <a:cubicBezTo>
                    <a:pt x="137" y="0"/>
                    <a:pt x="130" y="1"/>
                    <a:pt x="126"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1" name="Freeform 752">
              <a:extLst>
                <a:ext uri="{FF2B5EF4-FFF2-40B4-BE49-F238E27FC236}">
                  <a16:creationId xmlns:a16="http://schemas.microsoft.com/office/drawing/2014/main" id="{A25D153B-5DE6-40B7-86AF-C99C10E70446}"/>
                </a:ext>
              </a:extLst>
            </p:cNvPr>
            <p:cNvSpPr>
              <a:spLocks/>
            </p:cNvSpPr>
            <p:nvPr/>
          </p:nvSpPr>
          <p:spPr bwMode="auto">
            <a:xfrm>
              <a:off x="10117138" y="3747856"/>
              <a:ext cx="239712" cy="238125"/>
            </a:xfrm>
            <a:custGeom>
              <a:avLst/>
              <a:gdLst>
                <a:gd name="T0" fmla="*/ 183779 w 120"/>
                <a:gd name="T1" fmla="*/ 35719 h 120"/>
                <a:gd name="T2" fmla="*/ 205753 w 120"/>
                <a:gd name="T3" fmla="*/ 182563 h 120"/>
                <a:gd name="T4" fmla="*/ 57930 w 120"/>
                <a:gd name="T5" fmla="*/ 204391 h 120"/>
                <a:gd name="T6" fmla="*/ 35957 w 120"/>
                <a:gd name="T7" fmla="*/ 57547 h 120"/>
                <a:gd name="T8" fmla="*/ 183779 w 120"/>
                <a:gd name="T9" fmla="*/ 35719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0">
                  <a:moveTo>
                    <a:pt x="92" y="18"/>
                  </a:moveTo>
                  <a:cubicBezTo>
                    <a:pt x="116" y="35"/>
                    <a:pt x="120" y="68"/>
                    <a:pt x="103" y="92"/>
                  </a:cubicBezTo>
                  <a:cubicBezTo>
                    <a:pt x="86" y="115"/>
                    <a:pt x="52" y="120"/>
                    <a:pt x="29" y="103"/>
                  </a:cubicBezTo>
                  <a:cubicBezTo>
                    <a:pt x="5" y="86"/>
                    <a:pt x="0" y="52"/>
                    <a:pt x="18" y="29"/>
                  </a:cubicBezTo>
                  <a:cubicBezTo>
                    <a:pt x="35" y="5"/>
                    <a:pt x="68" y="0"/>
                    <a:pt x="92" y="18"/>
                  </a:cubicBezTo>
                  <a:close/>
                </a:path>
              </a:pathLst>
            </a:custGeom>
            <a:solidFill>
              <a:srgbClr val="6E3D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2" name="Freeform 753">
              <a:extLst>
                <a:ext uri="{FF2B5EF4-FFF2-40B4-BE49-F238E27FC236}">
                  <a16:creationId xmlns:a16="http://schemas.microsoft.com/office/drawing/2014/main" id="{9E0E85F9-073C-47C8-9693-23A7ACCA2DB7}"/>
                </a:ext>
              </a:extLst>
            </p:cNvPr>
            <p:cNvSpPr>
              <a:spLocks/>
            </p:cNvSpPr>
            <p:nvPr/>
          </p:nvSpPr>
          <p:spPr bwMode="auto">
            <a:xfrm>
              <a:off x="10242550" y="3849456"/>
              <a:ext cx="49212" cy="47625"/>
            </a:xfrm>
            <a:custGeom>
              <a:avLst/>
              <a:gdLst>
                <a:gd name="T0" fmla="*/ 37401 w 25"/>
                <a:gd name="T1" fmla="*/ 5953 h 24"/>
                <a:gd name="T2" fmla="*/ 41338 w 25"/>
                <a:gd name="T3" fmla="*/ 35719 h 24"/>
                <a:gd name="T4" fmla="*/ 11811 w 25"/>
                <a:gd name="T5" fmla="*/ 41672 h 24"/>
                <a:gd name="T6" fmla="*/ 7874 w 25"/>
                <a:gd name="T7" fmla="*/ 11906 h 24"/>
                <a:gd name="T8" fmla="*/ 37401 w 25"/>
                <a:gd name="T9" fmla="*/ 5953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4">
                  <a:moveTo>
                    <a:pt x="19" y="3"/>
                  </a:moveTo>
                  <a:cubicBezTo>
                    <a:pt x="24" y="7"/>
                    <a:pt x="25" y="14"/>
                    <a:pt x="21" y="18"/>
                  </a:cubicBezTo>
                  <a:cubicBezTo>
                    <a:pt x="18" y="23"/>
                    <a:pt x="11" y="24"/>
                    <a:pt x="6" y="21"/>
                  </a:cubicBezTo>
                  <a:cubicBezTo>
                    <a:pt x="1" y="17"/>
                    <a:pt x="0" y="10"/>
                    <a:pt x="4" y="6"/>
                  </a:cubicBezTo>
                  <a:cubicBezTo>
                    <a:pt x="8" y="1"/>
                    <a:pt x="14" y="0"/>
                    <a:pt x="19" y="3"/>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3" name="Freeform 754">
              <a:extLst>
                <a:ext uri="{FF2B5EF4-FFF2-40B4-BE49-F238E27FC236}">
                  <a16:creationId xmlns:a16="http://schemas.microsoft.com/office/drawing/2014/main" id="{EEAD6B8A-63CE-48D8-9923-31901E8C7A3E}"/>
                </a:ext>
              </a:extLst>
            </p:cNvPr>
            <p:cNvSpPr>
              <a:spLocks/>
            </p:cNvSpPr>
            <p:nvPr/>
          </p:nvSpPr>
          <p:spPr bwMode="auto">
            <a:xfrm>
              <a:off x="10274300" y="3839931"/>
              <a:ext cx="17462" cy="19050"/>
            </a:xfrm>
            <a:custGeom>
              <a:avLst/>
              <a:gdLst>
                <a:gd name="T0" fmla="*/ 13582 w 9"/>
                <a:gd name="T1" fmla="*/ 2117 h 9"/>
                <a:gd name="T2" fmla="*/ 15522 w 9"/>
                <a:gd name="T3" fmla="*/ 14817 h 9"/>
                <a:gd name="T4" fmla="*/ 3880 w 9"/>
                <a:gd name="T5" fmla="*/ 16933 h 9"/>
                <a:gd name="T6" fmla="*/ 1940 w 9"/>
                <a:gd name="T7" fmla="*/ 4233 h 9"/>
                <a:gd name="T8" fmla="*/ 13582 w 9"/>
                <a:gd name="T9" fmla="*/ 2117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9">
                  <a:moveTo>
                    <a:pt x="7" y="1"/>
                  </a:moveTo>
                  <a:cubicBezTo>
                    <a:pt x="8" y="2"/>
                    <a:pt x="9" y="5"/>
                    <a:pt x="8" y="7"/>
                  </a:cubicBezTo>
                  <a:cubicBezTo>
                    <a:pt x="6" y="9"/>
                    <a:pt x="4" y="9"/>
                    <a:pt x="2" y="8"/>
                  </a:cubicBezTo>
                  <a:cubicBezTo>
                    <a:pt x="0" y="6"/>
                    <a:pt x="0" y="4"/>
                    <a:pt x="1" y="2"/>
                  </a:cubicBezTo>
                  <a:cubicBezTo>
                    <a:pt x="2" y="0"/>
                    <a:pt x="5" y="0"/>
                    <a:pt x="7"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4" name="Freeform 755">
              <a:extLst>
                <a:ext uri="{FF2B5EF4-FFF2-40B4-BE49-F238E27FC236}">
                  <a16:creationId xmlns:a16="http://schemas.microsoft.com/office/drawing/2014/main" id="{EE56C110-9F60-4D0D-AE24-0AEEBF45991A}"/>
                </a:ext>
              </a:extLst>
            </p:cNvPr>
            <p:cNvSpPr>
              <a:spLocks/>
            </p:cNvSpPr>
            <p:nvPr/>
          </p:nvSpPr>
          <p:spPr bwMode="auto">
            <a:xfrm>
              <a:off x="10266363" y="3819294"/>
              <a:ext cx="22225" cy="19050"/>
            </a:xfrm>
            <a:custGeom>
              <a:avLst/>
              <a:gdLst>
                <a:gd name="T0" fmla="*/ 16164 w 11"/>
                <a:gd name="T1" fmla="*/ 1905 h 10"/>
                <a:gd name="T2" fmla="*/ 18184 w 11"/>
                <a:gd name="T3" fmla="*/ 15240 h 10"/>
                <a:gd name="T4" fmla="*/ 6061 w 11"/>
                <a:gd name="T5" fmla="*/ 17145 h 10"/>
                <a:gd name="T6" fmla="*/ 4041 w 11"/>
                <a:gd name="T7" fmla="*/ 3810 h 10"/>
                <a:gd name="T8" fmla="*/ 16164 w 11"/>
                <a:gd name="T9" fmla="*/ 1905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0">
                  <a:moveTo>
                    <a:pt x="8" y="1"/>
                  </a:moveTo>
                  <a:cubicBezTo>
                    <a:pt x="10" y="3"/>
                    <a:pt x="11" y="6"/>
                    <a:pt x="9" y="8"/>
                  </a:cubicBezTo>
                  <a:cubicBezTo>
                    <a:pt x="8" y="10"/>
                    <a:pt x="5" y="10"/>
                    <a:pt x="3" y="9"/>
                  </a:cubicBezTo>
                  <a:cubicBezTo>
                    <a:pt x="1" y="7"/>
                    <a:pt x="0" y="4"/>
                    <a:pt x="2" y="2"/>
                  </a:cubicBezTo>
                  <a:cubicBezTo>
                    <a:pt x="3" y="0"/>
                    <a:pt x="6" y="0"/>
                    <a:pt x="8"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5" name="Freeform 756">
              <a:extLst>
                <a:ext uri="{FF2B5EF4-FFF2-40B4-BE49-F238E27FC236}">
                  <a16:creationId xmlns:a16="http://schemas.microsoft.com/office/drawing/2014/main" id="{59891ED7-553F-44CE-810A-09E75B7D697C}"/>
                </a:ext>
              </a:extLst>
            </p:cNvPr>
            <p:cNvSpPr>
              <a:spLocks/>
            </p:cNvSpPr>
            <p:nvPr/>
          </p:nvSpPr>
          <p:spPr bwMode="auto">
            <a:xfrm>
              <a:off x="10306050" y="3846281"/>
              <a:ext cx="23812" cy="22225"/>
            </a:xfrm>
            <a:custGeom>
              <a:avLst/>
              <a:gdLst>
                <a:gd name="T0" fmla="*/ 17859 w 12"/>
                <a:gd name="T1" fmla="*/ 4041 h 11"/>
                <a:gd name="T2" fmla="*/ 19843 w 12"/>
                <a:gd name="T3" fmla="*/ 18184 h 11"/>
                <a:gd name="T4" fmla="*/ 5953 w 12"/>
                <a:gd name="T5" fmla="*/ 20205 h 11"/>
                <a:gd name="T6" fmla="*/ 3969 w 12"/>
                <a:gd name="T7" fmla="*/ 6061 h 11"/>
                <a:gd name="T8" fmla="*/ 17859 w 12"/>
                <a:gd name="T9" fmla="*/ 4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9" y="2"/>
                  </a:moveTo>
                  <a:cubicBezTo>
                    <a:pt x="11" y="3"/>
                    <a:pt x="12" y="6"/>
                    <a:pt x="10" y="9"/>
                  </a:cubicBezTo>
                  <a:cubicBezTo>
                    <a:pt x="8" y="11"/>
                    <a:pt x="5" y="11"/>
                    <a:pt x="3" y="10"/>
                  </a:cubicBezTo>
                  <a:cubicBezTo>
                    <a:pt x="1" y="8"/>
                    <a:pt x="0" y="5"/>
                    <a:pt x="2" y="3"/>
                  </a:cubicBezTo>
                  <a:cubicBezTo>
                    <a:pt x="3" y="0"/>
                    <a:pt x="7" y="0"/>
                    <a:pt x="9" y="2"/>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6" name="Freeform 757">
              <a:extLst>
                <a:ext uri="{FF2B5EF4-FFF2-40B4-BE49-F238E27FC236}">
                  <a16:creationId xmlns:a16="http://schemas.microsoft.com/office/drawing/2014/main" id="{377F89DB-5A23-4985-9366-BEAFC7A156C9}"/>
                </a:ext>
              </a:extLst>
            </p:cNvPr>
            <p:cNvSpPr>
              <a:spLocks/>
            </p:cNvSpPr>
            <p:nvPr/>
          </p:nvSpPr>
          <p:spPr bwMode="auto">
            <a:xfrm>
              <a:off x="10307638" y="3878031"/>
              <a:ext cx="23812" cy="23813"/>
            </a:xfrm>
            <a:custGeom>
              <a:avLst/>
              <a:gdLst>
                <a:gd name="T0" fmla="*/ 17859 w 12"/>
                <a:gd name="T1" fmla="*/ 1984 h 12"/>
                <a:gd name="T2" fmla="*/ 19843 w 12"/>
                <a:gd name="T3" fmla="*/ 17860 h 12"/>
                <a:gd name="T4" fmla="*/ 5953 w 12"/>
                <a:gd name="T5" fmla="*/ 19844 h 12"/>
                <a:gd name="T6" fmla="*/ 3969 w 12"/>
                <a:gd name="T7" fmla="*/ 5953 h 12"/>
                <a:gd name="T8" fmla="*/ 17859 w 12"/>
                <a:gd name="T9" fmla="*/ 198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9" y="1"/>
                  </a:moveTo>
                  <a:cubicBezTo>
                    <a:pt x="11" y="3"/>
                    <a:pt x="12" y="6"/>
                    <a:pt x="10" y="9"/>
                  </a:cubicBezTo>
                  <a:cubicBezTo>
                    <a:pt x="8" y="11"/>
                    <a:pt x="5" y="12"/>
                    <a:pt x="3" y="10"/>
                  </a:cubicBezTo>
                  <a:cubicBezTo>
                    <a:pt x="0" y="8"/>
                    <a:pt x="0" y="5"/>
                    <a:pt x="2" y="3"/>
                  </a:cubicBezTo>
                  <a:cubicBezTo>
                    <a:pt x="3" y="0"/>
                    <a:pt x="7" y="0"/>
                    <a:pt x="9"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7" name="Freeform 758">
              <a:extLst>
                <a:ext uri="{FF2B5EF4-FFF2-40B4-BE49-F238E27FC236}">
                  <a16:creationId xmlns:a16="http://schemas.microsoft.com/office/drawing/2014/main" id="{6474041F-7D4A-4AA7-9263-80A5338B9F8F}"/>
                </a:ext>
              </a:extLst>
            </p:cNvPr>
            <p:cNvSpPr>
              <a:spLocks/>
            </p:cNvSpPr>
            <p:nvPr/>
          </p:nvSpPr>
          <p:spPr bwMode="auto">
            <a:xfrm>
              <a:off x="10299700" y="3822469"/>
              <a:ext cx="14287" cy="14288"/>
            </a:xfrm>
            <a:custGeom>
              <a:avLst/>
              <a:gdLst>
                <a:gd name="T0" fmla="*/ 12246 w 7"/>
                <a:gd name="T1" fmla="*/ 2041 h 7"/>
                <a:gd name="T2" fmla="*/ 12246 w 7"/>
                <a:gd name="T3" fmla="*/ 10206 h 7"/>
                <a:gd name="T4" fmla="*/ 4082 w 7"/>
                <a:gd name="T5" fmla="*/ 12247 h 7"/>
                <a:gd name="T6" fmla="*/ 2041 w 7"/>
                <a:gd name="T7" fmla="*/ 4082 h 7"/>
                <a:gd name="T8" fmla="*/ 12246 w 7"/>
                <a:gd name="T9" fmla="*/ 2041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6" y="1"/>
                  </a:moveTo>
                  <a:cubicBezTo>
                    <a:pt x="7" y="2"/>
                    <a:pt x="7" y="4"/>
                    <a:pt x="6" y="5"/>
                  </a:cubicBezTo>
                  <a:cubicBezTo>
                    <a:pt x="5" y="7"/>
                    <a:pt x="3" y="7"/>
                    <a:pt x="2" y="6"/>
                  </a:cubicBezTo>
                  <a:cubicBezTo>
                    <a:pt x="0" y="5"/>
                    <a:pt x="0" y="3"/>
                    <a:pt x="1" y="2"/>
                  </a:cubicBezTo>
                  <a:cubicBezTo>
                    <a:pt x="2" y="0"/>
                    <a:pt x="4"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8" name="Freeform 759">
              <a:extLst>
                <a:ext uri="{FF2B5EF4-FFF2-40B4-BE49-F238E27FC236}">
                  <a16:creationId xmlns:a16="http://schemas.microsoft.com/office/drawing/2014/main" id="{365AD1D0-CA42-449E-8E4A-DEA979D3015B}"/>
                </a:ext>
              </a:extLst>
            </p:cNvPr>
            <p:cNvSpPr>
              <a:spLocks/>
            </p:cNvSpPr>
            <p:nvPr/>
          </p:nvSpPr>
          <p:spPr bwMode="auto">
            <a:xfrm>
              <a:off x="10275888" y="3881206"/>
              <a:ext cx="38100" cy="36513"/>
            </a:xfrm>
            <a:custGeom>
              <a:avLst/>
              <a:gdLst>
                <a:gd name="T0" fmla="*/ 30079 w 19"/>
                <a:gd name="T1" fmla="*/ 5765 h 19"/>
                <a:gd name="T2" fmla="*/ 32084 w 19"/>
                <a:gd name="T3" fmla="*/ 26904 h 19"/>
                <a:gd name="T4" fmla="*/ 10026 w 19"/>
                <a:gd name="T5" fmla="*/ 30748 h 19"/>
                <a:gd name="T6" fmla="*/ 6016 w 19"/>
                <a:gd name="T7" fmla="*/ 7687 h 19"/>
                <a:gd name="T8" fmla="*/ 30079 w 19"/>
                <a:gd name="T9" fmla="*/ 576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3"/>
                  </a:moveTo>
                  <a:cubicBezTo>
                    <a:pt x="18" y="5"/>
                    <a:pt x="19" y="11"/>
                    <a:pt x="16" y="14"/>
                  </a:cubicBezTo>
                  <a:cubicBezTo>
                    <a:pt x="14" y="18"/>
                    <a:pt x="8" y="19"/>
                    <a:pt x="5" y="16"/>
                  </a:cubicBezTo>
                  <a:cubicBezTo>
                    <a:pt x="1" y="13"/>
                    <a:pt x="0" y="8"/>
                    <a:pt x="3" y="4"/>
                  </a:cubicBezTo>
                  <a:cubicBezTo>
                    <a:pt x="6" y="1"/>
                    <a:pt x="11" y="0"/>
                    <a:pt x="15" y="3"/>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 name="Freeform 760">
              <a:extLst>
                <a:ext uri="{FF2B5EF4-FFF2-40B4-BE49-F238E27FC236}">
                  <a16:creationId xmlns:a16="http://schemas.microsoft.com/office/drawing/2014/main" id="{0DA90CB9-00EA-4C81-9FC2-401F1D42E048}"/>
                </a:ext>
              </a:extLst>
            </p:cNvPr>
            <p:cNvSpPr>
              <a:spLocks/>
            </p:cNvSpPr>
            <p:nvPr/>
          </p:nvSpPr>
          <p:spPr bwMode="auto">
            <a:xfrm>
              <a:off x="10294938" y="3873269"/>
              <a:ext cx="15875" cy="15875"/>
            </a:xfrm>
            <a:custGeom>
              <a:avLst/>
              <a:gdLst>
                <a:gd name="T0" fmla="*/ 11906 w 8"/>
                <a:gd name="T1" fmla="*/ 1984 h 8"/>
                <a:gd name="T2" fmla="*/ 13891 w 8"/>
                <a:gd name="T3" fmla="*/ 11906 h 8"/>
                <a:gd name="T4" fmla="*/ 3969 w 8"/>
                <a:gd name="T5" fmla="*/ 13891 h 8"/>
                <a:gd name="T6" fmla="*/ 1984 w 8"/>
                <a:gd name="T7" fmla="*/ 3969 h 8"/>
                <a:gd name="T8" fmla="*/ 11906 w 8"/>
                <a:gd name="T9" fmla="*/ 1984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8">
                  <a:moveTo>
                    <a:pt x="6" y="1"/>
                  </a:moveTo>
                  <a:cubicBezTo>
                    <a:pt x="8" y="2"/>
                    <a:pt x="8" y="4"/>
                    <a:pt x="7" y="6"/>
                  </a:cubicBezTo>
                  <a:cubicBezTo>
                    <a:pt x="6" y="7"/>
                    <a:pt x="3" y="8"/>
                    <a:pt x="2" y="7"/>
                  </a:cubicBezTo>
                  <a:cubicBezTo>
                    <a:pt x="0" y="5"/>
                    <a:pt x="0" y="3"/>
                    <a:pt x="1" y="2"/>
                  </a:cubicBezTo>
                  <a:cubicBezTo>
                    <a:pt x="2" y="0"/>
                    <a:pt x="5" y="0"/>
                    <a:pt x="6" y="1"/>
                  </a:cubicBezTo>
                  <a:close/>
                </a:path>
              </a:pathLst>
            </a:custGeom>
            <a:solidFill>
              <a:srgbClr val="995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 name="Rectangle 761">
              <a:extLst>
                <a:ext uri="{FF2B5EF4-FFF2-40B4-BE49-F238E27FC236}">
                  <a16:creationId xmlns:a16="http://schemas.microsoft.com/office/drawing/2014/main" id="{3AF13978-BF3A-4FB9-B413-046715D4D0CC}"/>
                </a:ext>
              </a:extLst>
            </p:cNvPr>
            <p:cNvSpPr>
              <a:spLocks noChangeArrowheads="1"/>
            </p:cNvSpPr>
            <p:nvPr/>
          </p:nvSpPr>
          <p:spPr bwMode="auto">
            <a:xfrm>
              <a:off x="9453563" y="2131781"/>
              <a:ext cx="7937" cy="533400"/>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91" name="Freeform 762">
              <a:extLst>
                <a:ext uri="{FF2B5EF4-FFF2-40B4-BE49-F238E27FC236}">
                  <a16:creationId xmlns:a16="http://schemas.microsoft.com/office/drawing/2014/main" id="{D32C8317-A814-4FA5-9EB2-8A7E5F86CC7E}"/>
                </a:ext>
              </a:extLst>
            </p:cNvPr>
            <p:cNvSpPr>
              <a:spLocks/>
            </p:cNvSpPr>
            <p:nvPr/>
          </p:nvSpPr>
          <p:spPr bwMode="auto">
            <a:xfrm>
              <a:off x="9453563" y="2131781"/>
              <a:ext cx="7937" cy="533400"/>
            </a:xfrm>
            <a:custGeom>
              <a:avLst/>
              <a:gdLst>
                <a:gd name="T0" fmla="*/ 0 w 5"/>
                <a:gd name="T1" fmla="*/ 0 h 336"/>
                <a:gd name="T2" fmla="*/ 0 w 5"/>
                <a:gd name="T3" fmla="*/ 533400 h 336"/>
                <a:gd name="T4" fmla="*/ 7937 w 5"/>
                <a:gd name="T5" fmla="*/ 533400 h 336"/>
                <a:gd name="T6" fmla="*/ 7937 w 5"/>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0" y="0"/>
                  </a:moveTo>
                  <a:lnTo>
                    <a:pt x="0" y="336"/>
                  </a:lnTo>
                  <a:lnTo>
                    <a:pt x="5" y="336"/>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2" name="Rectangle 763">
              <a:extLst>
                <a:ext uri="{FF2B5EF4-FFF2-40B4-BE49-F238E27FC236}">
                  <a16:creationId xmlns:a16="http://schemas.microsoft.com/office/drawing/2014/main" id="{A4602EA5-3F06-42B4-950A-9677059E1F6C}"/>
                </a:ext>
              </a:extLst>
            </p:cNvPr>
            <p:cNvSpPr>
              <a:spLocks noChangeArrowheads="1"/>
            </p:cNvSpPr>
            <p:nvPr/>
          </p:nvSpPr>
          <p:spPr bwMode="auto">
            <a:xfrm>
              <a:off x="7927975" y="2138131"/>
              <a:ext cx="7937" cy="534988"/>
            </a:xfrm>
            <a:prstGeom prst="rect">
              <a:avLst/>
            </a:prstGeom>
            <a:solidFill>
              <a:srgbClr val="7D5C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93" name="Freeform 764">
              <a:extLst>
                <a:ext uri="{FF2B5EF4-FFF2-40B4-BE49-F238E27FC236}">
                  <a16:creationId xmlns:a16="http://schemas.microsoft.com/office/drawing/2014/main" id="{7F60F017-563F-4D56-8DF5-B58147D73DDE}"/>
                </a:ext>
              </a:extLst>
            </p:cNvPr>
            <p:cNvSpPr>
              <a:spLocks/>
            </p:cNvSpPr>
            <p:nvPr/>
          </p:nvSpPr>
          <p:spPr bwMode="auto">
            <a:xfrm>
              <a:off x="7927975" y="2138131"/>
              <a:ext cx="7937" cy="534988"/>
            </a:xfrm>
            <a:custGeom>
              <a:avLst/>
              <a:gdLst>
                <a:gd name="T0" fmla="*/ 0 w 5"/>
                <a:gd name="T1" fmla="*/ 0 h 337"/>
                <a:gd name="T2" fmla="*/ 0 w 5"/>
                <a:gd name="T3" fmla="*/ 534988 h 337"/>
                <a:gd name="T4" fmla="*/ 7937 w 5"/>
                <a:gd name="T5" fmla="*/ 534988 h 337"/>
                <a:gd name="T6" fmla="*/ 7937 w 5"/>
                <a:gd name="T7" fmla="*/ 0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0" y="0"/>
                  </a:moveTo>
                  <a:lnTo>
                    <a:pt x="0" y="337"/>
                  </a:lnTo>
                  <a:lnTo>
                    <a:pt x="5" y="337"/>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4" name="Rectangle 765">
              <a:extLst>
                <a:ext uri="{FF2B5EF4-FFF2-40B4-BE49-F238E27FC236}">
                  <a16:creationId xmlns:a16="http://schemas.microsoft.com/office/drawing/2014/main" id="{31C490F1-5DCF-4904-AF31-0585BF46CB0A}"/>
                </a:ext>
              </a:extLst>
            </p:cNvPr>
            <p:cNvSpPr>
              <a:spLocks noChangeArrowheads="1"/>
            </p:cNvSpPr>
            <p:nvPr/>
          </p:nvSpPr>
          <p:spPr bwMode="auto">
            <a:xfrm>
              <a:off x="7927975" y="5721119"/>
              <a:ext cx="7937" cy="534988"/>
            </a:xfrm>
            <a:prstGeom prst="rect">
              <a:avLst/>
            </a:prstGeom>
            <a:solidFill>
              <a:srgbClr val="7F4B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95" name="Freeform 766">
              <a:extLst>
                <a:ext uri="{FF2B5EF4-FFF2-40B4-BE49-F238E27FC236}">
                  <a16:creationId xmlns:a16="http://schemas.microsoft.com/office/drawing/2014/main" id="{4E5E3D3B-CC55-403E-94AD-ED4489B26FF3}"/>
                </a:ext>
              </a:extLst>
            </p:cNvPr>
            <p:cNvSpPr>
              <a:spLocks/>
            </p:cNvSpPr>
            <p:nvPr/>
          </p:nvSpPr>
          <p:spPr bwMode="auto">
            <a:xfrm>
              <a:off x="7927975" y="5721119"/>
              <a:ext cx="7937" cy="534988"/>
            </a:xfrm>
            <a:custGeom>
              <a:avLst/>
              <a:gdLst>
                <a:gd name="T0" fmla="*/ 7937 w 5"/>
                <a:gd name="T1" fmla="*/ 534988 h 337"/>
                <a:gd name="T2" fmla="*/ 7937 w 5"/>
                <a:gd name="T3" fmla="*/ 0 h 337"/>
                <a:gd name="T4" fmla="*/ 0 w 5"/>
                <a:gd name="T5" fmla="*/ 0 h 337"/>
                <a:gd name="T6" fmla="*/ 0 w 5"/>
                <a:gd name="T7" fmla="*/ 534988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7">
                  <a:moveTo>
                    <a:pt x="5" y="337"/>
                  </a:moveTo>
                  <a:lnTo>
                    <a:pt x="5" y="0"/>
                  </a:lnTo>
                  <a:lnTo>
                    <a:pt x="0" y="0"/>
                  </a:lnTo>
                  <a:lnTo>
                    <a:pt x="0" y="3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6" name="Rectangle 767">
              <a:extLst>
                <a:ext uri="{FF2B5EF4-FFF2-40B4-BE49-F238E27FC236}">
                  <a16:creationId xmlns:a16="http://schemas.microsoft.com/office/drawing/2014/main" id="{182C6CA0-9439-423D-869C-54B06185D0E7}"/>
                </a:ext>
              </a:extLst>
            </p:cNvPr>
            <p:cNvSpPr>
              <a:spLocks noChangeArrowheads="1"/>
            </p:cNvSpPr>
            <p:nvPr/>
          </p:nvSpPr>
          <p:spPr bwMode="auto">
            <a:xfrm>
              <a:off x="9453563" y="5729056"/>
              <a:ext cx="7937" cy="533400"/>
            </a:xfrm>
            <a:prstGeom prst="rect">
              <a:avLst/>
            </a:prstGeom>
            <a:solidFill>
              <a:srgbClr val="CD3E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397" name="Freeform 768">
              <a:extLst>
                <a:ext uri="{FF2B5EF4-FFF2-40B4-BE49-F238E27FC236}">
                  <a16:creationId xmlns:a16="http://schemas.microsoft.com/office/drawing/2014/main" id="{B5A9179F-41C1-495E-8E48-B40D04019FDC}"/>
                </a:ext>
              </a:extLst>
            </p:cNvPr>
            <p:cNvSpPr>
              <a:spLocks/>
            </p:cNvSpPr>
            <p:nvPr/>
          </p:nvSpPr>
          <p:spPr bwMode="auto">
            <a:xfrm>
              <a:off x="9453563" y="5729056"/>
              <a:ext cx="7937" cy="533400"/>
            </a:xfrm>
            <a:custGeom>
              <a:avLst/>
              <a:gdLst>
                <a:gd name="T0" fmla="*/ 7937 w 5"/>
                <a:gd name="T1" fmla="*/ 533400 h 336"/>
                <a:gd name="T2" fmla="*/ 7937 w 5"/>
                <a:gd name="T3" fmla="*/ 0 h 336"/>
                <a:gd name="T4" fmla="*/ 0 w 5"/>
                <a:gd name="T5" fmla="*/ 0 h 336"/>
                <a:gd name="T6" fmla="*/ 0 w 5"/>
                <a:gd name="T7" fmla="*/ 53340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36">
                  <a:moveTo>
                    <a:pt x="5" y="336"/>
                  </a:moveTo>
                  <a:lnTo>
                    <a:pt x="5" y="0"/>
                  </a:lnTo>
                  <a:lnTo>
                    <a:pt x="0" y="0"/>
                  </a:lnTo>
                  <a:lnTo>
                    <a:pt x="0" y="3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439129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10</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實習生須知</a:t>
            </a:r>
            <a:r>
              <a:rPr lang="en-US" altLang="zh-TW" sz="3600" dirty="0">
                <a:solidFill>
                  <a:schemeClr val="tx1"/>
                </a:solidFill>
              </a:rPr>
              <a:t>-</a:t>
            </a:r>
            <a:r>
              <a:rPr lang="zh-TW" altLang="en-US" sz="3600" dirty="0">
                <a:solidFill>
                  <a:schemeClr val="tx1"/>
                </a:solidFill>
              </a:rPr>
              <a:t>實習期間發生性騷擾，應如何處理？</a:t>
            </a:r>
          </a:p>
        </p:txBody>
      </p:sp>
      <p:sp>
        <p:nvSpPr>
          <p:cNvPr id="2" name="文字方塊 1">
            <a:extLst>
              <a:ext uri="{FF2B5EF4-FFF2-40B4-BE49-F238E27FC236}">
                <a16:creationId xmlns:a16="http://schemas.microsoft.com/office/drawing/2014/main" id="{4CE24380-8B51-481D-9DAF-172EED4CC836}"/>
              </a:ext>
            </a:extLst>
          </p:cNvPr>
          <p:cNvSpPr txBox="1"/>
          <p:nvPr/>
        </p:nvSpPr>
        <p:spPr>
          <a:xfrm>
            <a:off x="441247" y="1210651"/>
            <a:ext cx="10371755" cy="4693593"/>
          </a:xfrm>
          <a:prstGeom prst="rect">
            <a:avLst/>
          </a:prstGeom>
          <a:noFill/>
        </p:spPr>
        <p:txBody>
          <a:bodyPr wrap="square" rtlCol="0">
            <a:spAutoFit/>
          </a:bodyPr>
          <a:lstStyle/>
          <a:p>
            <a:pPr algn="just">
              <a:spcBef>
                <a:spcPts val="600"/>
              </a:spcBef>
              <a:spcAft>
                <a:spcPts val="600"/>
              </a:spcAft>
            </a:pPr>
            <a:r>
              <a:rPr lang="zh-TW" altLang="zh-TW" sz="2400" b="1" kern="100" dirty="0">
                <a:solidFill>
                  <a:sysClr val="windowText" lastClr="000000"/>
                </a:solidFill>
                <a:latin typeface="微軟正黑體" panose="020B0604030504040204" pitchFamily="34" charset="-120"/>
                <a:ea typeface="微軟正黑體" panose="020B0604030504040204" pitchFamily="34" charset="-120"/>
              </a:rPr>
              <a:t>性騷擾的定義</a:t>
            </a:r>
          </a:p>
          <a:p>
            <a:pPr algn="just">
              <a:spcBef>
                <a:spcPts val="600"/>
              </a:spcBef>
              <a:spcAft>
                <a:spcPts val="600"/>
              </a:spcAft>
            </a:pP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    </a:t>
            </a:r>
            <a:r>
              <a:rPr lang="zh-TW" altLang="zh-TW" sz="2400" kern="100" dirty="0">
                <a:solidFill>
                  <a:sysClr val="windowText" lastClr="000000"/>
                </a:solidFill>
                <a:latin typeface="微軟正黑體" panose="020B0604030504040204" pitchFamily="34" charset="-120"/>
                <a:ea typeface="微軟正黑體" panose="020B0604030504040204" pitchFamily="34" charset="-120"/>
              </a:rPr>
              <a:t>廣義的性騷擾指的是一切不受到歡迎、與性或性別有關，會讓人感到不舒服、不自在、覺得被冒犯、被侮辱的言行舉止。在嚴重的情況下，甚至會影響到被害人就學或就業機會的表現，或影響日常生活的進行。</a:t>
            </a:r>
          </a:p>
          <a:p>
            <a:pPr algn="just">
              <a:spcBef>
                <a:spcPts val="600"/>
              </a:spcBef>
              <a:spcAft>
                <a:spcPts val="600"/>
              </a:spcAft>
            </a:pPr>
            <a:r>
              <a:rPr lang="zh-TW" altLang="zh-TW" sz="2400" kern="100" dirty="0">
                <a:solidFill>
                  <a:sysClr val="windowText" lastClr="000000"/>
                </a:solidFill>
                <a:latin typeface="微軟正黑體" panose="020B0604030504040204" pitchFamily="34" charset="-120"/>
                <a:ea typeface="微軟正黑體" panose="020B0604030504040204" pitchFamily="34" charset="-120"/>
              </a:rPr>
              <a:t>防治性騷擾應變步驟：制止→遠離→蒐證→報案</a:t>
            </a:r>
          </a:p>
          <a:p>
            <a:pPr algn="just">
              <a:spcBef>
                <a:spcPts val="600"/>
              </a:spcBef>
              <a:spcAft>
                <a:spcPts val="600"/>
              </a:spcAft>
            </a:pP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1.</a:t>
            </a:r>
            <a:r>
              <a:rPr lang="zh-TW" altLang="zh-TW" sz="2400" kern="100" dirty="0">
                <a:solidFill>
                  <a:sysClr val="windowText" lastClr="000000"/>
                </a:solidFill>
                <a:latin typeface="微軟正黑體" panose="020B0604030504040204" pitchFamily="34" charset="-120"/>
                <a:ea typeface="微軟正黑體" panose="020B0604030504040204" pitchFamily="34" charset="-120"/>
              </a:rPr>
              <a:t>制止：大聲喝止或呼救</a:t>
            </a:r>
          </a:p>
          <a:p>
            <a:pPr algn="just">
              <a:spcBef>
                <a:spcPts val="600"/>
              </a:spcBef>
              <a:spcAft>
                <a:spcPts val="600"/>
              </a:spcAft>
            </a:pP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2.</a:t>
            </a:r>
            <a:r>
              <a:rPr lang="zh-TW" altLang="zh-TW" sz="2400" kern="100" dirty="0">
                <a:solidFill>
                  <a:sysClr val="windowText" lastClr="000000"/>
                </a:solidFill>
                <a:latin typeface="微軟正黑體" panose="020B0604030504040204" pitchFamily="34" charset="-120"/>
                <a:ea typeface="微軟正黑體" panose="020B0604030504040204" pitchFamily="34" charset="-120"/>
              </a:rPr>
              <a:t>遠離：遠離危險的空間</a:t>
            </a:r>
          </a:p>
          <a:p>
            <a:pPr algn="just">
              <a:spcBef>
                <a:spcPts val="600"/>
              </a:spcBef>
              <a:spcAft>
                <a:spcPts val="600"/>
              </a:spcAft>
            </a:pP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3.</a:t>
            </a:r>
            <a:r>
              <a:rPr lang="zh-TW" altLang="zh-TW" sz="2400" kern="100" dirty="0">
                <a:solidFill>
                  <a:sysClr val="windowText" lastClr="000000"/>
                </a:solidFill>
                <a:latin typeface="微軟正黑體" panose="020B0604030504040204" pitchFamily="34" charset="-120"/>
                <a:ea typeface="微軟正黑體" panose="020B0604030504040204" pitchFamily="34" charset="-120"/>
              </a:rPr>
              <a:t>蒐證：儘可能提供「人、事、時、地、物」資訊</a:t>
            </a:r>
          </a:p>
          <a:p>
            <a:pPr algn="just">
              <a:spcBef>
                <a:spcPts val="600"/>
              </a:spcBef>
              <a:spcAft>
                <a:spcPts val="600"/>
              </a:spcAft>
            </a:pP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4.</a:t>
            </a:r>
            <a:r>
              <a:rPr lang="zh-TW" altLang="zh-TW" sz="2400" kern="100" dirty="0">
                <a:solidFill>
                  <a:sysClr val="windowText" lastClr="000000"/>
                </a:solidFill>
                <a:latin typeface="微軟正黑體" panose="020B0604030504040204" pitchFamily="34" charset="-120"/>
                <a:ea typeface="微軟正黑體" panose="020B0604030504040204" pitchFamily="34" charset="-120"/>
              </a:rPr>
              <a:t>報案：警政署專線：</a:t>
            </a: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110</a:t>
            </a:r>
            <a:endParaRPr lang="zh-TW" altLang="zh-TW" sz="2400" kern="100" dirty="0">
              <a:solidFill>
                <a:sysClr val="windowText" lastClr="000000"/>
              </a:solidFill>
              <a:latin typeface="微軟正黑體" panose="020B0604030504040204" pitchFamily="34" charset="-120"/>
              <a:ea typeface="微軟正黑體" panose="020B0604030504040204" pitchFamily="34" charset="-120"/>
            </a:endParaRPr>
          </a:p>
          <a:p>
            <a:endParaRPr lang="zh-TW" altLang="en-US" dirty="0"/>
          </a:p>
        </p:txBody>
      </p:sp>
    </p:spTree>
    <p:extLst>
      <p:ext uri="{BB962C8B-B14F-4D97-AF65-F5344CB8AC3E}">
        <p14:creationId xmlns:p14="http://schemas.microsoft.com/office/powerpoint/2010/main" val="22693706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11</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實習生須知</a:t>
            </a:r>
            <a:r>
              <a:rPr lang="en-US" altLang="zh-TW" sz="3600" dirty="0">
                <a:solidFill>
                  <a:schemeClr val="tx1"/>
                </a:solidFill>
              </a:rPr>
              <a:t>-</a:t>
            </a:r>
            <a:r>
              <a:rPr lang="zh-TW" altLang="en-US" sz="3600" dirty="0">
                <a:solidFill>
                  <a:schemeClr val="tx1"/>
                </a:solidFill>
              </a:rPr>
              <a:t>實習期間發生性騷擾，應如何處理？</a:t>
            </a:r>
          </a:p>
        </p:txBody>
      </p:sp>
      <p:sp>
        <p:nvSpPr>
          <p:cNvPr id="2" name="文字方塊 1">
            <a:extLst>
              <a:ext uri="{FF2B5EF4-FFF2-40B4-BE49-F238E27FC236}">
                <a16:creationId xmlns:a16="http://schemas.microsoft.com/office/drawing/2014/main" id="{4CE24380-8B51-481D-9DAF-172EED4CC836}"/>
              </a:ext>
            </a:extLst>
          </p:cNvPr>
          <p:cNvSpPr txBox="1"/>
          <p:nvPr/>
        </p:nvSpPr>
        <p:spPr>
          <a:xfrm>
            <a:off x="343592" y="1130753"/>
            <a:ext cx="10371755" cy="3123932"/>
          </a:xfrm>
          <a:prstGeom prst="rect">
            <a:avLst/>
          </a:prstGeom>
          <a:noFill/>
        </p:spPr>
        <p:txBody>
          <a:bodyPr wrap="square" rtlCol="0">
            <a:spAutoFit/>
          </a:bodyPr>
          <a:lstStyle/>
          <a:p>
            <a:pPr algn="just">
              <a:spcBef>
                <a:spcPts val="600"/>
              </a:spcBef>
              <a:spcAft>
                <a:spcPts val="600"/>
              </a:spcAft>
            </a:pPr>
            <a:r>
              <a:rPr lang="zh-TW" altLang="en-US" sz="2400" kern="100" dirty="0">
                <a:solidFill>
                  <a:sysClr val="windowText" lastClr="000000"/>
                </a:solidFill>
                <a:latin typeface="微軟正黑體" panose="020B0604030504040204" pitchFamily="34" charset="-120"/>
                <a:ea typeface="微軟正黑體" panose="020B0604030504040204" pitchFamily="34" charset="-120"/>
              </a:rPr>
              <a:t>當下暫無人身安全的危險，可透過衛福部</a:t>
            </a: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113</a:t>
            </a:r>
            <a:r>
              <a:rPr lang="zh-TW" altLang="en-US" sz="2400" kern="100" dirty="0">
                <a:solidFill>
                  <a:sysClr val="windowText" lastClr="000000"/>
                </a:solidFill>
                <a:latin typeface="微軟正黑體" panose="020B0604030504040204" pitchFamily="34" charset="-120"/>
                <a:ea typeface="微軟正黑體" panose="020B0604030504040204" pitchFamily="34" charset="-120"/>
              </a:rPr>
              <a:t>專線或本校校安中心、性別平等委員會及學生輔導中心進行相關的諮詢與求助，若當下陷入遭受危險處境，需要警察即刻救援，則應立即撥打</a:t>
            </a:r>
            <a:r>
              <a:rPr lang="en-US" altLang="zh-TW" sz="2400" kern="100" dirty="0">
                <a:solidFill>
                  <a:sysClr val="windowText" lastClr="000000"/>
                </a:solidFill>
                <a:latin typeface="微軟正黑體" panose="020B0604030504040204" pitchFamily="34" charset="-120"/>
                <a:ea typeface="微軟正黑體" panose="020B0604030504040204" pitchFamily="34" charset="-120"/>
              </a:rPr>
              <a:t>110</a:t>
            </a:r>
            <a:r>
              <a:rPr lang="zh-TW" altLang="en-US" sz="2400" kern="100" dirty="0">
                <a:solidFill>
                  <a:sysClr val="windowText" lastClr="000000"/>
                </a:solidFill>
                <a:latin typeface="微軟正黑體" panose="020B0604030504040204" pitchFamily="34" charset="-120"/>
                <a:ea typeface="微軟正黑體" panose="020B0604030504040204" pitchFamily="34" charset="-120"/>
              </a:rPr>
              <a:t>報警處理。</a:t>
            </a:r>
          </a:p>
          <a:p>
            <a:pPr algn="just">
              <a:spcBef>
                <a:spcPts val="600"/>
              </a:spcBef>
              <a:spcAft>
                <a:spcPts val="600"/>
              </a:spcAft>
            </a:pP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本校校安中心：</a:t>
            </a:r>
            <a:r>
              <a:rPr lang="en-US" altLang="zh-TW" sz="2400" b="1" kern="100" dirty="0">
                <a:solidFill>
                  <a:sysClr val="windowText" lastClr="000000"/>
                </a:solidFill>
                <a:latin typeface="微軟正黑體" panose="020B0604030504040204" pitchFamily="34" charset="-120"/>
                <a:ea typeface="微軟正黑體" panose="020B0604030504040204" pitchFamily="34" charset="-120"/>
              </a:rPr>
              <a:t>0937-675-867</a:t>
            </a: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a:t>
            </a:r>
          </a:p>
          <a:p>
            <a:pPr algn="just">
              <a:spcBef>
                <a:spcPts val="600"/>
              </a:spcBef>
              <a:spcAft>
                <a:spcPts val="600"/>
              </a:spcAft>
            </a:pP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性別平等委員會申訴窗口：</a:t>
            </a:r>
            <a:r>
              <a:rPr lang="en-US" altLang="zh-TW" sz="2400" b="1" kern="100" dirty="0">
                <a:solidFill>
                  <a:sysClr val="windowText" lastClr="000000"/>
                </a:solidFill>
                <a:latin typeface="微軟正黑體" panose="020B0604030504040204" pitchFamily="34" charset="-120"/>
                <a:ea typeface="微軟正黑體" panose="020B0604030504040204" pitchFamily="34" charset="-120"/>
              </a:rPr>
              <a:t>02-26585801</a:t>
            </a: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分機</a:t>
            </a:r>
            <a:r>
              <a:rPr lang="en-US" altLang="zh-TW" sz="2400" b="1" kern="100" dirty="0">
                <a:solidFill>
                  <a:sysClr val="windowText" lastClr="000000"/>
                </a:solidFill>
                <a:latin typeface="微軟正黑體" panose="020B0604030504040204" pitchFamily="34" charset="-120"/>
                <a:ea typeface="微軟正黑體" panose="020B0604030504040204" pitchFamily="34" charset="-120"/>
              </a:rPr>
              <a:t>2262(</a:t>
            </a: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品格教育中心</a:t>
            </a:r>
            <a:r>
              <a:rPr lang="en-US" altLang="zh-TW" sz="2400" b="1" kern="100" dirty="0">
                <a:solidFill>
                  <a:sysClr val="windowText" lastClr="000000"/>
                </a:solidFill>
                <a:latin typeface="微軟正黑體" panose="020B0604030504040204" pitchFamily="34" charset="-120"/>
                <a:ea typeface="微軟正黑體" panose="020B0604030504040204" pitchFamily="34" charset="-120"/>
              </a:rPr>
              <a:t>);</a:t>
            </a:r>
          </a:p>
          <a:p>
            <a:pPr algn="just">
              <a:spcBef>
                <a:spcPts val="600"/>
              </a:spcBef>
              <a:spcAft>
                <a:spcPts val="600"/>
              </a:spcAft>
            </a:pP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學生輔導中心：分機</a:t>
            </a:r>
            <a:r>
              <a:rPr lang="en-US" altLang="zh-TW" sz="2400" b="1" kern="100" dirty="0">
                <a:solidFill>
                  <a:sysClr val="windowText" lastClr="000000"/>
                </a:solidFill>
                <a:latin typeface="微軟正黑體" panose="020B0604030504040204" pitchFamily="34" charset="-120"/>
                <a:ea typeface="微軟正黑體" panose="020B0604030504040204" pitchFamily="34" charset="-120"/>
              </a:rPr>
              <a:t>2231</a:t>
            </a: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a:t>
            </a:r>
            <a:r>
              <a:rPr lang="en-US" altLang="zh-TW" sz="2400" b="1" kern="100" dirty="0">
                <a:solidFill>
                  <a:sysClr val="windowText" lastClr="000000"/>
                </a:solidFill>
                <a:latin typeface="微軟正黑體" panose="020B0604030504040204" pitchFamily="34" charset="-120"/>
                <a:ea typeface="微軟正黑體" panose="020B0604030504040204" pitchFamily="34" charset="-120"/>
              </a:rPr>
              <a:t>2235</a:t>
            </a:r>
            <a:r>
              <a:rPr lang="zh-TW" altLang="en-US" sz="2400" b="1" kern="100" dirty="0">
                <a:solidFill>
                  <a:sysClr val="windowText" lastClr="000000"/>
                </a:solidFill>
                <a:latin typeface="微軟正黑體" panose="020B0604030504040204" pitchFamily="34" charset="-120"/>
                <a:ea typeface="微軟正黑體" panose="020B0604030504040204" pitchFamily="34" charset="-120"/>
              </a:rPr>
              <a:t>、</a:t>
            </a:r>
            <a:r>
              <a:rPr lang="en-US" altLang="zh-TW" sz="2400" b="1" kern="100" dirty="0">
                <a:solidFill>
                  <a:sysClr val="windowText" lastClr="000000"/>
                </a:solidFill>
                <a:latin typeface="微軟正黑體" panose="020B0604030504040204" pitchFamily="34" charset="-120"/>
                <a:ea typeface="微軟正黑體" panose="020B0604030504040204" pitchFamily="34" charset="-120"/>
              </a:rPr>
              <a:t>2236</a:t>
            </a:r>
          </a:p>
          <a:p>
            <a:endParaRPr lang="zh-TW" altLang="en-US" dirty="0"/>
          </a:p>
        </p:txBody>
      </p:sp>
    </p:spTree>
    <p:extLst>
      <p:ext uri="{BB962C8B-B14F-4D97-AF65-F5344CB8AC3E}">
        <p14:creationId xmlns:p14="http://schemas.microsoft.com/office/powerpoint/2010/main" val="2019992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a:xfrm>
            <a:off x="8575089" y="5965733"/>
            <a:ext cx="2743200" cy="365125"/>
          </a:xfrm>
        </p:spPr>
        <p:txBody>
          <a:bodyPr/>
          <a:lstStyle/>
          <a:p>
            <a:fld id="{C47B849B-BDAF-496E-AEC6-355AA25D03A5}" type="slidenum">
              <a:rPr lang="zh-TW" altLang="en-US" smtClean="0"/>
              <a:pPr/>
              <a:t>12</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實習生須知</a:t>
            </a:r>
            <a:r>
              <a:rPr lang="en-US" altLang="zh-TW" sz="3600" dirty="0">
                <a:solidFill>
                  <a:schemeClr val="tx1"/>
                </a:solidFill>
              </a:rPr>
              <a:t>-</a:t>
            </a:r>
            <a:r>
              <a:rPr lang="zh-TW" altLang="en-US" sz="3600" dirty="0">
                <a:solidFill>
                  <a:schemeClr val="tx1"/>
                </a:solidFill>
              </a:rPr>
              <a:t>職場倫理</a:t>
            </a:r>
          </a:p>
        </p:txBody>
      </p:sp>
      <p:sp>
        <p:nvSpPr>
          <p:cNvPr id="7" name="Rectangle 25">
            <a:extLst>
              <a:ext uri="{FF2B5EF4-FFF2-40B4-BE49-F238E27FC236}">
                <a16:creationId xmlns:a16="http://schemas.microsoft.com/office/drawing/2014/main" id="{E7AFB614-4D77-4157-AE49-1B50C3344598}"/>
              </a:ext>
            </a:extLst>
          </p:cNvPr>
          <p:cNvSpPr>
            <a:spLocks noChangeArrowheads="1"/>
          </p:cNvSpPr>
          <p:nvPr/>
        </p:nvSpPr>
        <p:spPr bwMode="auto">
          <a:xfrm>
            <a:off x="942080" y="1613856"/>
            <a:ext cx="1338828" cy="784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76176" rIns="91440" bIns="152352"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TW" altLang="zh-TW" dirty="0">
                <a:latin typeface="微軟正黑體" panose="020B0604030504040204" pitchFamily="34" charset="-120"/>
                <a:ea typeface="微軟正黑體" panose="020B0604030504040204" pitchFamily="34" charset="-120"/>
              </a:rPr>
              <a:t>【做事篇】</a:t>
            </a:r>
            <a:endParaRPr lang="zh-TW" altLang="zh-TW" b="1" dirty="0">
              <a:latin typeface="微軟正黑體" panose="020B0604030504040204" pitchFamily="34" charset="-120"/>
              <a:ea typeface="微軟正黑體" panose="020B0604030504040204" pitchFamily="34" charset="-12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zh-TW" sz="1800" b="0" i="0" u="none" strike="noStrike" cap="none" normalizeH="0" baseline="0" dirty="0">
              <a:ln>
                <a:noFill/>
              </a:ln>
              <a:solidFill>
                <a:schemeClr val="tx1"/>
              </a:solidFill>
              <a:effectLst/>
              <a:latin typeface="Arial" panose="020B0604020202020204" pitchFamily="34" charset="0"/>
            </a:endParaRPr>
          </a:p>
        </p:txBody>
      </p:sp>
      <p:graphicFrame>
        <p:nvGraphicFramePr>
          <p:cNvPr id="8" name="表格 7">
            <a:extLst>
              <a:ext uri="{FF2B5EF4-FFF2-40B4-BE49-F238E27FC236}">
                <a16:creationId xmlns:a16="http://schemas.microsoft.com/office/drawing/2014/main" id="{1EA63D3B-537A-4C11-A42E-AFB9428ABAC6}"/>
              </a:ext>
            </a:extLst>
          </p:cNvPr>
          <p:cNvGraphicFramePr>
            <a:graphicFrameLocks noGrp="1"/>
          </p:cNvGraphicFramePr>
          <p:nvPr>
            <p:extLst>
              <p:ext uri="{D42A27DB-BD31-4B8C-83A1-F6EECF244321}">
                <p14:modId xmlns:p14="http://schemas.microsoft.com/office/powerpoint/2010/main" val="3548200831"/>
              </p:ext>
            </p:extLst>
          </p:nvPr>
        </p:nvGraphicFramePr>
        <p:xfrm>
          <a:off x="2234166" y="1328734"/>
          <a:ext cx="8807301" cy="2232660"/>
        </p:xfrm>
        <a:graphic>
          <a:graphicData uri="http://schemas.openxmlformats.org/drawingml/2006/table">
            <a:tbl>
              <a:tblPr firstRow="1" firstCol="1" bandRow="1">
                <a:tableStyleId>{7DF18680-E054-41AD-8BC1-D1AEF772440D}</a:tableStyleId>
              </a:tblPr>
              <a:tblGrid>
                <a:gridCol w="1672008">
                  <a:extLst>
                    <a:ext uri="{9D8B030D-6E8A-4147-A177-3AD203B41FA5}">
                      <a16:colId xmlns:a16="http://schemas.microsoft.com/office/drawing/2014/main" val="1022457702"/>
                    </a:ext>
                  </a:extLst>
                </a:gridCol>
                <a:gridCol w="7135293">
                  <a:extLst>
                    <a:ext uri="{9D8B030D-6E8A-4147-A177-3AD203B41FA5}">
                      <a16:colId xmlns:a16="http://schemas.microsoft.com/office/drawing/2014/main" val="48488486"/>
                    </a:ext>
                  </a:extLst>
                </a:gridCol>
              </a:tblGrid>
              <a:tr h="537210">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基礎準則</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認真負責的工作態度、不輕視自己、完善的計畫、確切的執行力、周全的準備</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2720338007"/>
                  </a:ext>
                </a:extLst>
              </a:tr>
              <a:tr h="341630">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準時</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如果你經常遲到，會讓人感覺你不在乎，或是做事漫不經心</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790069800"/>
                  </a:ext>
                </a:extLst>
              </a:tr>
              <a:tr h="341630">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盡責</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恪守本份，清楚自己的工作角色，任事盡責，暢通資訊</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254691593"/>
                  </a:ext>
                </a:extLst>
              </a:tr>
              <a:tr h="341630">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成本至上</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要把公司的錢視為自己的錢一樣重要，而非別人的錢來認識消耗</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253007313"/>
                  </a:ext>
                </a:extLst>
              </a:tr>
              <a:tr h="330200">
                <a:tc>
                  <a:txBody>
                    <a:bodyPr/>
                    <a:lstStyle/>
                    <a:p>
                      <a:pPr algn="l">
                        <a:spcBef>
                          <a:spcPts val="600"/>
                        </a:spcBef>
                        <a:spcAft>
                          <a:spcPts val="600"/>
                        </a:spcAft>
                      </a:pPr>
                      <a:r>
                        <a:rPr lang="zh-TW" sz="2000" kern="100">
                          <a:effectLst/>
                          <a:latin typeface="微軟正黑體" panose="020B0604030504040204" pitchFamily="34" charset="-120"/>
                          <a:ea typeface="微軟正黑體" panose="020B0604030504040204" pitchFamily="34" charset="-120"/>
                        </a:rPr>
                        <a:t>拿錢辦事</a:t>
                      </a:r>
                      <a:endParaRPr lang="zh-TW" sz="20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要向老闆提出的是問題解決方案，而非抱怨</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085824866"/>
                  </a:ext>
                </a:extLst>
              </a:tr>
            </a:tbl>
          </a:graphicData>
        </a:graphic>
      </p:graphicFrame>
      <p:sp>
        <p:nvSpPr>
          <p:cNvPr id="9" name="Rectangle 25">
            <a:extLst>
              <a:ext uri="{FF2B5EF4-FFF2-40B4-BE49-F238E27FC236}">
                <a16:creationId xmlns:a16="http://schemas.microsoft.com/office/drawing/2014/main" id="{08288DEC-FB71-461E-8D2E-A0D255538279}"/>
              </a:ext>
            </a:extLst>
          </p:cNvPr>
          <p:cNvSpPr>
            <a:spLocks noChangeArrowheads="1"/>
          </p:cNvSpPr>
          <p:nvPr/>
        </p:nvSpPr>
        <p:spPr bwMode="auto">
          <a:xfrm>
            <a:off x="954654" y="3868304"/>
            <a:ext cx="1338828" cy="784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76176" rIns="91440" bIns="152352"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TW" altLang="zh-TW" dirty="0">
                <a:latin typeface="微軟正黑體" panose="020B0604030504040204" pitchFamily="34" charset="-120"/>
                <a:ea typeface="微軟正黑體" panose="020B0604030504040204" pitchFamily="34" charset="-120"/>
              </a:rPr>
              <a:t>【做</a:t>
            </a:r>
            <a:r>
              <a:rPr lang="zh-TW" altLang="en-US" dirty="0">
                <a:latin typeface="微軟正黑體" panose="020B0604030504040204" pitchFamily="34" charset="-120"/>
                <a:ea typeface="微軟正黑體" panose="020B0604030504040204" pitchFamily="34" charset="-120"/>
              </a:rPr>
              <a:t>人</a:t>
            </a:r>
            <a:r>
              <a:rPr lang="zh-TW" altLang="zh-TW" dirty="0">
                <a:latin typeface="微軟正黑體" panose="020B0604030504040204" pitchFamily="34" charset="-120"/>
                <a:ea typeface="微軟正黑體" panose="020B0604030504040204" pitchFamily="34" charset="-120"/>
              </a:rPr>
              <a:t>篇】</a:t>
            </a:r>
            <a:endParaRPr lang="zh-TW" altLang="zh-TW" b="1" dirty="0">
              <a:latin typeface="微軟正黑體" panose="020B0604030504040204" pitchFamily="34" charset="-120"/>
              <a:ea typeface="微軟正黑體" panose="020B0604030504040204" pitchFamily="34" charset="-12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TW" altLang="zh-TW" sz="1800" b="0" i="0" u="none" strike="noStrike" cap="none" normalizeH="0" baseline="0" dirty="0">
              <a:ln>
                <a:noFill/>
              </a:ln>
              <a:solidFill>
                <a:schemeClr val="tx1"/>
              </a:solidFill>
              <a:effectLst/>
              <a:latin typeface="Arial" panose="020B0604020202020204" pitchFamily="34" charset="0"/>
            </a:endParaRPr>
          </a:p>
        </p:txBody>
      </p:sp>
      <p:graphicFrame>
        <p:nvGraphicFramePr>
          <p:cNvPr id="10" name="表格 9">
            <a:extLst>
              <a:ext uri="{FF2B5EF4-FFF2-40B4-BE49-F238E27FC236}">
                <a16:creationId xmlns:a16="http://schemas.microsoft.com/office/drawing/2014/main" id="{07F13247-0A89-4348-9013-F05FD8D7A7A1}"/>
              </a:ext>
            </a:extLst>
          </p:cNvPr>
          <p:cNvGraphicFramePr>
            <a:graphicFrameLocks noGrp="1"/>
          </p:cNvGraphicFramePr>
          <p:nvPr>
            <p:extLst>
              <p:ext uri="{D42A27DB-BD31-4B8C-83A1-F6EECF244321}">
                <p14:modId xmlns:p14="http://schemas.microsoft.com/office/powerpoint/2010/main" val="1165382474"/>
              </p:ext>
            </p:extLst>
          </p:nvPr>
        </p:nvGraphicFramePr>
        <p:xfrm>
          <a:off x="2234167" y="3801335"/>
          <a:ext cx="8807300" cy="2255520"/>
        </p:xfrm>
        <a:graphic>
          <a:graphicData uri="http://schemas.openxmlformats.org/drawingml/2006/table">
            <a:tbl>
              <a:tblPr firstRow="1" firstCol="1" bandRow="1">
                <a:tableStyleId>{7DF18680-E054-41AD-8BC1-D1AEF772440D}</a:tableStyleId>
              </a:tblPr>
              <a:tblGrid>
                <a:gridCol w="1938338">
                  <a:extLst>
                    <a:ext uri="{9D8B030D-6E8A-4147-A177-3AD203B41FA5}">
                      <a16:colId xmlns:a16="http://schemas.microsoft.com/office/drawing/2014/main" val="2789049309"/>
                    </a:ext>
                  </a:extLst>
                </a:gridCol>
                <a:gridCol w="6868962">
                  <a:extLst>
                    <a:ext uri="{9D8B030D-6E8A-4147-A177-3AD203B41FA5}">
                      <a16:colId xmlns:a16="http://schemas.microsoft.com/office/drawing/2014/main" val="4009855792"/>
                    </a:ext>
                  </a:extLst>
                </a:gridCol>
              </a:tblGrid>
              <a:tr h="134620">
                <a:tc rowSpan="2">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別邀功</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altLang="en-US" sz="1800" b="0" kern="100" dirty="0">
                          <a:solidFill>
                            <a:schemeClr val="dk1"/>
                          </a:solidFill>
                          <a:effectLst/>
                          <a:latin typeface="微軟正黑體" panose="020B0604030504040204" pitchFamily="34" charset="-120"/>
                          <a:ea typeface="微軟正黑體" panose="020B0604030504040204" pitchFamily="34" charset="-120"/>
                          <a:cs typeface="+mn-cs"/>
                        </a:rPr>
                        <a:t>多配合、少計較</a:t>
                      </a:r>
                    </a:p>
                  </a:txBody>
                  <a:tcPr marL="68580" marR="68580" marT="0" marB="0" anchor="ctr">
                    <a:solidFill>
                      <a:srgbClr val="E9EBF5"/>
                    </a:solidFill>
                  </a:tcPr>
                </a:tc>
                <a:extLst>
                  <a:ext uri="{0D108BD9-81ED-4DB2-BD59-A6C34878D82A}">
                    <a16:rowId xmlns:a16="http://schemas.microsoft.com/office/drawing/2014/main" val="700689306"/>
                  </a:ext>
                </a:extLst>
              </a:tr>
              <a:tr h="117475">
                <a:tc vMerge="1">
                  <a:txBody>
                    <a:bodyPr/>
                    <a:lstStyle/>
                    <a:p>
                      <a:endParaRPr lang="zh-TW" altLang="en-US"/>
                    </a:p>
                  </a:txBody>
                  <a:tcPr/>
                </a:tc>
                <a:tc>
                  <a:txBody>
                    <a:bodyPr/>
                    <a:lstStyle/>
                    <a:p>
                      <a:pPr algn="l">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讓別人看見自己成績的同時，更要大方地將功勞與其他人分享</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002833502"/>
                  </a:ext>
                </a:extLst>
              </a:tr>
              <a:tr h="159385">
                <a:tc rowSpan="2">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別打斷同事說話</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多聽少說，察言觀色</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706792188"/>
                  </a:ext>
                </a:extLst>
              </a:tr>
              <a:tr h="92075">
                <a:tc vMerge="1">
                  <a:txBody>
                    <a:bodyPr/>
                    <a:lstStyle/>
                    <a:p>
                      <a:endParaRPr lang="zh-TW" altLang="en-US"/>
                    </a:p>
                  </a:txBody>
                  <a:tcPr/>
                </a:tc>
                <a:tc>
                  <a:txBody>
                    <a:bodyPr/>
                    <a:lstStyle/>
                    <a:p>
                      <a:pPr algn="l">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愛插話或打斷別人說話，不僅不尊重人，更顯示你的社交技巧太差</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339085665"/>
                  </a:ext>
                </a:extLst>
              </a:tr>
              <a:tr h="504825">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別成八卦中心</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偶爾和同事閒聊，可以增進彼此之間的感情，但要適可而止，千萬別成了愛說是非、聊八卦的人</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821640906"/>
                  </a:ext>
                </a:extLst>
              </a:tr>
              <a:tr h="313055">
                <a:tc>
                  <a:txBody>
                    <a:bodyPr/>
                    <a:lstStyle/>
                    <a:p>
                      <a:pPr algn="l">
                        <a:spcBef>
                          <a:spcPts val="600"/>
                        </a:spcBef>
                        <a:spcAft>
                          <a:spcPts val="600"/>
                        </a:spcAft>
                      </a:pPr>
                      <a:r>
                        <a:rPr lang="zh-TW" sz="2000" kern="100" dirty="0">
                          <a:effectLst/>
                          <a:latin typeface="微軟正黑體" panose="020B0604030504040204" pitchFamily="34" charset="-120"/>
                          <a:ea typeface="微軟正黑體" panose="020B0604030504040204" pitchFamily="34" charset="-120"/>
                        </a:rPr>
                        <a:t>開會時別做自己的私事</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a:txBody>
                    <a:bodyPr/>
                    <a:lstStyle/>
                    <a:p>
                      <a:pPr algn="l">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開會是全體同仁的時間，勿用於私人事情</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294067197"/>
                  </a:ext>
                </a:extLst>
              </a:tr>
            </a:tbl>
          </a:graphicData>
        </a:graphic>
      </p:graphicFrame>
    </p:spTree>
    <p:extLst>
      <p:ext uri="{BB962C8B-B14F-4D97-AF65-F5344CB8AC3E}">
        <p14:creationId xmlns:p14="http://schemas.microsoft.com/office/powerpoint/2010/main" val="498096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13</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實習生須知</a:t>
            </a:r>
            <a:r>
              <a:rPr lang="en-US" altLang="zh-TW" sz="3600" dirty="0">
                <a:solidFill>
                  <a:schemeClr val="tx1"/>
                </a:solidFill>
              </a:rPr>
              <a:t>-</a:t>
            </a:r>
            <a:r>
              <a:rPr lang="zh-TW" altLang="en-US" sz="3600" dirty="0">
                <a:solidFill>
                  <a:schemeClr val="tx1"/>
                </a:solidFill>
              </a:rPr>
              <a:t>職場倫理</a:t>
            </a:r>
          </a:p>
        </p:txBody>
      </p:sp>
      <p:sp>
        <p:nvSpPr>
          <p:cNvPr id="6" name="文字方塊 5">
            <a:extLst>
              <a:ext uri="{FF2B5EF4-FFF2-40B4-BE49-F238E27FC236}">
                <a16:creationId xmlns:a16="http://schemas.microsoft.com/office/drawing/2014/main" id="{90E8EF54-8D18-476A-A3FE-ECBE8E9B2F8B}"/>
              </a:ext>
            </a:extLst>
          </p:cNvPr>
          <p:cNvSpPr txBox="1"/>
          <p:nvPr/>
        </p:nvSpPr>
        <p:spPr>
          <a:xfrm>
            <a:off x="441247" y="1158028"/>
            <a:ext cx="11880175" cy="5570756"/>
          </a:xfrm>
          <a:prstGeom prst="rect">
            <a:avLst/>
          </a:prstGeom>
          <a:noFill/>
        </p:spPr>
        <p:txBody>
          <a:bodyPr wrap="none" rtlCol="0">
            <a:spAutoFit/>
          </a:bodyPr>
          <a:lstStyle/>
          <a:p>
            <a:r>
              <a:rPr lang="zh-TW" altLang="en-US" sz="2400" dirty="0">
                <a:latin typeface="微軟正黑體" panose="020B0604030504040204" pitchFamily="34" charset="-120"/>
                <a:ea typeface="微軟正黑體" panose="020B0604030504040204" pitchFamily="34" charset="-120"/>
              </a:rPr>
              <a:t>良好的職場關係原則</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一、進入新環境，要清楚自己的工作角色</a:t>
            </a:r>
          </a:p>
          <a:p>
            <a:r>
              <a:rPr lang="zh-TW" altLang="en-US" sz="2400" dirty="0">
                <a:latin typeface="微軟正黑體" panose="020B0604030504040204" pitchFamily="34" charset="-120"/>
                <a:ea typeface="微軟正黑體" panose="020B0604030504040204" pitchFamily="34" charset="-120"/>
              </a:rPr>
              <a:t>角色：工作者在自己的環境中，擔任某個職位，而被認為該職位所應表現出期待的行為</a:t>
            </a:r>
          </a:p>
          <a:p>
            <a:r>
              <a:rPr lang="zh-TW" altLang="en-US" sz="2400" dirty="0">
                <a:latin typeface="微軟正黑體" panose="020B0604030504040204" pitchFamily="34" charset="-120"/>
                <a:ea typeface="微軟正黑體" panose="020B0604030504040204" pitchFamily="34" charset="-120"/>
              </a:rPr>
              <a:t>工作角色的確認，避免工作角色混淆</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二、進入職場成為人人願意幫忙推薦的一號人物</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pPr lvl="1" eaLnBrk="0" fontAlgn="base" hangingPunct="0">
              <a:spcBef>
                <a:spcPct val="0"/>
              </a:spcBef>
              <a:spcAft>
                <a:spcPct val="0"/>
              </a:spcAft>
              <a:buFontTx/>
              <a:buChar char="•"/>
            </a:pPr>
            <a:r>
              <a:rPr lang="zh-TW" altLang="zh-TW" sz="2400" dirty="0">
                <a:latin typeface="微軟正黑體" panose="020B0604030504040204" pitchFamily="34" charset="-120"/>
                <a:ea typeface="微軟正黑體" panose="020B0604030504040204" pitchFamily="34" charset="-120"/>
                <a:cs typeface="Times New Roman" panose="02020603050405020304" pitchFamily="18" charset="0"/>
              </a:rPr>
              <a:t>微笑，是最好的語言</a:t>
            </a:r>
            <a:endParaRPr lang="en-US" altLang="zh-TW" sz="2400" dirty="0">
              <a:latin typeface="微軟正黑體" panose="020B0604030504040204" pitchFamily="34" charset="-120"/>
              <a:ea typeface="微軟正黑體" panose="020B0604030504040204" pitchFamily="34" charset="-120"/>
              <a:cs typeface="Times New Roman" panose="02020603050405020304" pitchFamily="18" charset="0"/>
            </a:endParaRPr>
          </a:p>
          <a:p>
            <a:pPr lvl="1" eaLnBrk="0" fontAlgn="base" hangingPunct="0">
              <a:spcBef>
                <a:spcPct val="0"/>
              </a:spcBef>
              <a:spcAft>
                <a:spcPct val="0"/>
              </a:spcAft>
              <a:buFontTx/>
              <a:buChar char="•"/>
            </a:pPr>
            <a:r>
              <a:rPr lang="zh-TW" altLang="zh-TW" sz="2400" dirty="0">
                <a:latin typeface="微軟正黑體" panose="020B0604030504040204" pitchFamily="34" charset="-120"/>
                <a:ea typeface="微軟正黑體" panose="020B0604030504040204" pitchFamily="34" charset="-120"/>
                <a:cs typeface="Times New Roman" panose="02020603050405020304" pitchFamily="18" charset="0"/>
              </a:rPr>
              <a:t>先把自己的手伸出去扶別人一把</a:t>
            </a:r>
            <a:endParaRPr lang="zh-TW" altLang="zh-TW" sz="1200" dirty="0">
              <a:latin typeface="微軟正黑體" panose="020B0604030504040204" pitchFamily="34" charset="-120"/>
              <a:ea typeface="微軟正黑體" panose="020B0604030504040204" pitchFamily="34" charset="-120"/>
            </a:endParaRPr>
          </a:p>
          <a:p>
            <a:pPr lvl="1">
              <a:buFontTx/>
              <a:buChar char="•"/>
            </a:pPr>
            <a:r>
              <a:rPr lang="zh-TW" altLang="zh-TW" sz="2400" dirty="0">
                <a:latin typeface="微軟正黑體" panose="020B0604030504040204" pitchFamily="34" charset="-120"/>
                <a:ea typeface="微軟正黑體" panose="020B0604030504040204" pitchFamily="34" charset="-120"/>
                <a:cs typeface="Times New Roman" panose="02020603050405020304" pitchFamily="18" charset="0"/>
              </a:rPr>
              <a:t>計較少一點、配合多一點</a:t>
            </a:r>
            <a:endParaRPr lang="zh-TW" altLang="zh-TW" sz="1200" dirty="0">
              <a:latin typeface="微軟正黑體" panose="020B0604030504040204" pitchFamily="34" charset="-120"/>
              <a:ea typeface="微軟正黑體" panose="020B0604030504040204" pitchFamily="34" charset="-120"/>
            </a:endParaRPr>
          </a:p>
          <a:p>
            <a:pPr lvl="1">
              <a:buFontTx/>
              <a:buChar char="•"/>
            </a:pPr>
            <a:r>
              <a:rPr lang="zh-TW" altLang="zh-TW" sz="2400" dirty="0">
                <a:latin typeface="微軟正黑體" panose="020B0604030504040204" pitchFamily="34" charset="-120"/>
                <a:ea typeface="微軟正黑體" panose="020B0604030504040204" pitchFamily="34" charset="-120"/>
                <a:cs typeface="Times New Roman" panose="02020603050405020304" pitchFamily="18" charset="0"/>
              </a:rPr>
              <a:t>樂於讚美</a:t>
            </a:r>
            <a:endParaRPr lang="zh-TW" altLang="zh-TW" sz="3600" dirty="0">
              <a:latin typeface="微軟正黑體" panose="020B0604030504040204" pitchFamily="34" charset="-120"/>
              <a:ea typeface="微軟正黑體" panose="020B0604030504040204" pitchFamily="34" charset="-120"/>
            </a:endParaRPr>
          </a:p>
          <a:p>
            <a:pPr lvl="1" eaLnBrk="0" fontAlgn="base" hangingPunct="0">
              <a:spcBef>
                <a:spcPct val="0"/>
              </a:spcBef>
              <a:spcAft>
                <a:spcPct val="0"/>
              </a:spcAft>
            </a:pPr>
            <a:endParaRPr lang="zh-TW" altLang="zh-TW" sz="800" dirty="0">
              <a:latin typeface="微軟正黑體" panose="020B0604030504040204" pitchFamily="34" charset="-120"/>
              <a:ea typeface="微軟正黑體" panose="020B0604030504040204" pitchFamily="34" charset="-120"/>
            </a:endParaRPr>
          </a:p>
          <a:p>
            <a:r>
              <a:rPr lang="zh-TW" altLang="zh-TW" dirty="0">
                <a:latin typeface="微軟正黑體" panose="020B0604030504040204" pitchFamily="34" charset="-120"/>
                <a:ea typeface="微軟正黑體" panose="020B0604030504040204" pitchFamily="34" charset="-120"/>
              </a:rPr>
              <a:t>※切記：新進職場時，多觀察、詢問勝過於與個人過往經驗比較與批評</a:t>
            </a:r>
            <a:endParaRPr lang="en-US" altLang="zh-TW"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a:t>
            </a:r>
            <a:r>
              <a:rPr lang="zh-TW" altLang="zh-TW" dirty="0">
                <a:latin typeface="微軟正黑體" panose="020B0604030504040204" pitchFamily="34" charset="-120"/>
                <a:ea typeface="微軟正黑體" panose="020B0604030504040204" pitchFamily="34" charset="-120"/>
              </a:rPr>
              <a:t>如，我們以前公司…或我覺</a:t>
            </a:r>
            <a:r>
              <a:rPr lang="en-US" altLang="zh-TW" dirty="0">
                <a:latin typeface="微軟正黑體" panose="020B0604030504040204" pitchFamily="34" charset="-120"/>
                <a:ea typeface="微軟正黑體" panose="020B0604030504040204" pitchFamily="34" charset="-120"/>
              </a:rPr>
              <a:t>    </a:t>
            </a:r>
            <a:r>
              <a:rPr lang="zh-TW" altLang="zh-TW" dirty="0">
                <a:latin typeface="微軟正黑體" panose="020B0604030504040204" pitchFamily="34" charset="-120"/>
                <a:ea typeface="微軟正黑體" panose="020B0604030504040204" pitchFamily="34" charset="-120"/>
              </a:rPr>
              <a:t>得公司制度應該…</a:t>
            </a:r>
            <a:r>
              <a:rPr lang="en-US" altLang="zh-TW" dirty="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pic>
        <p:nvPicPr>
          <p:cNvPr id="11" name="圖片 10">
            <a:extLst>
              <a:ext uri="{FF2B5EF4-FFF2-40B4-BE49-F238E27FC236}">
                <a16:creationId xmlns:a16="http://schemas.microsoft.com/office/drawing/2014/main" id="{E5C363B0-60AA-407A-B651-F30330C5ECF2}"/>
              </a:ext>
            </a:extLst>
          </p:cNvPr>
          <p:cNvPicPr/>
          <p:nvPr/>
        </p:nvPicPr>
        <p:blipFill>
          <a:blip r:embed="rId2" cstate="print">
            <a:extLst>
              <a:ext uri="{BEBA8EAE-BF5A-486C-A8C5-ECC9F3942E4B}">
                <a14:imgProps xmlns:a14="http://schemas.microsoft.com/office/drawing/2010/main">
                  <a14:imgLayer r:embed="rId3">
                    <a14:imgEffect>
                      <a14:backgroundRemoval t="0" b="100000" l="2893" r="100000"/>
                    </a14:imgEffect>
                  </a14:imgLayer>
                </a14:imgProps>
              </a:ext>
              <a:ext uri="{28A0092B-C50C-407E-A947-70E740481C1C}">
                <a14:useLocalDpi xmlns:a14="http://schemas.microsoft.com/office/drawing/2010/main" val="0"/>
              </a:ext>
            </a:extLst>
          </a:blip>
          <a:stretch>
            <a:fillRect/>
          </a:stretch>
        </p:blipFill>
        <p:spPr>
          <a:xfrm>
            <a:off x="9841412" y="2854830"/>
            <a:ext cx="1644683" cy="1631304"/>
          </a:xfrm>
          <a:prstGeom prst="rect">
            <a:avLst/>
          </a:prstGeom>
        </p:spPr>
      </p:pic>
      <p:pic>
        <p:nvPicPr>
          <p:cNvPr id="12" name="圖片 11">
            <a:extLst>
              <a:ext uri="{FF2B5EF4-FFF2-40B4-BE49-F238E27FC236}">
                <a16:creationId xmlns:a16="http://schemas.microsoft.com/office/drawing/2014/main" id="{CCEF4BF3-DA25-4853-8F16-6BFC916AA584}"/>
              </a:ext>
            </a:extLst>
          </p:cNvPr>
          <p:cNvPicPr/>
          <p:nvPr/>
        </p:nvPicPr>
        <p:blipFill>
          <a:blip r:embed="rId4" cstate="print">
            <a:extLst>
              <a:ext uri="{BEBA8EAE-BF5A-486C-A8C5-ECC9F3942E4B}">
                <a14:imgProps xmlns:a14="http://schemas.microsoft.com/office/drawing/2010/main">
                  <a14:imgLayer r:embed="rId5">
                    <a14:imgEffect>
                      <a14:backgroundRemoval t="0" b="97095" l="9350" r="100000">
                        <a14:foregroundMark x1="68699" y1="87967" x2="68699" y2="87967"/>
                        <a14:foregroundMark x1="37398" y1="85477" x2="37398" y2="85477"/>
                      </a14:backgroundRemoval>
                    </a14:imgEffect>
                  </a14:imgLayer>
                </a14:imgProps>
              </a:ext>
              <a:ext uri="{28A0092B-C50C-407E-A947-70E740481C1C}">
                <a14:useLocalDpi xmlns:a14="http://schemas.microsoft.com/office/drawing/2010/main" val="0"/>
              </a:ext>
            </a:extLst>
          </a:blip>
          <a:stretch>
            <a:fillRect/>
          </a:stretch>
        </p:blipFill>
        <p:spPr>
          <a:xfrm>
            <a:off x="10074654" y="4486134"/>
            <a:ext cx="1644683" cy="1631304"/>
          </a:xfrm>
          <a:prstGeom prst="rect">
            <a:avLst/>
          </a:prstGeom>
        </p:spPr>
      </p:pic>
    </p:spTree>
    <p:extLst>
      <p:ext uri="{BB962C8B-B14F-4D97-AF65-F5344CB8AC3E}">
        <p14:creationId xmlns:p14="http://schemas.microsoft.com/office/powerpoint/2010/main" val="2808218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14</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職場安全衛生健康</a:t>
            </a:r>
          </a:p>
        </p:txBody>
      </p:sp>
      <p:sp>
        <p:nvSpPr>
          <p:cNvPr id="6" name="文字方塊 5">
            <a:extLst>
              <a:ext uri="{FF2B5EF4-FFF2-40B4-BE49-F238E27FC236}">
                <a16:creationId xmlns:a16="http://schemas.microsoft.com/office/drawing/2014/main" id="{90E8EF54-8D18-476A-A3FE-ECBE8E9B2F8B}"/>
              </a:ext>
            </a:extLst>
          </p:cNvPr>
          <p:cNvSpPr txBox="1"/>
          <p:nvPr/>
        </p:nvSpPr>
        <p:spPr>
          <a:xfrm>
            <a:off x="441247" y="1158028"/>
            <a:ext cx="11632384" cy="4524315"/>
          </a:xfrm>
          <a:prstGeom prst="rect">
            <a:avLst/>
          </a:prstGeom>
          <a:noFill/>
        </p:spPr>
        <p:txBody>
          <a:bodyPr wrap="square" rtlCol="0">
            <a:spAutoFit/>
          </a:bodyPr>
          <a:lstStyle/>
          <a:p>
            <a:r>
              <a:rPr lang="zh-TW" altLang="en-US" sz="2400" dirty="0">
                <a:latin typeface="微軟正黑體" panose="020B0604030504040204" pitchFamily="34" charset="-120"/>
                <a:ea typeface="微軟正黑體" panose="020B0604030504040204" pitchFamily="34" charset="-120"/>
              </a:rPr>
              <a:t>一、 接受勞工體格</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健康</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檢查：</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依職業安全衛生法規定，雇主僱用勞工應實施體格檢查，在職勞工應定期實施健康檢查。如有從事特別危害健康之作業</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如：噪音、粉塵</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者，應實施特殊體格</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健康</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檢查。</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二、 接受安全衛生教育訓練：</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工作前應接受必要的一般安全衛生教育訓練。另依所擔任之工作，接受各該職類從事工作及預防災變所必要的職前教育訓練。且須定期回訓，持續增進安全衛生意識與知識。</a:t>
            </a:r>
          </a:p>
          <a:p>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29463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15</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職場安全衛生健康</a:t>
            </a:r>
          </a:p>
        </p:txBody>
      </p:sp>
      <p:sp>
        <p:nvSpPr>
          <p:cNvPr id="6" name="文字方塊 5">
            <a:extLst>
              <a:ext uri="{FF2B5EF4-FFF2-40B4-BE49-F238E27FC236}">
                <a16:creationId xmlns:a16="http://schemas.microsoft.com/office/drawing/2014/main" id="{90E8EF54-8D18-476A-A3FE-ECBE8E9B2F8B}"/>
              </a:ext>
            </a:extLst>
          </p:cNvPr>
          <p:cNvSpPr txBox="1"/>
          <p:nvPr/>
        </p:nvSpPr>
        <p:spPr>
          <a:xfrm>
            <a:off x="441246" y="1158028"/>
            <a:ext cx="11614629" cy="5632311"/>
          </a:xfrm>
          <a:prstGeom prst="rect">
            <a:avLst/>
          </a:prstGeom>
          <a:noFill/>
        </p:spPr>
        <p:txBody>
          <a:bodyPr wrap="square" rtlCol="0">
            <a:spAutoFit/>
          </a:bodyPr>
          <a:lstStyle/>
          <a:p>
            <a:r>
              <a:rPr lang="zh-TW" altLang="en-US" sz="2400" dirty="0">
                <a:latin typeface="微軟正黑體" panose="020B0604030504040204" pitchFamily="34" charset="-120"/>
                <a:ea typeface="微軟正黑體" panose="020B0604030504040204" pitchFamily="34" charset="-120"/>
              </a:rPr>
              <a:t>三、 遵守安全衛生規定：</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一</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於電子、機械、化學等製造業工廠工作，由於該類場所常發生火災、爆炸、化學品中毒腐蝕、灼傷或被切割、捲夾等事故，先了解並遵守現場安全作業標準程序。</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二</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使用危害性化學品前，應檢視化學品容器上的危害標示，瞭解危害訊息，並依現場規定使用有加蓋的容器、通風設備，並戴上呼吸防護具及手套等防護用具。</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三</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於高處作業應做好防護措施，進入人孔、坑井、儲槽等有缺氧、中毒危險之局限空間從事作業前，應實施通風換氣與氣體監測，作業時應穿戴適當的防護用具，並持續引進新鮮空氣。</a:t>
            </a:r>
          </a:p>
          <a:p>
            <a:endParaRPr lang="en-US" altLang="zh-TW" sz="2400" dirty="0">
              <a:latin typeface="微軟正黑體" panose="020B0604030504040204" pitchFamily="34" charset="-120"/>
              <a:ea typeface="微軟正黑體" panose="020B0604030504040204" pitchFamily="34" charset="-120"/>
            </a:endParaRPr>
          </a:p>
          <a:p>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四</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不任意操作不熟悉的機械設備，且對於無安全裝置的機械設備，應告知雇主或現場作業主管儘速改善</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例如：加裝護蓋、護欄、安全連鎖裝置等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334109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16</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職場安全衛生健康</a:t>
            </a:r>
          </a:p>
        </p:txBody>
      </p:sp>
      <p:sp>
        <p:nvSpPr>
          <p:cNvPr id="6" name="文字方塊 5">
            <a:extLst>
              <a:ext uri="{FF2B5EF4-FFF2-40B4-BE49-F238E27FC236}">
                <a16:creationId xmlns:a16="http://schemas.microsoft.com/office/drawing/2014/main" id="{90E8EF54-8D18-476A-A3FE-ECBE8E9B2F8B}"/>
              </a:ext>
            </a:extLst>
          </p:cNvPr>
          <p:cNvSpPr txBox="1"/>
          <p:nvPr/>
        </p:nvSpPr>
        <p:spPr>
          <a:xfrm>
            <a:off x="441246" y="1158028"/>
            <a:ext cx="11614629" cy="4154984"/>
          </a:xfrm>
          <a:prstGeom prst="rect">
            <a:avLst/>
          </a:prstGeom>
          <a:noFill/>
        </p:spPr>
        <p:txBody>
          <a:bodyPr wrap="square" rtlCol="0">
            <a:spAutoFit/>
          </a:bodyPr>
          <a:lstStyle/>
          <a:p>
            <a:r>
              <a:rPr lang="zh-TW" altLang="en-US" sz="2400" dirty="0">
                <a:latin typeface="微軟正黑體" panose="020B0604030504040204" pitchFamily="34" charset="-120"/>
                <a:ea typeface="微軟正黑體" panose="020B0604030504040204" pitchFamily="34" charset="-120"/>
              </a:rPr>
              <a:t>四、 申訴：</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如工作場所有不符合職業安全衛生法相關規定之設施時，得向</a:t>
            </a:r>
          </a:p>
          <a:p>
            <a:r>
              <a:rPr lang="zh-TW" altLang="en-US" sz="2400" dirty="0">
                <a:latin typeface="微軟正黑體" panose="020B0604030504040204" pitchFamily="34" charset="-120"/>
                <a:ea typeface="微軟正黑體" panose="020B0604030504040204" pitchFamily="34" charset="-120"/>
              </a:rPr>
              <a:t>雇主、當地主管機關或勞動檢查機構申訴或檢舉。</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五、 職場健康諮詢與指導：</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如有工作適性安排及健檢異常諮詢之需求，可洽事業單位內的</a:t>
            </a:r>
          </a:p>
          <a:p>
            <a:r>
              <a:rPr lang="zh-TW" altLang="en-US" sz="2400" dirty="0">
                <a:latin typeface="微軟正黑體" panose="020B0604030504040204" pitchFamily="34" charset="-120"/>
                <a:ea typeface="微軟正黑體" panose="020B0604030504040204" pitchFamily="34" charset="-120"/>
              </a:rPr>
              <a:t>勞工健康服務醫護人員；事業單位未有設置該人員者，可尋求勞動</a:t>
            </a:r>
          </a:p>
          <a:p>
            <a:r>
              <a:rPr lang="zh-TW" altLang="en-US" sz="2400" dirty="0">
                <a:latin typeface="微軟正黑體" panose="020B0604030504040204" pitchFamily="34" charset="-120"/>
                <a:ea typeface="微軟正黑體" panose="020B0604030504040204" pitchFamily="34" charset="-120"/>
              </a:rPr>
              <a:t>部勞工健康服務中心免費諮詢</a:t>
            </a:r>
            <a:r>
              <a:rPr lang="en-US" altLang="zh-TW" sz="2400" dirty="0">
                <a:latin typeface="微軟正黑體" panose="020B0604030504040204" pitchFamily="34" charset="-120"/>
                <a:ea typeface="微軟正黑體" panose="020B0604030504040204" pitchFamily="34" charset="-120"/>
              </a:rPr>
              <a:t>(0800-068-580)</a:t>
            </a:r>
            <a:r>
              <a:rPr lang="zh-TW" altLang="en-US" sz="2400" dirty="0">
                <a:latin typeface="微軟正黑體" panose="020B0604030504040204" pitchFamily="34" charset="-120"/>
                <a:ea typeface="微軟正黑體" panose="020B0604030504040204" pitchFamily="34" charset="-120"/>
              </a:rPr>
              <a:t>。</a:t>
            </a:r>
          </a:p>
          <a:p>
            <a:endParaRPr lang="en-US" altLang="zh-TW"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17700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17</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職場安全衛生健康</a:t>
            </a:r>
          </a:p>
        </p:txBody>
      </p:sp>
      <p:pic>
        <p:nvPicPr>
          <p:cNvPr id="7" name="圖片 6">
            <a:extLst>
              <a:ext uri="{FF2B5EF4-FFF2-40B4-BE49-F238E27FC236}">
                <a16:creationId xmlns:a16="http://schemas.microsoft.com/office/drawing/2014/main" id="{4F7D5507-6B21-4C2D-AE40-BAC3D58FFD21}"/>
              </a:ext>
            </a:extLst>
          </p:cNvPr>
          <p:cNvPicPr>
            <a:picLocks noChangeAspect="1"/>
          </p:cNvPicPr>
          <p:nvPr/>
        </p:nvPicPr>
        <p:blipFill>
          <a:blip r:embed="rId2"/>
          <a:stretch>
            <a:fillRect/>
          </a:stretch>
        </p:blipFill>
        <p:spPr>
          <a:xfrm>
            <a:off x="1788263" y="970206"/>
            <a:ext cx="8615474" cy="5887794"/>
          </a:xfrm>
          <a:prstGeom prst="rect">
            <a:avLst/>
          </a:prstGeom>
        </p:spPr>
      </p:pic>
    </p:spTree>
    <p:extLst>
      <p:ext uri="{BB962C8B-B14F-4D97-AF65-F5344CB8AC3E}">
        <p14:creationId xmlns:p14="http://schemas.microsoft.com/office/powerpoint/2010/main" val="743147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18</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職場安全衛生健康</a:t>
            </a:r>
          </a:p>
        </p:txBody>
      </p:sp>
      <p:pic>
        <p:nvPicPr>
          <p:cNvPr id="6" name="圖片 5">
            <a:extLst>
              <a:ext uri="{FF2B5EF4-FFF2-40B4-BE49-F238E27FC236}">
                <a16:creationId xmlns:a16="http://schemas.microsoft.com/office/drawing/2014/main" id="{4EAFA412-FBF9-43C2-8BBE-E0BFEF759D9A}"/>
              </a:ext>
            </a:extLst>
          </p:cNvPr>
          <p:cNvPicPr>
            <a:picLocks noChangeAspect="1"/>
          </p:cNvPicPr>
          <p:nvPr/>
        </p:nvPicPr>
        <p:blipFill>
          <a:blip r:embed="rId2"/>
          <a:stretch>
            <a:fillRect/>
          </a:stretch>
        </p:blipFill>
        <p:spPr>
          <a:xfrm>
            <a:off x="1740024" y="865091"/>
            <a:ext cx="8499876" cy="5992909"/>
          </a:xfrm>
          <a:prstGeom prst="rect">
            <a:avLst/>
          </a:prstGeom>
        </p:spPr>
      </p:pic>
    </p:spTree>
    <p:extLst>
      <p:ext uri="{BB962C8B-B14F-4D97-AF65-F5344CB8AC3E}">
        <p14:creationId xmlns:p14="http://schemas.microsoft.com/office/powerpoint/2010/main" val="1373621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19</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職業災害知多少</a:t>
            </a:r>
          </a:p>
        </p:txBody>
      </p:sp>
      <p:grpSp>
        <p:nvGrpSpPr>
          <p:cNvPr id="2" name="群組 1">
            <a:extLst>
              <a:ext uri="{FF2B5EF4-FFF2-40B4-BE49-F238E27FC236}">
                <a16:creationId xmlns:a16="http://schemas.microsoft.com/office/drawing/2014/main" id="{1E79C736-2767-4A6E-8429-8CF5880AE21E}"/>
              </a:ext>
            </a:extLst>
          </p:cNvPr>
          <p:cNvGrpSpPr/>
          <p:nvPr/>
        </p:nvGrpSpPr>
        <p:grpSpPr>
          <a:xfrm>
            <a:off x="7081356" y="1397565"/>
            <a:ext cx="11025424" cy="5299791"/>
            <a:chOff x="754545" y="1227274"/>
            <a:chExt cx="10962226" cy="5299791"/>
          </a:xfrm>
        </p:grpSpPr>
        <p:sp>
          <p:nvSpPr>
            <p:cNvPr id="6" name="文字方塊 5">
              <a:extLst>
                <a:ext uri="{FF2B5EF4-FFF2-40B4-BE49-F238E27FC236}">
                  <a16:creationId xmlns:a16="http://schemas.microsoft.com/office/drawing/2014/main" id="{BA6FCEE4-1EB0-4353-8794-27866F0355CD}"/>
                </a:ext>
              </a:extLst>
            </p:cNvPr>
            <p:cNvSpPr txBox="1"/>
            <p:nvPr/>
          </p:nvSpPr>
          <p:spPr>
            <a:xfrm>
              <a:off x="779158" y="1227274"/>
              <a:ext cx="10937613" cy="923330"/>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勞工職業災害保險及保護法宣導短片（勞動部）</a:t>
              </a:r>
              <a:endParaRPr lang="en-US" altLang="zh-TW"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參考影片</a:t>
              </a:r>
              <a:r>
                <a:rPr lang="en-US" altLang="zh-TW" dirty="0">
                  <a:latin typeface="微軟正黑體" panose="020B0604030504040204" pitchFamily="34" charset="-120"/>
                  <a:ea typeface="微軟正黑體" panose="020B0604030504040204" pitchFamily="34" charset="-120"/>
                </a:rPr>
                <a:t>(3</a:t>
              </a:r>
              <a:r>
                <a:rPr lang="zh-TW" altLang="en-US" dirty="0">
                  <a:latin typeface="微軟正黑體" panose="020B0604030504040204" pitchFamily="34" charset="-120"/>
                  <a:ea typeface="微軟正黑體" panose="020B0604030504040204" pitchFamily="34" charset="-120"/>
                </a:rPr>
                <a:t>分鐘</a:t>
              </a:r>
              <a:r>
                <a:rPr lang="en-US" altLang="zh-TW" dirty="0">
                  <a:latin typeface="微軟正黑體" panose="020B0604030504040204" pitchFamily="34" charset="-120"/>
                  <a:ea typeface="微軟正黑體" panose="020B0604030504040204" pitchFamily="34" charset="-120"/>
                </a:rPr>
                <a:t>) </a:t>
              </a:r>
              <a:r>
                <a:rPr lang="zh-TW" altLang="en-US" dirty="0">
                  <a:latin typeface="微軟正黑體" panose="020B0604030504040204" pitchFamily="34" charset="-120"/>
                  <a:ea typeface="微軟正黑體" panose="020B0604030504040204" pitchFamily="34" charset="-120"/>
                </a:rPr>
                <a:t>：</a:t>
              </a:r>
              <a:endParaRPr lang="en-US" altLang="zh-TW"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hlinkClick r:id="rId3"/>
                </a:rPr>
                <a:t>https://pse.is/4rz8dg</a:t>
              </a:r>
              <a:endParaRPr lang="en-US" altLang="zh-TW" dirty="0">
                <a:latin typeface="微軟正黑體" panose="020B0604030504040204" pitchFamily="34" charset="-120"/>
                <a:ea typeface="微軟正黑體" panose="020B0604030504040204" pitchFamily="34" charset="-120"/>
              </a:endParaRPr>
            </a:p>
          </p:txBody>
        </p:sp>
        <p:sp>
          <p:nvSpPr>
            <p:cNvPr id="8" name="文字方塊 7">
              <a:extLst>
                <a:ext uri="{FF2B5EF4-FFF2-40B4-BE49-F238E27FC236}">
                  <a16:creationId xmlns:a16="http://schemas.microsoft.com/office/drawing/2014/main" id="{738C7934-F59E-473D-A7ED-F6731087EBE3}"/>
                </a:ext>
              </a:extLst>
            </p:cNvPr>
            <p:cNvSpPr txBox="1"/>
            <p:nvPr/>
          </p:nvSpPr>
          <p:spPr>
            <a:xfrm>
              <a:off x="754545" y="4772739"/>
              <a:ext cx="5211249" cy="1754326"/>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新北市職災勞工保護及重返職場服務</a:t>
              </a:r>
              <a:endParaRPr lang="en-US" altLang="zh-TW"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參考影片</a:t>
              </a:r>
              <a:r>
                <a:rPr lang="en-US" altLang="zh-TW" dirty="0">
                  <a:latin typeface="微軟正黑體" panose="020B0604030504040204" pitchFamily="34" charset="-120"/>
                  <a:ea typeface="微軟正黑體" panose="020B0604030504040204" pitchFamily="34" charset="-120"/>
                </a:rPr>
                <a:t>(30</a:t>
              </a:r>
              <a:r>
                <a:rPr lang="zh-TW" altLang="en-US" dirty="0">
                  <a:latin typeface="微軟正黑體" panose="020B0604030504040204" pitchFamily="34" charset="-120"/>
                  <a:ea typeface="微軟正黑體" panose="020B0604030504040204" pitchFamily="34" charset="-120"/>
                </a:rPr>
                <a:t>分鐘</a:t>
              </a:r>
              <a:r>
                <a:rPr lang="en-US" altLang="zh-TW" dirty="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 ：</a:t>
              </a:r>
              <a:endParaRPr lang="en-US" altLang="zh-TW" dirty="0">
                <a:latin typeface="微軟正黑體" panose="020B0604030504040204" pitchFamily="34" charset="-120"/>
                <a:ea typeface="微軟正黑體" panose="020B0604030504040204" pitchFamily="34" charset="-120"/>
                <a:hlinkClick r:id="rId4"/>
              </a:endParaRPr>
            </a:p>
            <a:p>
              <a:r>
                <a:rPr lang="en-US" altLang="zh-TW" dirty="0">
                  <a:latin typeface="微軟正黑體" panose="020B0604030504040204" pitchFamily="34" charset="-120"/>
                  <a:ea typeface="微軟正黑體" panose="020B0604030504040204" pitchFamily="34" charset="-120"/>
                  <a:hlinkClick r:id="rId4"/>
                </a:rPr>
                <a:t>https://ilabor.ntpc.gov.tw/video/content/912772748</a:t>
              </a:r>
              <a:endParaRPr lang="en-US" altLang="zh-TW" dirty="0">
                <a:latin typeface="微軟正黑體" panose="020B0604030504040204" pitchFamily="34" charset="-120"/>
                <a:ea typeface="微軟正黑體" panose="020B0604030504040204" pitchFamily="34" charset="-120"/>
              </a:endParaRPr>
            </a:p>
            <a:p>
              <a:endParaRPr lang="en-US" altLang="zh-TW" dirty="0"/>
            </a:p>
            <a:p>
              <a:endParaRPr lang="zh-TW" altLang="en-US" dirty="0"/>
            </a:p>
          </p:txBody>
        </p:sp>
        <p:sp>
          <p:nvSpPr>
            <p:cNvPr id="9" name="文字方塊 8">
              <a:extLst>
                <a:ext uri="{FF2B5EF4-FFF2-40B4-BE49-F238E27FC236}">
                  <a16:creationId xmlns:a16="http://schemas.microsoft.com/office/drawing/2014/main" id="{91957643-0FDF-403C-8AB5-D1C4CF65183F}"/>
                </a:ext>
              </a:extLst>
            </p:cNvPr>
            <p:cNvSpPr txBox="1"/>
            <p:nvPr/>
          </p:nvSpPr>
          <p:spPr>
            <a:xfrm>
              <a:off x="754545" y="2074390"/>
              <a:ext cx="9462781" cy="646331"/>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職業災害勞工保障權益手冊</a:t>
              </a:r>
              <a:endParaRPr lang="en-US" altLang="zh-TW"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hlinkClick r:id="rId5"/>
                </a:rPr>
                <a:t>https://pse.is/4s3vv4</a:t>
              </a:r>
              <a:endParaRPr lang="zh-TW" altLang="en-US" dirty="0">
                <a:latin typeface="微軟正黑體" panose="020B0604030504040204" pitchFamily="34" charset="-120"/>
                <a:ea typeface="微軟正黑體" panose="020B0604030504040204" pitchFamily="34" charset="-120"/>
              </a:endParaRPr>
            </a:p>
          </p:txBody>
        </p:sp>
        <p:pic>
          <p:nvPicPr>
            <p:cNvPr id="1026" name="Picture 2" descr="Scan me!">
              <a:extLst>
                <a:ext uri="{FF2B5EF4-FFF2-40B4-BE49-F238E27FC236}">
                  <a16:creationId xmlns:a16="http://schemas.microsoft.com/office/drawing/2014/main" id="{FFEECC2F-19DF-42E9-95AE-64C1F6A5ED6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7935" y="2719188"/>
              <a:ext cx="1933575" cy="1933575"/>
            </a:xfrm>
            <a:prstGeom prst="rect">
              <a:avLst/>
            </a:prstGeom>
            <a:noFill/>
            <a:extLst>
              <a:ext uri="{909E8E84-426E-40DD-AFC4-6F175D3DCCD1}">
                <a14:hiddenFill xmlns:a14="http://schemas.microsoft.com/office/drawing/2010/main">
                  <a:solidFill>
                    <a:srgbClr val="FFFFFF"/>
                  </a:solidFill>
                </a14:hiddenFill>
              </a:ext>
            </a:extLst>
          </p:spPr>
        </p:pic>
      </p:grpSp>
      <p:pic>
        <p:nvPicPr>
          <p:cNvPr id="1028" name="Picture 4" descr="工作受傷時該怎麼做？職災有哪些保障？">
            <a:extLst>
              <a:ext uri="{FF2B5EF4-FFF2-40B4-BE49-F238E27FC236}">
                <a16:creationId xmlns:a16="http://schemas.microsoft.com/office/drawing/2014/main" id="{B03613D7-0C56-4A64-9C04-AADE04B04A3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312" y="1105426"/>
            <a:ext cx="6808892" cy="5015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464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B72FA7A0-ECCB-3642-84F1-4749E310827D}"/>
              </a:ext>
            </a:extLst>
          </p:cNvPr>
          <p:cNvPicPr>
            <a:picLocks noChangeAspect="1"/>
          </p:cNvPicPr>
          <p:nvPr/>
        </p:nvPicPr>
        <p:blipFill rotWithShape="1">
          <a:blip r:embed="rId2">
            <a:extLst>
              <a:ext uri="{28A0092B-C50C-407E-A947-70E740481C1C}">
                <a14:useLocalDpi xmlns:a14="http://schemas.microsoft.com/office/drawing/2010/main"/>
              </a:ext>
            </a:extLst>
          </a:blip>
          <a:srcRect t="1818" r="9561"/>
          <a:stretch/>
        </p:blipFill>
        <p:spPr>
          <a:xfrm>
            <a:off x="509188" y="0"/>
            <a:ext cx="11699288" cy="5895832"/>
          </a:xfrm>
          <a:prstGeom prst="rect">
            <a:avLst/>
          </a:prstGeom>
        </p:spPr>
      </p:pic>
      <p:pic>
        <p:nvPicPr>
          <p:cNvPr id="5" name="圖片 4">
            <a:extLst>
              <a:ext uri="{FF2B5EF4-FFF2-40B4-BE49-F238E27FC236}">
                <a16:creationId xmlns:a16="http://schemas.microsoft.com/office/drawing/2014/main" id="{6B99F4BA-87DF-4742-B91C-E8A2BE39743F}"/>
              </a:ext>
            </a:extLst>
          </p:cNvPr>
          <p:cNvPicPr>
            <a:picLocks noChangeAspect="1"/>
          </p:cNvPicPr>
          <p:nvPr/>
        </p:nvPicPr>
        <p:blipFill>
          <a:blip r:embed="rId3"/>
          <a:stretch>
            <a:fillRect/>
          </a:stretch>
        </p:blipFill>
        <p:spPr>
          <a:xfrm>
            <a:off x="509188" y="206422"/>
            <a:ext cx="612728" cy="1225456"/>
          </a:xfrm>
          <a:prstGeom prst="rect">
            <a:avLst/>
          </a:prstGeom>
        </p:spPr>
      </p:pic>
      <p:sp>
        <p:nvSpPr>
          <p:cNvPr id="6" name="文字方塊 5">
            <a:extLst>
              <a:ext uri="{FF2B5EF4-FFF2-40B4-BE49-F238E27FC236}">
                <a16:creationId xmlns:a16="http://schemas.microsoft.com/office/drawing/2014/main" id="{6DA74F6B-90B3-A24D-B650-67FC3E1176B2}"/>
              </a:ext>
            </a:extLst>
          </p:cNvPr>
          <p:cNvSpPr txBox="1"/>
          <p:nvPr/>
        </p:nvSpPr>
        <p:spPr>
          <a:xfrm>
            <a:off x="1340280" y="500503"/>
            <a:ext cx="5194045" cy="923330"/>
          </a:xfrm>
          <a:prstGeom prst="rect">
            <a:avLst/>
          </a:prstGeom>
          <a:noFill/>
        </p:spPr>
        <p:txBody>
          <a:bodyPr wrap="square" rtlCol="0">
            <a:spAutoFit/>
          </a:bodyPr>
          <a:lstStyle/>
          <a:p>
            <a:r>
              <a:rPr kumimoji="1" lang="zh-TW" altLang="en-US" sz="5400" dirty="0">
                <a:solidFill>
                  <a:srgbClr val="003F97"/>
                </a:solidFill>
                <a:latin typeface="Microsoft JhengHei" panose="020B0604030504040204" pitchFamily="34" charset="-120"/>
                <a:ea typeface="Microsoft JhengHei" panose="020B0604030504040204" pitchFamily="34" charset="-120"/>
              </a:rPr>
              <a:t>簡報大綱</a:t>
            </a:r>
          </a:p>
        </p:txBody>
      </p:sp>
      <p:sp>
        <p:nvSpPr>
          <p:cNvPr id="7" name="矩形 6">
            <a:extLst>
              <a:ext uri="{FF2B5EF4-FFF2-40B4-BE49-F238E27FC236}">
                <a16:creationId xmlns:a16="http://schemas.microsoft.com/office/drawing/2014/main" id="{714B05BC-7B97-BF4C-9B8F-C6044E02C9DF}"/>
              </a:ext>
            </a:extLst>
          </p:cNvPr>
          <p:cNvSpPr/>
          <p:nvPr/>
        </p:nvSpPr>
        <p:spPr>
          <a:xfrm>
            <a:off x="1467854" y="1378114"/>
            <a:ext cx="1458097" cy="45719"/>
          </a:xfrm>
          <a:prstGeom prst="rect">
            <a:avLst/>
          </a:prstGeom>
          <a:solidFill>
            <a:srgbClr val="003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6" name="手繪多邊形 25">
            <a:extLst>
              <a:ext uri="{FF2B5EF4-FFF2-40B4-BE49-F238E27FC236}">
                <a16:creationId xmlns:a16="http://schemas.microsoft.com/office/drawing/2014/main" id="{9374AB99-7A03-3149-9A9F-C3B0774CB745}"/>
              </a:ext>
            </a:extLst>
          </p:cNvPr>
          <p:cNvSpPr/>
          <p:nvPr/>
        </p:nvSpPr>
        <p:spPr>
          <a:xfrm>
            <a:off x="8707273" y="-32845"/>
            <a:ext cx="3501203" cy="6297165"/>
          </a:xfrm>
          <a:custGeom>
            <a:avLst/>
            <a:gdLst>
              <a:gd name="connsiteX0" fmla="*/ 0 w 2631990"/>
              <a:gd name="connsiteY0" fmla="*/ 0 h 4213654"/>
              <a:gd name="connsiteX1" fmla="*/ 1260390 w 2631990"/>
              <a:gd name="connsiteY1" fmla="*/ 4213654 h 4213654"/>
              <a:gd name="connsiteX2" fmla="*/ 2631990 w 2631990"/>
              <a:gd name="connsiteY2" fmla="*/ 4213654 h 4213654"/>
              <a:gd name="connsiteX3" fmla="*/ 2631990 w 2631990"/>
              <a:gd name="connsiteY3" fmla="*/ 12357 h 4213654"/>
              <a:gd name="connsiteX4" fmla="*/ 0 w 2631990"/>
              <a:gd name="connsiteY4" fmla="*/ 0 h 4213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1990" h="4213654">
                <a:moveTo>
                  <a:pt x="0" y="0"/>
                </a:moveTo>
                <a:lnTo>
                  <a:pt x="1260390" y="4213654"/>
                </a:lnTo>
                <a:lnTo>
                  <a:pt x="2631990" y="4213654"/>
                </a:lnTo>
                <a:lnTo>
                  <a:pt x="2631990" y="12357"/>
                </a:lnTo>
                <a:lnTo>
                  <a:pt x="0" y="0"/>
                </a:lnTo>
                <a:close/>
              </a:path>
            </a:pathLst>
          </a:custGeom>
          <a:solidFill>
            <a:srgbClr val="003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7" name="圖片 26">
            <a:extLst>
              <a:ext uri="{FF2B5EF4-FFF2-40B4-BE49-F238E27FC236}">
                <a16:creationId xmlns:a16="http://schemas.microsoft.com/office/drawing/2014/main" id="{DF61A165-BE6F-5D42-ADF7-D4BF257905D8}"/>
              </a:ext>
            </a:extLst>
          </p:cNvPr>
          <p:cNvPicPr>
            <a:picLocks noChangeAspect="1"/>
          </p:cNvPicPr>
          <p:nvPr/>
        </p:nvPicPr>
        <p:blipFill>
          <a:blip r:embed="rId4"/>
          <a:stretch>
            <a:fillRect/>
          </a:stretch>
        </p:blipFill>
        <p:spPr>
          <a:xfrm>
            <a:off x="9420851" y="206422"/>
            <a:ext cx="2590800" cy="1574800"/>
          </a:xfrm>
          <a:prstGeom prst="rect">
            <a:avLst/>
          </a:prstGeom>
        </p:spPr>
      </p:pic>
      <p:grpSp>
        <p:nvGrpSpPr>
          <p:cNvPr id="28" name="群組 27">
            <a:extLst>
              <a:ext uri="{FF2B5EF4-FFF2-40B4-BE49-F238E27FC236}">
                <a16:creationId xmlns:a16="http://schemas.microsoft.com/office/drawing/2014/main" id="{34CD833A-277C-42C9-B5E2-8CF5BE51E6BF}"/>
              </a:ext>
            </a:extLst>
          </p:cNvPr>
          <p:cNvGrpSpPr/>
          <p:nvPr/>
        </p:nvGrpSpPr>
        <p:grpSpPr>
          <a:xfrm>
            <a:off x="818094" y="1572986"/>
            <a:ext cx="9116019" cy="4459187"/>
            <a:chOff x="818093" y="1572985"/>
            <a:chExt cx="9512063" cy="4877379"/>
          </a:xfrm>
        </p:grpSpPr>
        <p:pic>
          <p:nvPicPr>
            <p:cNvPr id="29" name="圖片 28">
              <a:extLst>
                <a:ext uri="{FF2B5EF4-FFF2-40B4-BE49-F238E27FC236}">
                  <a16:creationId xmlns:a16="http://schemas.microsoft.com/office/drawing/2014/main" id="{05BA77F9-9B74-4A30-AA26-57B4FF7344C1}"/>
                </a:ext>
              </a:extLst>
            </p:cNvPr>
            <p:cNvPicPr>
              <a:picLocks noChangeAspect="1"/>
            </p:cNvPicPr>
            <p:nvPr/>
          </p:nvPicPr>
          <p:blipFill>
            <a:blip r:embed="rId5"/>
            <a:stretch>
              <a:fillRect/>
            </a:stretch>
          </p:blipFill>
          <p:spPr>
            <a:xfrm>
              <a:off x="818093" y="1581030"/>
              <a:ext cx="1393930" cy="830997"/>
            </a:xfrm>
            <a:prstGeom prst="rect">
              <a:avLst/>
            </a:prstGeom>
          </p:spPr>
        </p:pic>
        <p:sp>
          <p:nvSpPr>
            <p:cNvPr id="30" name="文字方塊 29">
              <a:extLst>
                <a:ext uri="{FF2B5EF4-FFF2-40B4-BE49-F238E27FC236}">
                  <a16:creationId xmlns:a16="http://schemas.microsoft.com/office/drawing/2014/main" id="{DF426FEA-1E0A-4F9C-ABA5-D77E2B98C10C}"/>
                </a:ext>
              </a:extLst>
            </p:cNvPr>
            <p:cNvSpPr txBox="1"/>
            <p:nvPr/>
          </p:nvSpPr>
          <p:spPr>
            <a:xfrm>
              <a:off x="1121916" y="1572985"/>
              <a:ext cx="1056577" cy="908930"/>
            </a:xfrm>
            <a:prstGeom prst="rect">
              <a:avLst/>
            </a:prstGeom>
            <a:noFill/>
          </p:spPr>
          <p:txBody>
            <a:bodyPr wrap="square" rtlCol="0">
              <a:spAutoFit/>
            </a:bodyPr>
            <a:lstStyle/>
            <a:p>
              <a:r>
                <a:rPr kumimoji="1" lang="zh-TW" altLang="en-US" sz="4800" b="1" dirty="0">
                  <a:solidFill>
                    <a:schemeClr val="bg1"/>
                  </a:solidFill>
                  <a:latin typeface="Microsoft JhengHei" panose="020B0604030504040204" pitchFamily="34" charset="-120"/>
                  <a:ea typeface="Microsoft JhengHei" panose="020B0604030504040204" pitchFamily="34" charset="-120"/>
                </a:rPr>
                <a:t>一</a:t>
              </a:r>
            </a:p>
          </p:txBody>
        </p:sp>
        <p:pic>
          <p:nvPicPr>
            <p:cNvPr id="31" name="圖片 30">
              <a:extLst>
                <a:ext uri="{FF2B5EF4-FFF2-40B4-BE49-F238E27FC236}">
                  <a16:creationId xmlns:a16="http://schemas.microsoft.com/office/drawing/2014/main" id="{535262A7-2068-4A11-B969-4C39616D118F}"/>
                </a:ext>
              </a:extLst>
            </p:cNvPr>
            <p:cNvPicPr>
              <a:picLocks noChangeAspect="1"/>
            </p:cNvPicPr>
            <p:nvPr/>
          </p:nvPicPr>
          <p:blipFill>
            <a:blip r:embed="rId6"/>
            <a:stretch>
              <a:fillRect/>
            </a:stretch>
          </p:blipFill>
          <p:spPr>
            <a:xfrm>
              <a:off x="1117367" y="2488421"/>
              <a:ext cx="1393930" cy="830997"/>
            </a:xfrm>
            <a:prstGeom prst="rect">
              <a:avLst/>
            </a:prstGeom>
          </p:spPr>
        </p:pic>
        <p:pic>
          <p:nvPicPr>
            <p:cNvPr id="32" name="圖片 31">
              <a:extLst>
                <a:ext uri="{FF2B5EF4-FFF2-40B4-BE49-F238E27FC236}">
                  <a16:creationId xmlns:a16="http://schemas.microsoft.com/office/drawing/2014/main" id="{10CCB451-0760-44E1-BBB6-86417E6122B4}"/>
                </a:ext>
              </a:extLst>
            </p:cNvPr>
            <p:cNvPicPr>
              <a:picLocks noChangeAspect="1"/>
            </p:cNvPicPr>
            <p:nvPr/>
          </p:nvPicPr>
          <p:blipFill>
            <a:blip r:embed="rId7"/>
            <a:stretch>
              <a:fillRect/>
            </a:stretch>
          </p:blipFill>
          <p:spPr>
            <a:xfrm>
              <a:off x="1428621" y="3395812"/>
              <a:ext cx="1393929" cy="830996"/>
            </a:xfrm>
            <a:prstGeom prst="rect">
              <a:avLst/>
            </a:prstGeom>
          </p:spPr>
        </p:pic>
        <p:sp>
          <p:nvSpPr>
            <p:cNvPr id="33" name="文字方塊 32">
              <a:extLst>
                <a:ext uri="{FF2B5EF4-FFF2-40B4-BE49-F238E27FC236}">
                  <a16:creationId xmlns:a16="http://schemas.microsoft.com/office/drawing/2014/main" id="{D74E9F1C-6AC2-4B58-9C60-F99EF62243DC}"/>
                </a:ext>
              </a:extLst>
            </p:cNvPr>
            <p:cNvSpPr txBox="1"/>
            <p:nvPr/>
          </p:nvSpPr>
          <p:spPr>
            <a:xfrm>
              <a:off x="1367576" y="2473738"/>
              <a:ext cx="1056577" cy="908930"/>
            </a:xfrm>
            <a:prstGeom prst="rect">
              <a:avLst/>
            </a:prstGeom>
            <a:noFill/>
          </p:spPr>
          <p:txBody>
            <a:bodyPr wrap="square" rtlCol="0">
              <a:spAutoFit/>
            </a:bodyPr>
            <a:lstStyle/>
            <a:p>
              <a:r>
                <a:rPr kumimoji="1" lang="zh-TW" altLang="en-US" sz="4800" b="1" dirty="0">
                  <a:solidFill>
                    <a:schemeClr val="bg1"/>
                  </a:solidFill>
                  <a:latin typeface="Microsoft JhengHei" panose="020B0604030504040204" pitchFamily="34" charset="-120"/>
                  <a:ea typeface="Microsoft JhengHei" panose="020B0604030504040204" pitchFamily="34" charset="-120"/>
                </a:rPr>
                <a:t>二</a:t>
              </a:r>
            </a:p>
          </p:txBody>
        </p:sp>
        <p:sp>
          <p:nvSpPr>
            <p:cNvPr id="34" name="文字方塊 33">
              <a:extLst>
                <a:ext uri="{FF2B5EF4-FFF2-40B4-BE49-F238E27FC236}">
                  <a16:creationId xmlns:a16="http://schemas.microsoft.com/office/drawing/2014/main" id="{FFF460CE-4C22-4E90-BA0A-2D84CCF41E1B}"/>
                </a:ext>
              </a:extLst>
            </p:cNvPr>
            <p:cNvSpPr txBox="1"/>
            <p:nvPr/>
          </p:nvSpPr>
          <p:spPr>
            <a:xfrm>
              <a:off x="1708770" y="3388138"/>
              <a:ext cx="1056577" cy="908930"/>
            </a:xfrm>
            <a:prstGeom prst="rect">
              <a:avLst/>
            </a:prstGeom>
            <a:noFill/>
          </p:spPr>
          <p:txBody>
            <a:bodyPr wrap="square" rtlCol="0">
              <a:spAutoFit/>
            </a:bodyPr>
            <a:lstStyle/>
            <a:p>
              <a:r>
                <a:rPr kumimoji="1" lang="zh-TW" altLang="en-US" sz="4800" b="1" dirty="0">
                  <a:solidFill>
                    <a:schemeClr val="bg1"/>
                  </a:solidFill>
                  <a:latin typeface="Microsoft JhengHei" panose="020B0604030504040204" pitchFamily="34" charset="-120"/>
                  <a:ea typeface="Microsoft JhengHei" panose="020B0604030504040204" pitchFamily="34" charset="-120"/>
                </a:rPr>
                <a:t>三</a:t>
              </a:r>
            </a:p>
          </p:txBody>
        </p:sp>
        <p:pic>
          <p:nvPicPr>
            <p:cNvPr id="35" name="圖片 34">
              <a:extLst>
                <a:ext uri="{FF2B5EF4-FFF2-40B4-BE49-F238E27FC236}">
                  <a16:creationId xmlns:a16="http://schemas.microsoft.com/office/drawing/2014/main" id="{6989AB97-2B30-4ADF-B1E4-D6FB46555060}"/>
                </a:ext>
              </a:extLst>
            </p:cNvPr>
            <p:cNvPicPr>
              <a:picLocks noChangeAspect="1"/>
            </p:cNvPicPr>
            <p:nvPr/>
          </p:nvPicPr>
          <p:blipFill>
            <a:blip r:embed="rId5"/>
            <a:stretch>
              <a:fillRect/>
            </a:stretch>
          </p:blipFill>
          <p:spPr>
            <a:xfrm>
              <a:off x="1718846" y="4361904"/>
              <a:ext cx="1393930" cy="830997"/>
            </a:xfrm>
            <a:prstGeom prst="rect">
              <a:avLst/>
            </a:prstGeom>
          </p:spPr>
        </p:pic>
        <p:sp>
          <p:nvSpPr>
            <p:cNvPr id="36" name="文字方塊 35">
              <a:extLst>
                <a:ext uri="{FF2B5EF4-FFF2-40B4-BE49-F238E27FC236}">
                  <a16:creationId xmlns:a16="http://schemas.microsoft.com/office/drawing/2014/main" id="{4FA24AF4-1739-4CFA-B453-6F44342F7EFC}"/>
                </a:ext>
              </a:extLst>
            </p:cNvPr>
            <p:cNvSpPr txBox="1"/>
            <p:nvPr/>
          </p:nvSpPr>
          <p:spPr>
            <a:xfrm>
              <a:off x="2022669" y="4353860"/>
              <a:ext cx="1056577" cy="908930"/>
            </a:xfrm>
            <a:prstGeom prst="rect">
              <a:avLst/>
            </a:prstGeom>
            <a:noFill/>
          </p:spPr>
          <p:txBody>
            <a:bodyPr wrap="square" rtlCol="0">
              <a:spAutoFit/>
            </a:bodyPr>
            <a:lstStyle/>
            <a:p>
              <a:r>
                <a:rPr kumimoji="1" lang="zh-TW" altLang="en-US" sz="4800" b="1" dirty="0">
                  <a:solidFill>
                    <a:schemeClr val="bg1"/>
                  </a:solidFill>
                  <a:latin typeface="Microsoft JhengHei" panose="020B0604030504040204" pitchFamily="34" charset="-120"/>
                  <a:ea typeface="Microsoft JhengHei" panose="020B0604030504040204" pitchFamily="34" charset="-120"/>
                </a:rPr>
                <a:t>四</a:t>
              </a:r>
            </a:p>
          </p:txBody>
        </p:sp>
        <p:cxnSp>
          <p:nvCxnSpPr>
            <p:cNvPr id="37" name="直線接點 36">
              <a:extLst>
                <a:ext uri="{FF2B5EF4-FFF2-40B4-BE49-F238E27FC236}">
                  <a16:creationId xmlns:a16="http://schemas.microsoft.com/office/drawing/2014/main" id="{7A2BAFC2-8944-431F-B2A3-D54A2ACC0559}"/>
                </a:ext>
              </a:extLst>
            </p:cNvPr>
            <p:cNvCxnSpPr/>
            <p:nvPr/>
          </p:nvCxnSpPr>
          <p:spPr>
            <a:xfrm>
              <a:off x="2178493" y="1572985"/>
              <a:ext cx="5807825" cy="0"/>
            </a:xfrm>
            <a:prstGeom prst="line">
              <a:avLst/>
            </a:prstGeom>
            <a:ln w="22225">
              <a:solidFill>
                <a:srgbClr val="003F97"/>
              </a:solidFill>
            </a:ln>
          </p:spPr>
          <p:style>
            <a:lnRef idx="1">
              <a:schemeClr val="accent1"/>
            </a:lnRef>
            <a:fillRef idx="0">
              <a:schemeClr val="accent1"/>
            </a:fillRef>
            <a:effectRef idx="0">
              <a:schemeClr val="accent1"/>
            </a:effectRef>
            <a:fontRef idx="minor">
              <a:schemeClr val="tx1"/>
            </a:fontRef>
          </p:style>
        </p:cxnSp>
        <p:cxnSp>
          <p:nvCxnSpPr>
            <p:cNvPr id="38" name="直線接點 37">
              <a:extLst>
                <a:ext uri="{FF2B5EF4-FFF2-40B4-BE49-F238E27FC236}">
                  <a16:creationId xmlns:a16="http://schemas.microsoft.com/office/drawing/2014/main" id="{3F8C2C39-D2D4-4190-ADF0-72AF9C2062D9}"/>
                </a:ext>
              </a:extLst>
            </p:cNvPr>
            <p:cNvCxnSpPr/>
            <p:nvPr/>
          </p:nvCxnSpPr>
          <p:spPr>
            <a:xfrm>
              <a:off x="2424153" y="2419146"/>
              <a:ext cx="5807825" cy="0"/>
            </a:xfrm>
            <a:prstGeom prst="line">
              <a:avLst/>
            </a:prstGeom>
            <a:ln w="22225">
              <a:solidFill>
                <a:srgbClr val="003F97"/>
              </a:solidFill>
            </a:ln>
          </p:spPr>
          <p:style>
            <a:lnRef idx="1">
              <a:schemeClr val="accent1"/>
            </a:lnRef>
            <a:fillRef idx="0">
              <a:schemeClr val="accent1"/>
            </a:fillRef>
            <a:effectRef idx="0">
              <a:schemeClr val="accent1"/>
            </a:effectRef>
            <a:fontRef idx="minor">
              <a:schemeClr val="tx1"/>
            </a:fontRef>
          </p:style>
        </p:cxnSp>
        <p:cxnSp>
          <p:nvCxnSpPr>
            <p:cNvPr id="39" name="直線接點 38">
              <a:extLst>
                <a:ext uri="{FF2B5EF4-FFF2-40B4-BE49-F238E27FC236}">
                  <a16:creationId xmlns:a16="http://schemas.microsoft.com/office/drawing/2014/main" id="{3908DB8F-FEA6-44A3-B509-712511246DFF}"/>
                </a:ext>
              </a:extLst>
            </p:cNvPr>
            <p:cNvCxnSpPr/>
            <p:nvPr/>
          </p:nvCxnSpPr>
          <p:spPr>
            <a:xfrm>
              <a:off x="2697109" y="3347194"/>
              <a:ext cx="5807825" cy="0"/>
            </a:xfrm>
            <a:prstGeom prst="line">
              <a:avLst/>
            </a:prstGeom>
            <a:ln w="22225">
              <a:solidFill>
                <a:srgbClr val="003F97"/>
              </a:solidFill>
            </a:ln>
          </p:spPr>
          <p:style>
            <a:lnRef idx="1">
              <a:schemeClr val="accent1"/>
            </a:lnRef>
            <a:fillRef idx="0">
              <a:schemeClr val="accent1"/>
            </a:fillRef>
            <a:effectRef idx="0">
              <a:schemeClr val="accent1"/>
            </a:effectRef>
            <a:fontRef idx="minor">
              <a:schemeClr val="tx1"/>
            </a:fontRef>
          </p:style>
        </p:cxnSp>
        <p:cxnSp>
          <p:nvCxnSpPr>
            <p:cNvPr id="40" name="直線接點 39">
              <a:extLst>
                <a:ext uri="{FF2B5EF4-FFF2-40B4-BE49-F238E27FC236}">
                  <a16:creationId xmlns:a16="http://schemas.microsoft.com/office/drawing/2014/main" id="{A3388689-4994-4836-9C50-F72F9B153668}"/>
                </a:ext>
              </a:extLst>
            </p:cNvPr>
            <p:cNvCxnSpPr/>
            <p:nvPr/>
          </p:nvCxnSpPr>
          <p:spPr>
            <a:xfrm>
              <a:off x="2997360" y="4288890"/>
              <a:ext cx="5807825" cy="0"/>
            </a:xfrm>
            <a:prstGeom prst="line">
              <a:avLst/>
            </a:prstGeom>
            <a:ln w="22225">
              <a:solidFill>
                <a:srgbClr val="003F97"/>
              </a:solidFill>
            </a:ln>
          </p:spPr>
          <p:style>
            <a:lnRef idx="1">
              <a:schemeClr val="accent1"/>
            </a:lnRef>
            <a:fillRef idx="0">
              <a:schemeClr val="accent1"/>
            </a:fillRef>
            <a:effectRef idx="0">
              <a:schemeClr val="accent1"/>
            </a:effectRef>
            <a:fontRef idx="minor">
              <a:schemeClr val="tx1"/>
            </a:fontRef>
          </p:style>
        </p:cxnSp>
        <p:cxnSp>
          <p:nvCxnSpPr>
            <p:cNvPr id="41" name="直線接點 40">
              <a:extLst>
                <a:ext uri="{FF2B5EF4-FFF2-40B4-BE49-F238E27FC236}">
                  <a16:creationId xmlns:a16="http://schemas.microsoft.com/office/drawing/2014/main" id="{6A8C46D9-9C3B-40F9-BAA5-B7CA9E0A6DE3}"/>
                </a:ext>
              </a:extLst>
            </p:cNvPr>
            <p:cNvCxnSpPr/>
            <p:nvPr/>
          </p:nvCxnSpPr>
          <p:spPr>
            <a:xfrm>
              <a:off x="3379497" y="5189642"/>
              <a:ext cx="5807825" cy="0"/>
            </a:xfrm>
            <a:prstGeom prst="line">
              <a:avLst/>
            </a:prstGeom>
            <a:ln w="22225">
              <a:solidFill>
                <a:srgbClr val="003F97"/>
              </a:solidFill>
            </a:ln>
          </p:spPr>
          <p:style>
            <a:lnRef idx="1">
              <a:schemeClr val="accent1"/>
            </a:lnRef>
            <a:fillRef idx="0">
              <a:schemeClr val="accent1"/>
            </a:fillRef>
            <a:effectRef idx="0">
              <a:schemeClr val="accent1"/>
            </a:effectRef>
            <a:fontRef idx="minor">
              <a:schemeClr val="tx1"/>
            </a:fontRef>
          </p:style>
        </p:cxnSp>
        <p:sp>
          <p:nvSpPr>
            <p:cNvPr id="42" name="Rectangle 6">
              <a:extLst>
                <a:ext uri="{FF2B5EF4-FFF2-40B4-BE49-F238E27FC236}">
                  <a16:creationId xmlns:a16="http://schemas.microsoft.com/office/drawing/2014/main" id="{74579E0C-6051-4551-98AD-B2FD94BE44DA}"/>
                </a:ext>
              </a:extLst>
            </p:cNvPr>
            <p:cNvSpPr>
              <a:spLocks noChangeArrowheads="1"/>
            </p:cNvSpPr>
            <p:nvPr/>
          </p:nvSpPr>
          <p:spPr bwMode="auto">
            <a:xfrm>
              <a:off x="2294813" y="1755964"/>
              <a:ext cx="5640060" cy="57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TW"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rPr>
                <a:t>全學年校外實習學雜費收取說明</a:t>
              </a:r>
              <a:endParaRPr lang="zh-CN"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endParaRPr>
            </a:p>
          </p:txBody>
        </p:sp>
        <p:sp>
          <p:nvSpPr>
            <p:cNvPr id="43" name="Rectangle 6">
              <a:extLst>
                <a:ext uri="{FF2B5EF4-FFF2-40B4-BE49-F238E27FC236}">
                  <a16:creationId xmlns:a16="http://schemas.microsoft.com/office/drawing/2014/main" id="{3DE4CF1A-852C-4F38-9BDD-9681E02EE068}"/>
                </a:ext>
              </a:extLst>
            </p:cNvPr>
            <p:cNvSpPr>
              <a:spLocks noChangeArrowheads="1"/>
            </p:cNvSpPr>
            <p:nvPr/>
          </p:nvSpPr>
          <p:spPr bwMode="auto">
            <a:xfrm>
              <a:off x="2554121" y="2629420"/>
              <a:ext cx="7049219" cy="57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TW"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rPr>
                <a:t>實習平台</a:t>
              </a:r>
              <a:endParaRPr lang="zh-CN"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endParaRPr>
            </a:p>
          </p:txBody>
        </p:sp>
        <p:sp>
          <p:nvSpPr>
            <p:cNvPr id="44" name="Rectangle 6">
              <a:extLst>
                <a:ext uri="{FF2B5EF4-FFF2-40B4-BE49-F238E27FC236}">
                  <a16:creationId xmlns:a16="http://schemas.microsoft.com/office/drawing/2014/main" id="{B8BFF750-C5F9-495A-995D-14D220676414}"/>
                </a:ext>
              </a:extLst>
            </p:cNvPr>
            <p:cNvSpPr>
              <a:spLocks noChangeArrowheads="1"/>
            </p:cNvSpPr>
            <p:nvPr/>
          </p:nvSpPr>
          <p:spPr bwMode="auto">
            <a:xfrm>
              <a:off x="2949907" y="3571116"/>
              <a:ext cx="4824346" cy="57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TW"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rPr>
                <a:t>實習生須知</a:t>
              </a:r>
              <a:endParaRPr lang="zh-CN"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endParaRPr>
            </a:p>
          </p:txBody>
        </p:sp>
        <p:sp>
          <p:nvSpPr>
            <p:cNvPr id="45" name="Rectangle 6">
              <a:extLst>
                <a:ext uri="{FF2B5EF4-FFF2-40B4-BE49-F238E27FC236}">
                  <a16:creationId xmlns:a16="http://schemas.microsoft.com/office/drawing/2014/main" id="{380B229B-144A-42C0-B743-56B76394C33F}"/>
                </a:ext>
              </a:extLst>
            </p:cNvPr>
            <p:cNvSpPr>
              <a:spLocks noChangeArrowheads="1"/>
            </p:cNvSpPr>
            <p:nvPr/>
          </p:nvSpPr>
          <p:spPr bwMode="auto">
            <a:xfrm>
              <a:off x="3209215" y="4458219"/>
              <a:ext cx="5497220" cy="57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TW"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rPr>
                <a:t>勞工勞動權益</a:t>
              </a:r>
              <a:endParaRPr lang="zh-CN"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endParaRPr>
            </a:p>
          </p:txBody>
        </p:sp>
        <p:pic>
          <p:nvPicPr>
            <p:cNvPr id="46" name="圖片 45">
              <a:extLst>
                <a:ext uri="{FF2B5EF4-FFF2-40B4-BE49-F238E27FC236}">
                  <a16:creationId xmlns:a16="http://schemas.microsoft.com/office/drawing/2014/main" id="{1AB41039-51A8-449B-B5F1-D6B52891E9F7}"/>
                </a:ext>
              </a:extLst>
            </p:cNvPr>
            <p:cNvPicPr>
              <a:picLocks noChangeAspect="1"/>
            </p:cNvPicPr>
            <p:nvPr/>
          </p:nvPicPr>
          <p:blipFill>
            <a:blip r:embed="rId6"/>
            <a:stretch>
              <a:fillRect/>
            </a:stretch>
          </p:blipFill>
          <p:spPr>
            <a:xfrm>
              <a:off x="1986849" y="5265781"/>
              <a:ext cx="1393930" cy="830997"/>
            </a:xfrm>
            <a:prstGeom prst="rect">
              <a:avLst/>
            </a:prstGeom>
          </p:spPr>
        </p:pic>
        <p:sp>
          <p:nvSpPr>
            <p:cNvPr id="47" name="文字方塊 46">
              <a:extLst>
                <a:ext uri="{FF2B5EF4-FFF2-40B4-BE49-F238E27FC236}">
                  <a16:creationId xmlns:a16="http://schemas.microsoft.com/office/drawing/2014/main" id="{1C89C372-C694-4DA9-9512-1BDC039064AC}"/>
                </a:ext>
              </a:extLst>
            </p:cNvPr>
            <p:cNvSpPr txBox="1"/>
            <p:nvPr/>
          </p:nvSpPr>
          <p:spPr>
            <a:xfrm>
              <a:off x="2237058" y="5251098"/>
              <a:ext cx="1056577" cy="908930"/>
            </a:xfrm>
            <a:prstGeom prst="rect">
              <a:avLst/>
            </a:prstGeom>
            <a:noFill/>
          </p:spPr>
          <p:txBody>
            <a:bodyPr wrap="square" rtlCol="0">
              <a:spAutoFit/>
            </a:bodyPr>
            <a:lstStyle/>
            <a:p>
              <a:r>
                <a:rPr kumimoji="1" lang="zh-TW" altLang="en-US" sz="4800" b="1" dirty="0">
                  <a:solidFill>
                    <a:schemeClr val="bg1"/>
                  </a:solidFill>
                  <a:latin typeface="Microsoft JhengHei" panose="020B0604030504040204" pitchFamily="34" charset="-120"/>
                  <a:ea typeface="Microsoft JhengHei" panose="020B0604030504040204" pitchFamily="34" charset="-120"/>
                </a:rPr>
                <a:t>五</a:t>
              </a:r>
            </a:p>
          </p:txBody>
        </p:sp>
        <p:cxnSp>
          <p:nvCxnSpPr>
            <p:cNvPr id="48" name="直線接點 47">
              <a:extLst>
                <a:ext uri="{FF2B5EF4-FFF2-40B4-BE49-F238E27FC236}">
                  <a16:creationId xmlns:a16="http://schemas.microsoft.com/office/drawing/2014/main" id="{9D8F9BA6-3129-4887-AACA-41EC1F8C3A34}"/>
                </a:ext>
              </a:extLst>
            </p:cNvPr>
            <p:cNvCxnSpPr/>
            <p:nvPr/>
          </p:nvCxnSpPr>
          <p:spPr>
            <a:xfrm>
              <a:off x="3566591" y="6124554"/>
              <a:ext cx="5807825" cy="0"/>
            </a:xfrm>
            <a:prstGeom prst="line">
              <a:avLst/>
            </a:prstGeom>
            <a:ln w="22225">
              <a:solidFill>
                <a:srgbClr val="003F97"/>
              </a:solidFill>
            </a:ln>
          </p:spPr>
          <p:style>
            <a:lnRef idx="1">
              <a:schemeClr val="accent1"/>
            </a:lnRef>
            <a:fillRef idx="0">
              <a:schemeClr val="accent1"/>
            </a:fillRef>
            <a:effectRef idx="0">
              <a:schemeClr val="accent1"/>
            </a:effectRef>
            <a:fontRef idx="minor">
              <a:schemeClr val="tx1"/>
            </a:fontRef>
          </p:style>
        </p:cxnSp>
        <p:sp>
          <p:nvSpPr>
            <p:cNvPr id="49" name="Rectangle 6">
              <a:extLst>
                <a:ext uri="{FF2B5EF4-FFF2-40B4-BE49-F238E27FC236}">
                  <a16:creationId xmlns:a16="http://schemas.microsoft.com/office/drawing/2014/main" id="{21A59292-6A62-4B34-BBB9-A9BB37EC872E}"/>
                </a:ext>
              </a:extLst>
            </p:cNvPr>
            <p:cNvSpPr>
              <a:spLocks noChangeArrowheads="1"/>
            </p:cNvSpPr>
            <p:nvPr/>
          </p:nvSpPr>
          <p:spPr bwMode="auto">
            <a:xfrm>
              <a:off x="3423602" y="5406779"/>
              <a:ext cx="6906554" cy="104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TW"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rPr>
                <a:t>實習前的心態建立</a:t>
              </a:r>
              <a:r>
                <a:rPr lang="en-US" altLang="zh-TW" sz="2800" dirty="0">
                  <a:solidFill>
                    <a:schemeClr val="tx1">
                      <a:lumMod val="75000"/>
                      <a:lumOff val="25000"/>
                    </a:schemeClr>
                  </a:solidFill>
                  <a:latin typeface="Microsoft JhengHei" panose="020B0604030504040204" pitchFamily="34" charset="-120"/>
                  <a:ea typeface="Microsoft JhengHei" panose="020B0604030504040204" pitchFamily="34" charset="-120"/>
                </a:rPr>
                <a:t>-</a:t>
              </a:r>
              <a:r>
                <a:rPr lang="zh-TW"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rPr>
                <a:t>職涯輔導線上課程</a:t>
              </a:r>
              <a:endParaRPr lang="zh-CN"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endParaRPr>
            </a:p>
            <a:p>
              <a:endParaRPr lang="zh-CN" altLang="en-US" sz="2800" dirty="0">
                <a:solidFill>
                  <a:schemeClr val="tx1">
                    <a:lumMod val="75000"/>
                    <a:lumOff val="25000"/>
                  </a:schemeClr>
                </a:solidFill>
                <a:latin typeface="Microsoft JhengHei" panose="020B0604030504040204" pitchFamily="34" charset="-120"/>
                <a:ea typeface="Microsoft JhengHei" panose="020B0604030504040204" pitchFamily="34" charset="-120"/>
              </a:endParaRPr>
            </a:p>
          </p:txBody>
        </p:sp>
      </p:grpSp>
    </p:spTree>
    <p:extLst>
      <p:ext uri="{BB962C8B-B14F-4D97-AF65-F5344CB8AC3E}">
        <p14:creationId xmlns:p14="http://schemas.microsoft.com/office/powerpoint/2010/main" val="3129824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20</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職業災害知多少</a:t>
            </a:r>
          </a:p>
        </p:txBody>
      </p:sp>
      <p:pic>
        <p:nvPicPr>
          <p:cNvPr id="2050" name="Picture 2" descr="https://picture-original.fevercdn.com/page-hvc-2019124-4bc720a6-24ab-40ce-8f7f-303698760160.png">
            <a:extLst>
              <a:ext uri="{FF2B5EF4-FFF2-40B4-BE49-F238E27FC236}">
                <a16:creationId xmlns:a16="http://schemas.microsoft.com/office/drawing/2014/main" id="{0710E905-EA4F-46A5-8A60-EF79FCD550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1818" y="1046189"/>
            <a:ext cx="7208363" cy="5310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5312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21</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a:t>
            </a:r>
            <a:r>
              <a:rPr lang="en-US" altLang="zh-TW" sz="3600" dirty="0">
                <a:solidFill>
                  <a:schemeClr val="tx1"/>
                </a:solidFill>
              </a:rPr>
              <a:t>-</a:t>
            </a:r>
            <a:r>
              <a:rPr lang="zh-TW" altLang="en-US" sz="3600" dirty="0">
                <a:solidFill>
                  <a:schemeClr val="tx1"/>
                </a:solidFill>
              </a:rPr>
              <a:t>職場不法侵害</a:t>
            </a:r>
          </a:p>
        </p:txBody>
      </p:sp>
      <p:grpSp>
        <p:nvGrpSpPr>
          <p:cNvPr id="2" name="群組 1">
            <a:extLst>
              <a:ext uri="{FF2B5EF4-FFF2-40B4-BE49-F238E27FC236}">
                <a16:creationId xmlns:a16="http://schemas.microsoft.com/office/drawing/2014/main" id="{A02B4B8A-A129-423C-A942-1CAA06A32B07}"/>
              </a:ext>
            </a:extLst>
          </p:cNvPr>
          <p:cNvGrpSpPr/>
          <p:nvPr/>
        </p:nvGrpSpPr>
        <p:grpSpPr>
          <a:xfrm>
            <a:off x="455888" y="891929"/>
            <a:ext cx="11280224" cy="5966071"/>
            <a:chOff x="126555" y="755404"/>
            <a:chExt cx="11280224" cy="5966071"/>
          </a:xfrm>
        </p:grpSpPr>
        <p:pic>
          <p:nvPicPr>
            <p:cNvPr id="10" name="圖片 9">
              <a:extLst>
                <a:ext uri="{FF2B5EF4-FFF2-40B4-BE49-F238E27FC236}">
                  <a16:creationId xmlns:a16="http://schemas.microsoft.com/office/drawing/2014/main" id="{16D0EF6D-1473-43A6-B313-4BE16B9E689E}"/>
                </a:ext>
              </a:extLst>
            </p:cNvPr>
            <p:cNvPicPr>
              <a:picLocks noChangeAspect="1"/>
            </p:cNvPicPr>
            <p:nvPr/>
          </p:nvPicPr>
          <p:blipFill>
            <a:blip r:embed="rId2"/>
            <a:stretch>
              <a:fillRect/>
            </a:stretch>
          </p:blipFill>
          <p:spPr>
            <a:xfrm>
              <a:off x="126555" y="755404"/>
              <a:ext cx="8484045" cy="5966071"/>
            </a:xfrm>
            <a:prstGeom prst="rect">
              <a:avLst/>
            </a:prstGeom>
          </p:spPr>
        </p:pic>
        <p:pic>
          <p:nvPicPr>
            <p:cNvPr id="11" name="圖片 10">
              <a:extLst>
                <a:ext uri="{FF2B5EF4-FFF2-40B4-BE49-F238E27FC236}">
                  <a16:creationId xmlns:a16="http://schemas.microsoft.com/office/drawing/2014/main" id="{2A2AE630-6477-4CCA-968F-F9CAAEB2C3CA}"/>
                </a:ext>
              </a:extLst>
            </p:cNvPr>
            <p:cNvPicPr>
              <a:picLocks noChangeAspect="1"/>
            </p:cNvPicPr>
            <p:nvPr/>
          </p:nvPicPr>
          <p:blipFill>
            <a:blip r:embed="rId3"/>
            <a:stretch>
              <a:fillRect/>
            </a:stretch>
          </p:blipFill>
          <p:spPr>
            <a:xfrm>
              <a:off x="8610600" y="755405"/>
              <a:ext cx="2796179" cy="5966070"/>
            </a:xfrm>
            <a:prstGeom prst="rect">
              <a:avLst/>
            </a:prstGeom>
          </p:spPr>
        </p:pic>
      </p:grpSp>
    </p:spTree>
    <p:extLst>
      <p:ext uri="{BB962C8B-B14F-4D97-AF65-F5344CB8AC3E}">
        <p14:creationId xmlns:p14="http://schemas.microsoft.com/office/powerpoint/2010/main" val="177513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22</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勞工勞動權益－就業隱私要保障</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441247" y="1158028"/>
            <a:ext cx="11632384" cy="3785652"/>
          </a:xfrm>
          <a:prstGeom prst="rect">
            <a:avLst/>
          </a:prstGeom>
          <a:noFill/>
        </p:spPr>
        <p:txBody>
          <a:bodyPr wrap="square" rtlCol="0">
            <a:spAutoFit/>
          </a:bodyPr>
          <a:lstStyle/>
          <a:p>
            <a:r>
              <a:rPr lang="zh-TW" altLang="en-US" sz="2400" dirty="0">
                <a:latin typeface="微軟正黑體" panose="020B0604030504040204" pitchFamily="34" charset="-120"/>
                <a:ea typeface="微軟正黑體" panose="020B0604030504040204" pitchFamily="34" charset="-120"/>
              </a:rPr>
              <a:t>一、公司要求提供個人資料時，該不該提供？</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不論面試時或進入公司後，遇有公司要求提供個人資料時，應視有無涉及個人隱私，如果公司要求提供隱私資料，必須尊重當事人的權益，依就業服務法第</a:t>
            </a:r>
            <a:r>
              <a:rPr lang="en-US" altLang="zh-TW" sz="2400" dirty="0">
                <a:latin typeface="微軟正黑體" panose="020B0604030504040204" pitchFamily="34" charset="-120"/>
                <a:ea typeface="微軟正黑體" panose="020B0604030504040204" pitchFamily="34" charset="-120"/>
              </a:rPr>
              <a:t>5 </a:t>
            </a:r>
            <a:r>
              <a:rPr lang="zh-TW" altLang="en-US" sz="2400" dirty="0">
                <a:latin typeface="微軟正黑體" panose="020B0604030504040204" pitchFamily="34" charset="-120"/>
                <a:ea typeface="微軟正黑體" panose="020B0604030504040204" pitchFamily="34" charset="-120"/>
              </a:rPr>
              <a:t>條第</a:t>
            </a:r>
            <a:r>
              <a:rPr lang="en-US" altLang="zh-TW" sz="2400" dirty="0">
                <a:latin typeface="微軟正黑體" panose="020B0604030504040204" pitchFamily="34" charset="-120"/>
                <a:ea typeface="微軟正黑體" panose="020B0604030504040204" pitchFamily="34" charset="-120"/>
              </a:rPr>
              <a:t>2 </a:t>
            </a:r>
            <a:r>
              <a:rPr lang="zh-TW" altLang="en-US" sz="2400" dirty="0">
                <a:latin typeface="微軟正黑體" panose="020B0604030504040204" pitchFamily="34" charset="-120"/>
                <a:ea typeface="微軟正黑體" panose="020B0604030504040204" pitchFamily="34" charset="-120"/>
              </a:rPr>
              <a:t>項第</a:t>
            </a:r>
            <a:r>
              <a:rPr lang="en-US" altLang="zh-TW" sz="2400" dirty="0">
                <a:latin typeface="微軟正黑體" panose="020B0604030504040204" pitchFamily="34" charset="-120"/>
                <a:ea typeface="微軟正黑體" panose="020B0604030504040204" pitchFamily="34" charset="-120"/>
              </a:rPr>
              <a:t>2 </a:t>
            </a:r>
            <a:r>
              <a:rPr lang="zh-TW" altLang="en-US" sz="2400" dirty="0">
                <a:latin typeface="微軟正黑體" panose="020B0604030504040204" pitchFamily="34" charset="-120"/>
                <a:ea typeface="微軟正黑體" panose="020B0604030504040204" pitchFamily="34" charset="-120"/>
              </a:rPr>
              <a:t>款及同法施行細則第</a:t>
            </a:r>
            <a:r>
              <a:rPr lang="en-US" altLang="zh-TW" sz="2400" dirty="0">
                <a:latin typeface="微軟正黑體" panose="020B0604030504040204" pitchFamily="34" charset="-120"/>
                <a:ea typeface="微軟正黑體" panose="020B0604030504040204" pitchFamily="34" charset="-120"/>
              </a:rPr>
              <a:t>1</a:t>
            </a:r>
            <a:r>
              <a:rPr lang="zh-TW" altLang="en-US" sz="2400" dirty="0">
                <a:latin typeface="微軟正黑體" panose="020B0604030504040204" pitchFamily="34" charset="-120"/>
                <a:ea typeface="微軟正黑體" panose="020B0604030504040204" pitchFamily="34" charset="-120"/>
              </a:rPr>
              <a:t>條之</a:t>
            </a:r>
            <a:r>
              <a:rPr lang="en-US" altLang="zh-TW" sz="2400" dirty="0">
                <a:latin typeface="微軟正黑體" panose="020B0604030504040204" pitchFamily="34" charset="-120"/>
                <a:ea typeface="微軟正黑體" panose="020B0604030504040204" pitchFamily="34" charset="-120"/>
              </a:rPr>
              <a:t>1 </a:t>
            </a:r>
            <a:r>
              <a:rPr lang="zh-TW" altLang="en-US" sz="2400" dirty="0">
                <a:latin typeface="微軟正黑體" panose="020B0604030504040204" pitchFamily="34" charset="-120"/>
                <a:ea typeface="微軟正黑體" panose="020B0604030504040204" pitchFamily="34" charset="-120"/>
              </a:rPr>
              <a:t>規定，雇主招募或僱用員工，不得有要求提供非屬就業所需的隱私資料。</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二、隱私資料包括哪些？</a:t>
            </a:r>
          </a:p>
          <a:p>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graphicFrame>
        <p:nvGraphicFramePr>
          <p:cNvPr id="8" name="表格 7">
            <a:extLst>
              <a:ext uri="{FF2B5EF4-FFF2-40B4-BE49-F238E27FC236}">
                <a16:creationId xmlns:a16="http://schemas.microsoft.com/office/drawing/2014/main" id="{4229711C-3302-401A-AF84-40DC262A78E7}"/>
              </a:ext>
            </a:extLst>
          </p:cNvPr>
          <p:cNvGraphicFramePr>
            <a:graphicFrameLocks noGrp="1"/>
          </p:cNvGraphicFramePr>
          <p:nvPr>
            <p:extLst>
              <p:ext uri="{D42A27DB-BD31-4B8C-83A1-F6EECF244321}">
                <p14:modId xmlns:p14="http://schemas.microsoft.com/office/powerpoint/2010/main" val="2985993633"/>
              </p:ext>
            </p:extLst>
          </p:nvPr>
        </p:nvGraphicFramePr>
        <p:xfrm>
          <a:off x="482600" y="4206425"/>
          <a:ext cx="8128000" cy="2016760"/>
        </p:xfrm>
        <a:graphic>
          <a:graphicData uri="http://schemas.openxmlformats.org/drawingml/2006/table">
            <a:tbl>
              <a:tblPr firstRow="1" bandRow="1">
                <a:tableStyleId>{5C22544A-7EE6-4342-B048-85BDC9FD1C3A}</a:tableStyleId>
              </a:tblPr>
              <a:tblGrid>
                <a:gridCol w="3698783">
                  <a:extLst>
                    <a:ext uri="{9D8B030D-6E8A-4147-A177-3AD203B41FA5}">
                      <a16:colId xmlns:a16="http://schemas.microsoft.com/office/drawing/2014/main" val="1554920052"/>
                    </a:ext>
                  </a:extLst>
                </a:gridCol>
                <a:gridCol w="4429217">
                  <a:extLst>
                    <a:ext uri="{9D8B030D-6E8A-4147-A177-3AD203B41FA5}">
                      <a16:colId xmlns:a16="http://schemas.microsoft.com/office/drawing/2014/main" val="3736355542"/>
                    </a:ext>
                  </a:extLst>
                </a:gridCol>
              </a:tblGrid>
              <a:tr h="345400">
                <a:tc>
                  <a:txBody>
                    <a:bodyPr/>
                    <a:lstStyle/>
                    <a:p>
                      <a:pPr algn="ctr"/>
                      <a:r>
                        <a:rPr lang="zh-TW" altLang="en-US" sz="1800" b="1" i="0" u="none" strike="noStrike" baseline="0" dirty="0">
                          <a:solidFill>
                            <a:schemeClr val="tx1"/>
                          </a:solidFill>
                          <a:latin typeface="微軟正黑體" panose="020B0604030504040204" pitchFamily="34" charset="-120"/>
                          <a:ea typeface="微軟正黑體" panose="020B0604030504040204" pitchFamily="34" charset="-120"/>
                        </a:rPr>
                        <a:t>隱私資料類別</a:t>
                      </a:r>
                      <a:endParaRPr lang="zh-TW" altLang="en-US" b="1" dirty="0">
                        <a:solidFill>
                          <a:schemeClr val="tx1"/>
                        </a:solidFill>
                        <a:latin typeface="微軟正黑體" panose="020B0604030504040204" pitchFamily="34" charset="-120"/>
                        <a:ea typeface="微軟正黑體" panose="020B0604030504040204" pitchFamily="34" charset="-120"/>
                      </a:endParaRPr>
                    </a:p>
                  </a:txBody>
                  <a:tcPr/>
                </a:tc>
                <a:tc>
                  <a:txBody>
                    <a:bodyPr/>
                    <a:lstStyle/>
                    <a:p>
                      <a:pPr algn="ctr"/>
                      <a:r>
                        <a:rPr lang="zh-TW" altLang="en-US" sz="1800" b="0" i="0" u="none" strike="noStrike" kern="1200" baseline="0" dirty="0">
                          <a:solidFill>
                            <a:schemeClr val="tx1"/>
                          </a:solidFill>
                          <a:latin typeface="微軟正黑體" panose="020B0604030504040204" pitchFamily="34" charset="-120"/>
                          <a:ea typeface="微軟正黑體" panose="020B0604030504040204" pitchFamily="34" charset="-120"/>
                          <a:cs typeface="+mn-cs"/>
                        </a:rPr>
                        <a:t>資料內容</a:t>
                      </a:r>
                      <a:endParaRPr lang="zh-TW" altLang="en-US" b="0" dirty="0">
                        <a:solidFill>
                          <a:schemeClr val="tx1"/>
                        </a:solidFill>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3693000334"/>
                  </a:ext>
                </a:extLst>
              </a:tr>
              <a:tr h="370840">
                <a:tc>
                  <a:txBody>
                    <a:bodyPr/>
                    <a:lstStyle/>
                    <a:p>
                      <a:pPr algn="ctr"/>
                      <a:r>
                        <a:rPr lang="zh-TW" altLang="en-US" sz="1800" b="1" i="0" u="none" strike="noStrike" kern="1200" baseline="0" dirty="0">
                          <a:solidFill>
                            <a:schemeClr val="dk1"/>
                          </a:solidFill>
                          <a:latin typeface="微軟正黑體" panose="020B0604030504040204" pitchFamily="34" charset="-120"/>
                          <a:ea typeface="微軟正黑體" panose="020B0604030504040204" pitchFamily="34" charset="-120"/>
                          <a:cs typeface="+mn-cs"/>
                        </a:rPr>
                        <a:t>生理資訊</a:t>
                      </a:r>
                      <a:endParaRPr lang="zh-TW" altLang="en-US" b="1" dirty="0">
                        <a:latin typeface="微軟正黑體" panose="020B0604030504040204" pitchFamily="34" charset="-120"/>
                        <a:ea typeface="微軟正黑體" panose="020B0604030504040204" pitchFamily="34" charset="-120"/>
                      </a:endParaRPr>
                    </a:p>
                  </a:txBody>
                  <a:tcPr anchor="ctr"/>
                </a:tc>
                <a:tc>
                  <a:txBody>
                    <a:bodyPr/>
                    <a:lstStyle/>
                    <a:p>
                      <a:r>
                        <a:rPr lang="zh-TW" altLang="en-US" sz="1800" b="0" i="0" u="none" strike="noStrike" kern="1200" baseline="0" dirty="0">
                          <a:solidFill>
                            <a:schemeClr val="dk1"/>
                          </a:solidFill>
                          <a:latin typeface="微軟正黑體" panose="020B0604030504040204" pitchFamily="34" charset="-120"/>
                          <a:ea typeface="微軟正黑體" panose="020B0604030504040204" pitchFamily="34" charset="-120"/>
                          <a:cs typeface="+mn-cs"/>
                        </a:rPr>
                        <a:t>基因檢測、藥物測試、醫療測試、</a:t>
                      </a:r>
                    </a:p>
                    <a:p>
                      <a:r>
                        <a:rPr lang="en-US" altLang="zh-TW" sz="1800" b="0" i="0" u="none" strike="noStrike" kern="1200" baseline="0" dirty="0">
                          <a:solidFill>
                            <a:schemeClr val="dk1"/>
                          </a:solidFill>
                          <a:latin typeface="微軟正黑體" panose="020B0604030504040204" pitchFamily="34" charset="-120"/>
                          <a:ea typeface="微軟正黑體" panose="020B0604030504040204" pitchFamily="34" charset="-120"/>
                          <a:cs typeface="+mn-cs"/>
                        </a:rPr>
                        <a:t>HIV </a:t>
                      </a:r>
                      <a:r>
                        <a:rPr lang="zh-TW" altLang="en-US" sz="1800" b="0" i="0" u="none" strike="noStrike" kern="1200" baseline="0" dirty="0">
                          <a:solidFill>
                            <a:schemeClr val="dk1"/>
                          </a:solidFill>
                          <a:latin typeface="微軟正黑體" panose="020B0604030504040204" pitchFamily="34" charset="-120"/>
                          <a:ea typeface="微軟正黑體" panose="020B0604030504040204" pitchFamily="34" charset="-120"/>
                          <a:cs typeface="+mn-cs"/>
                        </a:rPr>
                        <a:t>檢測、智力測驗或指紋等。</a:t>
                      </a:r>
                      <a:endParaRPr lang="zh-TW" altLang="en-US"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706006916"/>
                  </a:ext>
                </a:extLst>
              </a:tr>
              <a:tr h="370840">
                <a:tc>
                  <a:txBody>
                    <a:bodyPr/>
                    <a:lstStyle/>
                    <a:p>
                      <a:pPr algn="ctr"/>
                      <a:r>
                        <a:rPr lang="zh-TW" altLang="en-US" sz="1800" b="1" i="0" u="none" strike="noStrike" kern="1200" baseline="0" dirty="0">
                          <a:solidFill>
                            <a:schemeClr val="dk1"/>
                          </a:solidFill>
                          <a:latin typeface="微軟正黑體" panose="020B0604030504040204" pitchFamily="34" charset="-120"/>
                          <a:ea typeface="微軟正黑體" panose="020B0604030504040204" pitchFamily="34" charset="-120"/>
                          <a:cs typeface="+mn-cs"/>
                        </a:rPr>
                        <a:t>心理資訊</a:t>
                      </a:r>
                      <a:endParaRPr lang="zh-TW" altLang="en-US" b="1" dirty="0">
                        <a:latin typeface="微軟正黑體" panose="020B0604030504040204" pitchFamily="34" charset="-120"/>
                        <a:ea typeface="微軟正黑體" panose="020B0604030504040204" pitchFamily="34" charset="-120"/>
                      </a:endParaRPr>
                    </a:p>
                  </a:txBody>
                  <a:tcPr anchor="ctr"/>
                </a:tc>
                <a:tc>
                  <a:txBody>
                    <a:bodyPr/>
                    <a:lstStyle/>
                    <a:p>
                      <a:r>
                        <a:rPr lang="zh-TW" altLang="en-US" sz="1800" b="0" i="0" u="none" strike="noStrike" kern="1200" baseline="0" dirty="0">
                          <a:solidFill>
                            <a:schemeClr val="dk1"/>
                          </a:solidFill>
                          <a:latin typeface="微軟正黑體" panose="020B0604030504040204" pitchFamily="34" charset="-120"/>
                          <a:ea typeface="微軟正黑體" panose="020B0604030504040204" pitchFamily="34" charset="-120"/>
                          <a:cs typeface="+mn-cs"/>
                        </a:rPr>
                        <a:t>心理測驗、誠實測試或測謊等。</a:t>
                      </a:r>
                      <a:endParaRPr lang="zh-TW" altLang="en-US"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3107610031"/>
                  </a:ext>
                </a:extLst>
              </a:tr>
              <a:tr h="370840">
                <a:tc>
                  <a:txBody>
                    <a:bodyPr/>
                    <a:lstStyle/>
                    <a:p>
                      <a:pPr algn="ctr"/>
                      <a:r>
                        <a:rPr lang="zh-TW" altLang="en-US" sz="1800" b="1" i="0" u="none" strike="noStrike" kern="1200" baseline="0" dirty="0">
                          <a:solidFill>
                            <a:schemeClr val="dk1"/>
                          </a:solidFill>
                          <a:latin typeface="微軟正黑體" panose="020B0604030504040204" pitchFamily="34" charset="-120"/>
                          <a:ea typeface="微軟正黑體" panose="020B0604030504040204" pitchFamily="34" charset="-120"/>
                          <a:cs typeface="+mn-cs"/>
                        </a:rPr>
                        <a:t>個人生活資訊</a:t>
                      </a:r>
                      <a:endParaRPr lang="zh-TW" altLang="en-US" b="1" dirty="0">
                        <a:latin typeface="微軟正黑體" panose="020B0604030504040204" pitchFamily="34" charset="-120"/>
                        <a:ea typeface="微軟正黑體" panose="020B0604030504040204" pitchFamily="34" charset="-120"/>
                      </a:endParaRPr>
                    </a:p>
                  </a:txBody>
                  <a:tcPr anchor="ctr"/>
                </a:tc>
                <a:tc>
                  <a:txBody>
                    <a:bodyPr/>
                    <a:lstStyle/>
                    <a:p>
                      <a:r>
                        <a:rPr lang="zh-TW" altLang="en-US" sz="1800" b="0" i="0" u="none" strike="noStrike" kern="1200" baseline="0" dirty="0">
                          <a:solidFill>
                            <a:schemeClr val="dk1"/>
                          </a:solidFill>
                          <a:latin typeface="微軟正黑體" panose="020B0604030504040204" pitchFamily="34" charset="-120"/>
                          <a:ea typeface="微軟正黑體" panose="020B0604030504040204" pitchFamily="34" charset="-120"/>
                          <a:cs typeface="+mn-cs"/>
                        </a:rPr>
                        <a:t>信用紀錄、犯罪紀錄、懷孕計畫或</a:t>
                      </a:r>
                    </a:p>
                    <a:p>
                      <a:r>
                        <a:rPr lang="zh-TW" altLang="en-US" sz="1800" b="0" i="0" u="none" strike="noStrike" kern="1200" baseline="0" dirty="0">
                          <a:solidFill>
                            <a:schemeClr val="dk1"/>
                          </a:solidFill>
                          <a:latin typeface="微軟正黑體" panose="020B0604030504040204" pitchFamily="34" charset="-120"/>
                          <a:ea typeface="微軟正黑體" panose="020B0604030504040204" pitchFamily="34" charset="-120"/>
                          <a:cs typeface="+mn-cs"/>
                        </a:rPr>
                        <a:t>背景調查等。</a:t>
                      </a:r>
                      <a:endParaRPr lang="zh-TW" altLang="en-US" dirty="0">
                        <a:latin typeface="微軟正黑體" panose="020B0604030504040204" pitchFamily="34" charset="-120"/>
                        <a:ea typeface="微軟正黑體" panose="020B0604030504040204" pitchFamily="34" charset="-120"/>
                      </a:endParaRPr>
                    </a:p>
                  </a:txBody>
                  <a:tcPr/>
                </a:tc>
                <a:extLst>
                  <a:ext uri="{0D108BD9-81ED-4DB2-BD59-A6C34878D82A}">
                    <a16:rowId xmlns:a16="http://schemas.microsoft.com/office/drawing/2014/main" val="3067049952"/>
                  </a:ext>
                </a:extLst>
              </a:tr>
            </a:tbl>
          </a:graphicData>
        </a:graphic>
      </p:graphicFrame>
    </p:spTree>
    <p:extLst>
      <p:ext uri="{BB962C8B-B14F-4D97-AF65-F5344CB8AC3E}">
        <p14:creationId xmlns:p14="http://schemas.microsoft.com/office/powerpoint/2010/main" val="4192528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23</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勞工勞動權益－就業隱私要保障</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441247" y="1158028"/>
            <a:ext cx="11632384" cy="4524315"/>
          </a:xfrm>
          <a:prstGeom prst="rect">
            <a:avLst/>
          </a:prstGeom>
          <a:noFill/>
        </p:spPr>
        <p:txBody>
          <a:bodyPr wrap="square" rtlCol="0">
            <a:spAutoFit/>
          </a:bodyPr>
          <a:lstStyle/>
          <a:p>
            <a:r>
              <a:rPr lang="zh-TW" altLang="en-US" sz="2400" dirty="0">
                <a:latin typeface="微軟正黑體" panose="020B0604030504040204" pitchFamily="34" charset="-120"/>
                <a:ea typeface="微軟正黑體" panose="020B0604030504040204" pitchFamily="34" charset="-120"/>
              </a:rPr>
              <a:t>三、資料提供得合理！</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對於公司要求提供個人資料有疑慮時，</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可從「是否屬就業所需」及「基於經濟</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上需求或維護公共利益等特定目的之必</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要範圍」、「與目的間具有正當合理之</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關聯」等原則判斷該要求是否合理，覺</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得有違法之嫌，可檢具相關事證向公司</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所在地勞工行政主管機關提出申訴，</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以保障自身的權益。</a:t>
            </a:r>
          </a:p>
          <a:p>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pic>
        <p:nvPicPr>
          <p:cNvPr id="2" name="圖片 1">
            <a:extLst>
              <a:ext uri="{FF2B5EF4-FFF2-40B4-BE49-F238E27FC236}">
                <a16:creationId xmlns:a16="http://schemas.microsoft.com/office/drawing/2014/main" id="{1BB14CB5-C775-439F-8B70-7A2C3AD0FB2F}"/>
              </a:ext>
            </a:extLst>
          </p:cNvPr>
          <p:cNvPicPr>
            <a:picLocks noChangeAspect="1"/>
          </p:cNvPicPr>
          <p:nvPr/>
        </p:nvPicPr>
        <p:blipFill>
          <a:blip r:embed="rId2"/>
          <a:stretch>
            <a:fillRect/>
          </a:stretch>
        </p:blipFill>
        <p:spPr>
          <a:xfrm>
            <a:off x="6548391" y="902610"/>
            <a:ext cx="4124417" cy="5818865"/>
          </a:xfrm>
          <a:prstGeom prst="rect">
            <a:avLst/>
          </a:prstGeom>
        </p:spPr>
      </p:pic>
    </p:spTree>
    <p:extLst>
      <p:ext uri="{BB962C8B-B14F-4D97-AF65-F5344CB8AC3E}">
        <p14:creationId xmlns:p14="http://schemas.microsoft.com/office/powerpoint/2010/main" val="3211862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24</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勞工勞動權益－勞動契約</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441247" y="1158028"/>
            <a:ext cx="11632384" cy="2308324"/>
          </a:xfrm>
          <a:prstGeom prst="rect">
            <a:avLst/>
          </a:prstGeom>
          <a:noFill/>
        </p:spPr>
        <p:txBody>
          <a:bodyPr wrap="square" rtlCol="0">
            <a:spAutoFit/>
          </a:bodyPr>
          <a:lstStyle/>
          <a:p>
            <a:r>
              <a:rPr lang="zh-TW" altLang="en-US" sz="2400" dirty="0">
                <a:latin typeface="微軟正黑體" panose="020B0604030504040204" pitchFamily="34" charset="-120"/>
                <a:ea typeface="微軟正黑體" panose="020B0604030504040204" pitchFamily="34" charset="-120"/>
              </a:rPr>
              <a:t>一、勞動契約＝日後勞雇雙方權利義務！</a:t>
            </a: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簽訂契約的用意在於保障勞雇雙方之權益，讓工作內容、應有的權利義務都能有所依據，避免日後發生爭議。所約定之內容，除了權利也規範義務，所以簽約時，務必充分閱讀、確實瞭解契約內所有條款內容，有任何問題都應立即提出與公司確認。</a:t>
            </a:r>
          </a:p>
          <a:p>
            <a:endParaRPr lang="en-US" altLang="zh-TW" sz="2400" dirty="0">
              <a:latin typeface="微軟正黑體" panose="020B0604030504040204" pitchFamily="34" charset="-120"/>
              <a:ea typeface="微軟正黑體" panose="020B0604030504040204" pitchFamily="34" charset="-120"/>
            </a:endParaRPr>
          </a:p>
        </p:txBody>
      </p:sp>
      <p:pic>
        <p:nvPicPr>
          <p:cNvPr id="2" name="圖片 1">
            <a:extLst>
              <a:ext uri="{FF2B5EF4-FFF2-40B4-BE49-F238E27FC236}">
                <a16:creationId xmlns:a16="http://schemas.microsoft.com/office/drawing/2014/main" id="{EB7568B1-E64D-44CF-9747-F8581CB58CB1}"/>
              </a:ext>
            </a:extLst>
          </p:cNvPr>
          <p:cNvPicPr>
            <a:picLocks noChangeAspect="1"/>
          </p:cNvPicPr>
          <p:nvPr/>
        </p:nvPicPr>
        <p:blipFill>
          <a:blip r:embed="rId2"/>
          <a:stretch>
            <a:fillRect/>
          </a:stretch>
        </p:blipFill>
        <p:spPr>
          <a:xfrm>
            <a:off x="3460002" y="3217084"/>
            <a:ext cx="5271995" cy="3388535"/>
          </a:xfrm>
          <a:prstGeom prst="rect">
            <a:avLst/>
          </a:prstGeom>
        </p:spPr>
      </p:pic>
    </p:spTree>
    <p:extLst>
      <p:ext uri="{BB962C8B-B14F-4D97-AF65-F5344CB8AC3E}">
        <p14:creationId xmlns:p14="http://schemas.microsoft.com/office/powerpoint/2010/main" val="882773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25</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勞工勞動權益－勞動契約</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441247" y="1158028"/>
            <a:ext cx="11632384" cy="6001643"/>
          </a:xfrm>
          <a:prstGeom prst="rect">
            <a:avLst/>
          </a:prstGeom>
          <a:noFill/>
        </p:spPr>
        <p:txBody>
          <a:bodyPr wrap="square" rtlCol="0">
            <a:spAutoFit/>
          </a:bodyPr>
          <a:lstStyle/>
          <a:p>
            <a:r>
              <a:rPr lang="zh-TW" altLang="en-US" sz="2400" dirty="0">
                <a:latin typeface="微軟正黑體" panose="020B0604030504040204" pitchFamily="34" charset="-120"/>
                <a:ea typeface="微軟正黑體" panose="020B0604030504040204" pitchFamily="34" charset="-120"/>
              </a:rPr>
              <a:t>二、火眼金睛詳看契約內容！</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（一） 約定項目：除可參考勞動基準法施行細則第</a:t>
            </a:r>
            <a:r>
              <a:rPr lang="en-US" altLang="zh-TW" sz="2400" dirty="0">
                <a:latin typeface="微軟正黑體" panose="020B0604030504040204" pitchFamily="34" charset="-120"/>
                <a:ea typeface="微軟正黑體" panose="020B0604030504040204" pitchFamily="34" charset="-120"/>
              </a:rPr>
              <a:t>7 </a:t>
            </a:r>
            <a:r>
              <a:rPr lang="zh-TW" altLang="en-US" sz="2400" dirty="0">
                <a:latin typeface="微軟正黑體" panose="020B0604030504040204" pitchFamily="34" charset="-120"/>
                <a:ea typeface="微軟正黑體" panose="020B0604030504040204" pitchFamily="34" charset="-120"/>
              </a:rPr>
              <a:t>條所列事項，對工作場所、工作時間、休假、請假、工資、災害補償、勞動契約終止等項目予以約定，亦可參酌公司實際需求及工作性質約定應遵守事項。</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（二） 契約期間：如有約定終止契約日期條款，應注意所從事之工作是否符合勞動基準法第</a:t>
            </a:r>
            <a:r>
              <a:rPr lang="en-US" altLang="zh-TW" sz="2400" dirty="0">
                <a:latin typeface="微軟正黑體" panose="020B0604030504040204" pitchFamily="34" charset="-120"/>
                <a:ea typeface="微軟正黑體" panose="020B0604030504040204" pitchFamily="34" charset="-120"/>
              </a:rPr>
              <a:t>9 </a:t>
            </a:r>
            <a:r>
              <a:rPr lang="zh-TW" altLang="en-US" sz="2400" dirty="0">
                <a:latin typeface="微軟正黑體" panose="020B0604030504040204" pitchFamily="34" charset="-120"/>
                <a:ea typeface="微軟正黑體" panose="020B0604030504040204" pitchFamily="34" charset="-120"/>
              </a:rPr>
              <a:t>條及施行細則第</a:t>
            </a:r>
            <a:r>
              <a:rPr lang="en-US" altLang="zh-TW" sz="2400" dirty="0">
                <a:latin typeface="微軟正黑體" panose="020B0604030504040204" pitchFamily="34" charset="-120"/>
                <a:ea typeface="微軟正黑體" panose="020B0604030504040204" pitchFamily="34" charset="-120"/>
              </a:rPr>
              <a:t>6 </a:t>
            </a:r>
            <a:r>
              <a:rPr lang="zh-TW" altLang="en-US" sz="2400" dirty="0">
                <a:latin typeface="微軟正黑體" panose="020B0604030504040204" pitchFamily="34" charset="-120"/>
                <a:ea typeface="微軟正黑體" panose="020B0604030504040204" pitchFamily="34" charset="-120"/>
              </a:rPr>
              <a:t>條等定期契約之規定，如為繼續性工作，應簽訂不定期契約，契約僅可載明開始生效日期，而無終止契約日期，以確保年資之累計及因年資而生的相關權利（例如特休假）。</a:t>
            </a:r>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（三） 競業禁止及服務年限：雇主如要求勞工要遵守競業禁止、最低服務年限及損害賠償、違約金等規定，除應於契約中明文約定外，同時應遵守比例及誠信原則，並符合勞動基準法及民法等相關規定。</a:t>
            </a:r>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7307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26</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勞工勞動權益－到職要加保</a:t>
            </a:r>
          </a:p>
        </p:txBody>
      </p:sp>
      <p:grpSp>
        <p:nvGrpSpPr>
          <p:cNvPr id="6" name="群組 5">
            <a:extLst>
              <a:ext uri="{FF2B5EF4-FFF2-40B4-BE49-F238E27FC236}">
                <a16:creationId xmlns:a16="http://schemas.microsoft.com/office/drawing/2014/main" id="{0191E787-51AC-4700-863A-E538020257F1}"/>
              </a:ext>
            </a:extLst>
          </p:cNvPr>
          <p:cNvGrpSpPr/>
          <p:nvPr/>
        </p:nvGrpSpPr>
        <p:grpSpPr>
          <a:xfrm>
            <a:off x="408373" y="1473693"/>
            <a:ext cx="11336784" cy="4687410"/>
            <a:chOff x="1742206" y="3506593"/>
            <a:chExt cx="9087530" cy="3092361"/>
          </a:xfrm>
        </p:grpSpPr>
        <p:grpSp>
          <p:nvGrpSpPr>
            <p:cNvPr id="8" name="组合 15">
              <a:extLst>
                <a:ext uri="{FF2B5EF4-FFF2-40B4-BE49-F238E27FC236}">
                  <a16:creationId xmlns:a16="http://schemas.microsoft.com/office/drawing/2014/main" id="{135A4121-A926-4654-9732-DE7EA63ED330}"/>
                </a:ext>
              </a:extLst>
            </p:cNvPr>
            <p:cNvGrpSpPr/>
            <p:nvPr/>
          </p:nvGrpSpPr>
          <p:grpSpPr>
            <a:xfrm>
              <a:off x="1742206" y="3506593"/>
              <a:ext cx="1893692" cy="1511597"/>
              <a:chOff x="1041581" y="987575"/>
              <a:chExt cx="1523106" cy="1523105"/>
            </a:xfrm>
          </p:grpSpPr>
          <p:grpSp>
            <p:nvGrpSpPr>
              <p:cNvPr id="49" name="组合 1">
                <a:extLst>
                  <a:ext uri="{FF2B5EF4-FFF2-40B4-BE49-F238E27FC236}">
                    <a16:creationId xmlns:a16="http://schemas.microsoft.com/office/drawing/2014/main" id="{6DEBF316-C257-4B0F-A186-BBB75DD8AD4A}"/>
                  </a:ext>
                </a:extLst>
              </p:cNvPr>
              <p:cNvGrpSpPr/>
              <p:nvPr/>
            </p:nvGrpSpPr>
            <p:grpSpPr>
              <a:xfrm>
                <a:off x="1041581" y="987575"/>
                <a:ext cx="1523106" cy="1523105"/>
                <a:chOff x="1475185" y="1134667"/>
                <a:chExt cx="1335881" cy="1335881"/>
              </a:xfrm>
              <a:solidFill>
                <a:srgbClr val="273045"/>
              </a:solidFill>
            </p:grpSpPr>
            <p:sp>
              <p:nvSpPr>
                <p:cNvPr id="51" name="Freeform 89">
                  <a:extLst>
                    <a:ext uri="{FF2B5EF4-FFF2-40B4-BE49-F238E27FC236}">
                      <a16:creationId xmlns:a16="http://schemas.microsoft.com/office/drawing/2014/main" id="{DB52AC97-9D9C-4A0B-90A7-E567C37ED3AB}"/>
                    </a:ext>
                  </a:extLst>
                </p:cNvPr>
                <p:cNvSpPr>
                  <a:spLocks noEditPoints="1"/>
                </p:cNvSpPr>
                <p:nvPr/>
              </p:nvSpPr>
              <p:spPr bwMode="auto">
                <a:xfrm>
                  <a:off x="1475185" y="1134667"/>
                  <a:ext cx="1335881" cy="1335881"/>
                </a:xfrm>
                <a:custGeom>
                  <a:avLst/>
                  <a:gdLst/>
                  <a:ahLst/>
                  <a:cxnLst>
                    <a:cxn ang="0">
                      <a:pos x="237" y="0"/>
                    </a:cxn>
                    <a:cxn ang="0">
                      <a:pos x="475" y="238"/>
                    </a:cxn>
                    <a:cxn ang="0">
                      <a:pos x="237" y="475"/>
                    </a:cxn>
                    <a:cxn ang="0">
                      <a:pos x="0" y="238"/>
                    </a:cxn>
                    <a:cxn ang="0">
                      <a:pos x="237" y="0"/>
                    </a:cxn>
                    <a:cxn ang="0">
                      <a:pos x="237" y="44"/>
                    </a:cxn>
                    <a:cxn ang="0">
                      <a:pos x="43" y="238"/>
                    </a:cxn>
                    <a:cxn ang="0">
                      <a:pos x="237" y="431"/>
                    </a:cxn>
                    <a:cxn ang="0">
                      <a:pos x="431" y="238"/>
                    </a:cxn>
                    <a:cxn ang="0">
                      <a:pos x="237" y="44"/>
                    </a:cxn>
                  </a:cxnLst>
                  <a:rect l="0" t="0" r="r" b="b"/>
                  <a:pathLst>
                    <a:path w="475" h="475">
                      <a:moveTo>
                        <a:pt x="237" y="0"/>
                      </a:moveTo>
                      <a:cubicBezTo>
                        <a:pt x="368" y="0"/>
                        <a:pt x="475" y="106"/>
                        <a:pt x="475" y="238"/>
                      </a:cubicBezTo>
                      <a:cubicBezTo>
                        <a:pt x="475" y="369"/>
                        <a:pt x="368" y="475"/>
                        <a:pt x="237" y="475"/>
                      </a:cubicBezTo>
                      <a:cubicBezTo>
                        <a:pt x="106" y="475"/>
                        <a:pt x="0" y="369"/>
                        <a:pt x="0" y="238"/>
                      </a:cubicBezTo>
                      <a:cubicBezTo>
                        <a:pt x="0" y="106"/>
                        <a:pt x="106" y="0"/>
                        <a:pt x="237" y="0"/>
                      </a:cubicBezTo>
                      <a:close/>
                      <a:moveTo>
                        <a:pt x="237" y="44"/>
                      </a:moveTo>
                      <a:cubicBezTo>
                        <a:pt x="130" y="44"/>
                        <a:pt x="43" y="131"/>
                        <a:pt x="43" y="238"/>
                      </a:cubicBezTo>
                      <a:cubicBezTo>
                        <a:pt x="43" y="345"/>
                        <a:pt x="130" y="431"/>
                        <a:pt x="237" y="431"/>
                      </a:cubicBezTo>
                      <a:cubicBezTo>
                        <a:pt x="344" y="431"/>
                        <a:pt x="431" y="345"/>
                        <a:pt x="431" y="238"/>
                      </a:cubicBezTo>
                      <a:cubicBezTo>
                        <a:pt x="431" y="131"/>
                        <a:pt x="344" y="44"/>
                        <a:pt x="237" y="44"/>
                      </a:cubicBezTo>
                      <a:close/>
                    </a:path>
                  </a:pathLst>
                </a:custGeom>
                <a:solidFill>
                  <a:srgbClr val="2C4D6E"/>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52" name="Oval 90">
                  <a:extLst>
                    <a:ext uri="{FF2B5EF4-FFF2-40B4-BE49-F238E27FC236}">
                      <a16:creationId xmlns:a16="http://schemas.microsoft.com/office/drawing/2014/main" id="{BFC9F162-65D9-4491-827F-2FB084D12617}"/>
                    </a:ext>
                  </a:extLst>
                </p:cNvPr>
                <p:cNvSpPr>
                  <a:spLocks noChangeArrowheads="1"/>
                </p:cNvSpPr>
                <p:nvPr/>
              </p:nvSpPr>
              <p:spPr bwMode="auto">
                <a:xfrm>
                  <a:off x="1683544" y="1345407"/>
                  <a:ext cx="916781" cy="916781"/>
                </a:xfrm>
                <a:prstGeom prst="ellipse">
                  <a:avLst/>
                </a:prstGeom>
                <a:solidFill>
                  <a:srgbClr val="2C4D6E"/>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dirty="0">
                    <a:solidFill>
                      <a:prstClr val="black"/>
                    </a:solidFill>
                    <a:latin typeface="微软雅黑"/>
                    <a:ea typeface="微软雅黑"/>
                    <a:cs typeface="+mn-ea"/>
                    <a:sym typeface="+mn-lt"/>
                  </a:endParaRPr>
                </a:p>
              </p:txBody>
            </p:sp>
          </p:grpSp>
          <p:sp>
            <p:nvSpPr>
              <p:cNvPr id="50" name="文本框 490">
                <a:extLst>
                  <a:ext uri="{FF2B5EF4-FFF2-40B4-BE49-F238E27FC236}">
                    <a16:creationId xmlns:a16="http://schemas.microsoft.com/office/drawing/2014/main" id="{742602BE-C84E-4D24-9EC2-F9C24D72695C}"/>
                  </a:ext>
                </a:extLst>
              </p:cNvPr>
              <p:cNvSpPr txBox="1"/>
              <p:nvPr/>
            </p:nvSpPr>
            <p:spPr>
              <a:xfrm>
                <a:off x="1289995" y="1528217"/>
                <a:ext cx="1032341" cy="356433"/>
              </a:xfrm>
              <a:prstGeom prst="rect">
                <a:avLst/>
              </a:prstGeom>
              <a:noFill/>
            </p:spPr>
            <p:txBody>
              <a:bodyPr wrap="none" rtlCol="0">
                <a:spAutoFit/>
              </a:bodyPr>
              <a:lstStyle/>
              <a:p>
                <a:pPr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勞工保險</a:t>
                </a:r>
                <a:endParaRPr lang="en-US" altLang="zh-TW" sz="28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p:txBody>
          </p:sp>
        </p:grpSp>
        <p:grpSp>
          <p:nvGrpSpPr>
            <p:cNvPr id="9" name="组合 17">
              <a:extLst>
                <a:ext uri="{FF2B5EF4-FFF2-40B4-BE49-F238E27FC236}">
                  <a16:creationId xmlns:a16="http://schemas.microsoft.com/office/drawing/2014/main" id="{85ACCF54-043F-4686-947C-DB6B3458671E}"/>
                </a:ext>
              </a:extLst>
            </p:cNvPr>
            <p:cNvGrpSpPr/>
            <p:nvPr/>
          </p:nvGrpSpPr>
          <p:grpSpPr>
            <a:xfrm>
              <a:off x="3525292" y="3506593"/>
              <a:ext cx="1893692" cy="1511597"/>
              <a:chOff x="2420793" y="987575"/>
              <a:chExt cx="1523106" cy="1523105"/>
            </a:xfrm>
          </p:grpSpPr>
          <p:grpSp>
            <p:nvGrpSpPr>
              <p:cNvPr id="45" name="组合 2">
                <a:extLst>
                  <a:ext uri="{FF2B5EF4-FFF2-40B4-BE49-F238E27FC236}">
                    <a16:creationId xmlns:a16="http://schemas.microsoft.com/office/drawing/2014/main" id="{2715F2B8-EBB1-446E-B144-306CABAE4D3A}"/>
                  </a:ext>
                </a:extLst>
              </p:cNvPr>
              <p:cNvGrpSpPr/>
              <p:nvPr/>
            </p:nvGrpSpPr>
            <p:grpSpPr>
              <a:xfrm>
                <a:off x="2420793" y="987575"/>
                <a:ext cx="1523106" cy="1523105"/>
                <a:chOff x="2684860" y="1134667"/>
                <a:chExt cx="1335881" cy="1335881"/>
              </a:xfrm>
              <a:solidFill>
                <a:srgbClr val="7F7F7F"/>
              </a:solidFill>
            </p:grpSpPr>
            <p:sp>
              <p:nvSpPr>
                <p:cNvPr id="47" name="Freeform 186">
                  <a:extLst>
                    <a:ext uri="{FF2B5EF4-FFF2-40B4-BE49-F238E27FC236}">
                      <a16:creationId xmlns:a16="http://schemas.microsoft.com/office/drawing/2014/main" id="{297E8AE8-C3B7-4174-90FC-8A8D76DB8C93}"/>
                    </a:ext>
                  </a:extLst>
                </p:cNvPr>
                <p:cNvSpPr>
                  <a:spLocks noEditPoints="1"/>
                </p:cNvSpPr>
                <p:nvPr/>
              </p:nvSpPr>
              <p:spPr bwMode="auto">
                <a:xfrm>
                  <a:off x="2684860" y="1134667"/>
                  <a:ext cx="1335881" cy="1335881"/>
                </a:xfrm>
                <a:custGeom>
                  <a:avLst/>
                  <a:gdLst/>
                  <a:ahLst/>
                  <a:cxnLst>
                    <a:cxn ang="0">
                      <a:pos x="238" y="0"/>
                    </a:cxn>
                    <a:cxn ang="0">
                      <a:pos x="475" y="238"/>
                    </a:cxn>
                    <a:cxn ang="0">
                      <a:pos x="238" y="475"/>
                    </a:cxn>
                    <a:cxn ang="0">
                      <a:pos x="0" y="238"/>
                    </a:cxn>
                    <a:cxn ang="0">
                      <a:pos x="238" y="0"/>
                    </a:cxn>
                    <a:cxn ang="0">
                      <a:pos x="238" y="44"/>
                    </a:cxn>
                    <a:cxn ang="0">
                      <a:pos x="44" y="238"/>
                    </a:cxn>
                    <a:cxn ang="0">
                      <a:pos x="238" y="431"/>
                    </a:cxn>
                    <a:cxn ang="0">
                      <a:pos x="432" y="238"/>
                    </a:cxn>
                    <a:cxn ang="0">
                      <a:pos x="238" y="44"/>
                    </a:cxn>
                  </a:cxnLst>
                  <a:rect l="0" t="0" r="r" b="b"/>
                  <a:pathLst>
                    <a:path w="475" h="475">
                      <a:moveTo>
                        <a:pt x="238" y="0"/>
                      </a:moveTo>
                      <a:cubicBezTo>
                        <a:pt x="369" y="0"/>
                        <a:pt x="475" y="106"/>
                        <a:pt x="475" y="238"/>
                      </a:cubicBezTo>
                      <a:cubicBezTo>
                        <a:pt x="475" y="369"/>
                        <a:pt x="369" y="475"/>
                        <a:pt x="238" y="475"/>
                      </a:cubicBezTo>
                      <a:cubicBezTo>
                        <a:pt x="107" y="475"/>
                        <a:pt x="0" y="369"/>
                        <a:pt x="0" y="238"/>
                      </a:cubicBezTo>
                      <a:cubicBezTo>
                        <a:pt x="0" y="106"/>
                        <a:pt x="107" y="0"/>
                        <a:pt x="238" y="0"/>
                      </a:cubicBezTo>
                      <a:close/>
                      <a:moveTo>
                        <a:pt x="238" y="44"/>
                      </a:moveTo>
                      <a:cubicBezTo>
                        <a:pt x="131" y="44"/>
                        <a:pt x="44" y="131"/>
                        <a:pt x="44" y="238"/>
                      </a:cubicBezTo>
                      <a:cubicBezTo>
                        <a:pt x="44" y="345"/>
                        <a:pt x="131" y="431"/>
                        <a:pt x="238" y="431"/>
                      </a:cubicBezTo>
                      <a:cubicBezTo>
                        <a:pt x="345" y="431"/>
                        <a:pt x="432" y="345"/>
                        <a:pt x="432" y="238"/>
                      </a:cubicBezTo>
                      <a:cubicBezTo>
                        <a:pt x="432" y="131"/>
                        <a:pt x="345" y="44"/>
                        <a:pt x="238" y="44"/>
                      </a:cubicBezTo>
                      <a:close/>
                    </a:path>
                  </a:pathLst>
                </a:custGeom>
                <a:solidFill>
                  <a:srgbClr val="BB8E71"/>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48" name="Oval 187">
                  <a:extLst>
                    <a:ext uri="{FF2B5EF4-FFF2-40B4-BE49-F238E27FC236}">
                      <a16:creationId xmlns:a16="http://schemas.microsoft.com/office/drawing/2014/main" id="{1A8E359C-C761-41FC-9C75-7FBDBA3574FB}"/>
                    </a:ext>
                  </a:extLst>
                </p:cNvPr>
                <p:cNvSpPr>
                  <a:spLocks noChangeArrowheads="1"/>
                </p:cNvSpPr>
                <p:nvPr/>
              </p:nvSpPr>
              <p:spPr bwMode="auto">
                <a:xfrm>
                  <a:off x="2895601" y="1345407"/>
                  <a:ext cx="916781" cy="916781"/>
                </a:xfrm>
                <a:prstGeom prst="ellipse">
                  <a:avLst/>
                </a:prstGeom>
                <a:solidFill>
                  <a:srgbClr val="BC8F72"/>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grpSp>
          <p:sp>
            <p:nvSpPr>
              <p:cNvPr id="46" name="文本框 491">
                <a:extLst>
                  <a:ext uri="{FF2B5EF4-FFF2-40B4-BE49-F238E27FC236}">
                    <a16:creationId xmlns:a16="http://schemas.microsoft.com/office/drawing/2014/main" id="{C19BDB7B-DA65-44D6-B620-63BA63766EEE}"/>
                  </a:ext>
                </a:extLst>
              </p:cNvPr>
              <p:cNvSpPr txBox="1"/>
              <p:nvPr/>
            </p:nvSpPr>
            <p:spPr>
              <a:xfrm>
                <a:off x="2682754" y="1528217"/>
                <a:ext cx="1032341" cy="356433"/>
              </a:xfrm>
              <a:prstGeom prst="rect">
                <a:avLst/>
              </a:prstGeom>
              <a:noFill/>
            </p:spPr>
            <p:txBody>
              <a:bodyPr wrap="none" rtlCol="0">
                <a:spAutoFit/>
              </a:bodyPr>
              <a:lstStyle/>
              <a:p>
                <a:pPr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就業保險</a:t>
                </a:r>
                <a:endParaRPr lang="en-US" altLang="zh-TW" sz="28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p:txBody>
          </p:sp>
        </p:grpSp>
        <p:sp>
          <p:nvSpPr>
            <p:cNvPr id="10" name="矩形 9">
              <a:extLst>
                <a:ext uri="{FF2B5EF4-FFF2-40B4-BE49-F238E27FC236}">
                  <a16:creationId xmlns:a16="http://schemas.microsoft.com/office/drawing/2014/main" id="{2D831550-0C35-49BC-8DCD-3BBA86F0D82B}"/>
                </a:ext>
              </a:extLst>
            </p:cNvPr>
            <p:cNvSpPr/>
            <p:nvPr/>
          </p:nvSpPr>
          <p:spPr>
            <a:xfrm>
              <a:off x="1965779" y="5672140"/>
              <a:ext cx="1503973" cy="923330"/>
            </a:xfrm>
            <a:prstGeom prst="rect">
              <a:avLst/>
            </a:prstGeom>
          </p:spPr>
          <p:txBody>
            <a:bodyPr wrap="square" lIns="36000" rIns="36000">
              <a:spAutoFit/>
            </a:bodyPr>
            <a:lstStyle/>
            <a:p>
              <a:r>
                <a:rPr lang="zh-TW" altLang="en-US" sz="1800" dirty="0">
                  <a:solidFill>
                    <a:srgbClr val="454F5B"/>
                  </a:solidFill>
                  <a:latin typeface="Yu Gothic UI Semibold" panose="020B0700000000000000" pitchFamily="34" charset="-128"/>
                  <a:ea typeface="Yu Gothic UI Semibold" panose="020B0700000000000000" pitchFamily="34" charset="-128"/>
                  <a:cs typeface="Montserrat"/>
                  <a:sym typeface="Montserrat"/>
                </a:rPr>
                <a:t>提供勞工工作中或退休後的基本生活保障</a:t>
              </a:r>
            </a:p>
          </p:txBody>
        </p:sp>
        <p:grpSp>
          <p:nvGrpSpPr>
            <p:cNvPr id="11" name="组合 10">
              <a:extLst>
                <a:ext uri="{FF2B5EF4-FFF2-40B4-BE49-F238E27FC236}">
                  <a16:creationId xmlns:a16="http://schemas.microsoft.com/office/drawing/2014/main" id="{9DFC98DE-4F2A-4FBE-A18B-43218378B070}"/>
                </a:ext>
              </a:extLst>
            </p:cNvPr>
            <p:cNvGrpSpPr/>
            <p:nvPr/>
          </p:nvGrpSpPr>
          <p:grpSpPr>
            <a:xfrm>
              <a:off x="1913179" y="4998361"/>
              <a:ext cx="1503973" cy="659703"/>
              <a:chOff x="1679972" y="2445544"/>
              <a:chExt cx="914400" cy="788194"/>
            </a:xfrm>
            <a:solidFill>
              <a:srgbClr val="273045"/>
            </a:solidFill>
          </p:grpSpPr>
          <p:sp>
            <p:nvSpPr>
              <p:cNvPr id="43" name="Freeform 97">
                <a:extLst>
                  <a:ext uri="{FF2B5EF4-FFF2-40B4-BE49-F238E27FC236}">
                    <a16:creationId xmlns:a16="http://schemas.microsoft.com/office/drawing/2014/main" id="{1087F879-93D4-44BA-A07D-A5B45A5AAB50}"/>
                  </a:ext>
                </a:extLst>
              </p:cNvPr>
              <p:cNvSpPr>
                <a:spLocks noEditPoints="1"/>
              </p:cNvSpPr>
              <p:nvPr/>
            </p:nvSpPr>
            <p:spPr bwMode="auto">
              <a:xfrm>
                <a:off x="1679972" y="2445544"/>
                <a:ext cx="914400" cy="644128"/>
              </a:xfrm>
              <a:custGeom>
                <a:avLst/>
                <a:gdLst/>
                <a:ahLst/>
                <a:cxnLst>
                  <a:cxn ang="0">
                    <a:pos x="171" y="221"/>
                  </a:cxn>
                  <a:cxn ang="0">
                    <a:pos x="153" y="221"/>
                  </a:cxn>
                  <a:cxn ang="0">
                    <a:pos x="162" y="211"/>
                  </a:cxn>
                  <a:cxn ang="0">
                    <a:pos x="10" y="18"/>
                  </a:cxn>
                  <a:cxn ang="0">
                    <a:pos x="5" y="16"/>
                  </a:cxn>
                  <a:cxn ang="0">
                    <a:pos x="15" y="2"/>
                  </a:cxn>
                  <a:cxn ang="0">
                    <a:pos x="10" y="18"/>
                  </a:cxn>
                  <a:cxn ang="0">
                    <a:pos x="308" y="17"/>
                  </a:cxn>
                  <a:cxn ang="0">
                    <a:pos x="311" y="4"/>
                  </a:cxn>
                  <a:cxn ang="0">
                    <a:pos x="321" y="18"/>
                  </a:cxn>
                  <a:cxn ang="0">
                    <a:pos x="315" y="20"/>
                  </a:cxn>
                  <a:cxn ang="0">
                    <a:pos x="41" y="39"/>
                  </a:cxn>
                  <a:cxn ang="0">
                    <a:pos x="41" y="39"/>
                  </a:cxn>
                  <a:cxn ang="0">
                    <a:pos x="48" y="23"/>
                  </a:cxn>
                  <a:cxn ang="0">
                    <a:pos x="53" y="35"/>
                  </a:cxn>
                  <a:cxn ang="0">
                    <a:pos x="280" y="41"/>
                  </a:cxn>
                  <a:cxn ang="0">
                    <a:pos x="276" y="25"/>
                  </a:cxn>
                  <a:cxn ang="0">
                    <a:pos x="289" y="29"/>
                  </a:cxn>
                  <a:cxn ang="0">
                    <a:pos x="281" y="32"/>
                  </a:cxn>
                  <a:cxn ang="0">
                    <a:pos x="280" y="41"/>
                  </a:cxn>
                  <a:cxn ang="0">
                    <a:pos x="80" y="55"/>
                  </a:cxn>
                  <a:cxn ang="0">
                    <a:pos x="74" y="44"/>
                  </a:cxn>
                  <a:cxn ang="0">
                    <a:pos x="85" y="39"/>
                  </a:cxn>
                  <a:cxn ang="0">
                    <a:pos x="83" y="56"/>
                  </a:cxn>
                  <a:cxn ang="0">
                    <a:pos x="235" y="51"/>
                  </a:cxn>
                  <a:cxn ang="0">
                    <a:pos x="241" y="40"/>
                  </a:cxn>
                  <a:cxn ang="0">
                    <a:pos x="246" y="56"/>
                  </a:cxn>
                  <a:cxn ang="0">
                    <a:pos x="245" y="56"/>
                  </a:cxn>
                  <a:cxn ang="0">
                    <a:pos x="122" y="65"/>
                  </a:cxn>
                  <a:cxn ang="0">
                    <a:pos x="121" y="65"/>
                  </a:cxn>
                  <a:cxn ang="0">
                    <a:pos x="123" y="48"/>
                  </a:cxn>
                  <a:cxn ang="0">
                    <a:pos x="122" y="65"/>
                  </a:cxn>
                  <a:cxn ang="0">
                    <a:pos x="194" y="59"/>
                  </a:cxn>
                  <a:cxn ang="0">
                    <a:pos x="202" y="49"/>
                  </a:cxn>
                  <a:cxn ang="0">
                    <a:pos x="205" y="66"/>
                  </a:cxn>
                  <a:cxn ang="0">
                    <a:pos x="204" y="66"/>
                  </a:cxn>
                  <a:cxn ang="0">
                    <a:pos x="163" y="69"/>
                  </a:cxn>
                  <a:cxn ang="0">
                    <a:pos x="154" y="60"/>
                  </a:cxn>
                  <a:cxn ang="0">
                    <a:pos x="171" y="60"/>
                  </a:cxn>
                  <a:cxn ang="0">
                    <a:pos x="171" y="179"/>
                  </a:cxn>
                  <a:cxn ang="0">
                    <a:pos x="162" y="188"/>
                  </a:cxn>
                  <a:cxn ang="0">
                    <a:pos x="153" y="179"/>
                  </a:cxn>
                  <a:cxn ang="0">
                    <a:pos x="171" y="179"/>
                  </a:cxn>
                  <a:cxn ang="0">
                    <a:pos x="171" y="138"/>
                  </a:cxn>
                  <a:cxn ang="0">
                    <a:pos x="153" y="138"/>
                  </a:cxn>
                  <a:cxn ang="0">
                    <a:pos x="162" y="129"/>
                  </a:cxn>
                  <a:cxn ang="0">
                    <a:pos x="171" y="96"/>
                  </a:cxn>
                  <a:cxn ang="0">
                    <a:pos x="153" y="97"/>
                  </a:cxn>
                  <a:cxn ang="0">
                    <a:pos x="162" y="88"/>
                  </a:cxn>
                </a:cxnLst>
                <a:rect l="0" t="0" r="r" b="b"/>
                <a:pathLst>
                  <a:path w="325" h="229">
                    <a:moveTo>
                      <a:pt x="171" y="220"/>
                    </a:moveTo>
                    <a:cubicBezTo>
                      <a:pt x="171" y="221"/>
                      <a:pt x="171" y="221"/>
                      <a:pt x="171" y="221"/>
                    </a:cubicBezTo>
                    <a:cubicBezTo>
                      <a:pt x="171" y="225"/>
                      <a:pt x="167" y="229"/>
                      <a:pt x="162" y="229"/>
                    </a:cubicBezTo>
                    <a:cubicBezTo>
                      <a:pt x="157" y="229"/>
                      <a:pt x="153" y="225"/>
                      <a:pt x="153" y="221"/>
                    </a:cubicBezTo>
                    <a:cubicBezTo>
                      <a:pt x="153" y="220"/>
                      <a:pt x="153" y="220"/>
                      <a:pt x="153" y="220"/>
                    </a:cubicBezTo>
                    <a:cubicBezTo>
                      <a:pt x="153" y="215"/>
                      <a:pt x="157" y="211"/>
                      <a:pt x="162" y="211"/>
                    </a:cubicBezTo>
                    <a:cubicBezTo>
                      <a:pt x="167" y="211"/>
                      <a:pt x="171" y="215"/>
                      <a:pt x="171" y="220"/>
                    </a:cubicBezTo>
                    <a:close/>
                    <a:moveTo>
                      <a:pt x="10" y="18"/>
                    </a:moveTo>
                    <a:cubicBezTo>
                      <a:pt x="9"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6" y="17"/>
                      <a:pt x="13" y="18"/>
                      <a:pt x="10" y="18"/>
                    </a:cubicBezTo>
                    <a:close/>
                    <a:moveTo>
                      <a:pt x="315" y="20"/>
                    </a:moveTo>
                    <a:cubicBezTo>
                      <a:pt x="313" y="20"/>
                      <a:pt x="310" y="19"/>
                      <a:pt x="308" y="17"/>
                    </a:cubicBezTo>
                    <a:cubicBezTo>
                      <a:pt x="305" y="13"/>
                      <a:pt x="306" y="7"/>
                      <a:pt x="310" y="5"/>
                    </a:cubicBezTo>
                    <a:cubicBezTo>
                      <a:pt x="311" y="4"/>
                      <a:pt x="311" y="4"/>
                      <a:pt x="311" y="4"/>
                    </a:cubicBezTo>
                    <a:cubicBezTo>
                      <a:pt x="315" y="1"/>
                      <a:pt x="320" y="2"/>
                      <a:pt x="323" y="6"/>
                    </a:cubicBezTo>
                    <a:cubicBezTo>
                      <a:pt x="325" y="10"/>
                      <a:pt x="325" y="15"/>
                      <a:pt x="321"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7" y="37"/>
                      <a:pt x="35" y="31"/>
                      <a:pt x="37" y="27"/>
                    </a:cubicBezTo>
                    <a:cubicBezTo>
                      <a:pt x="39" y="23"/>
                      <a:pt x="44" y="21"/>
                      <a:pt x="48" y="23"/>
                    </a:cubicBezTo>
                    <a:cubicBezTo>
                      <a:pt x="49" y="24"/>
                      <a:pt x="49" y="24"/>
                      <a:pt x="49" y="24"/>
                    </a:cubicBezTo>
                    <a:cubicBezTo>
                      <a:pt x="53" y="26"/>
                      <a:pt x="55" y="31"/>
                      <a:pt x="53" y="35"/>
                    </a:cubicBezTo>
                    <a:cubicBezTo>
                      <a:pt x="51" y="38"/>
                      <a:pt x="48" y="40"/>
                      <a:pt x="45" y="40"/>
                    </a:cubicBezTo>
                    <a:close/>
                    <a:moveTo>
                      <a:pt x="280" y="41"/>
                    </a:moveTo>
                    <a:cubicBezTo>
                      <a:pt x="277" y="41"/>
                      <a:pt x="274" y="40"/>
                      <a:pt x="273" y="37"/>
                    </a:cubicBezTo>
                    <a:cubicBezTo>
                      <a:pt x="271" y="32"/>
                      <a:pt x="272" y="27"/>
                      <a:pt x="276" y="25"/>
                    </a:cubicBezTo>
                    <a:cubicBezTo>
                      <a:pt x="276" y="25"/>
                      <a:pt x="277" y="25"/>
                      <a:pt x="277" y="25"/>
                    </a:cubicBezTo>
                    <a:cubicBezTo>
                      <a:pt x="281" y="23"/>
                      <a:pt x="287" y="24"/>
                      <a:pt x="289" y="29"/>
                    </a:cubicBezTo>
                    <a:cubicBezTo>
                      <a:pt x="291" y="33"/>
                      <a:pt x="289" y="38"/>
                      <a:pt x="285" y="40"/>
                    </a:cubicBezTo>
                    <a:cubicBezTo>
                      <a:pt x="281" y="32"/>
                      <a:pt x="281" y="32"/>
                      <a:pt x="281" y="32"/>
                    </a:cubicBezTo>
                    <a:cubicBezTo>
                      <a:pt x="284" y="40"/>
                      <a:pt x="284" y="40"/>
                      <a:pt x="284" y="40"/>
                    </a:cubicBezTo>
                    <a:cubicBezTo>
                      <a:pt x="283" y="41"/>
                      <a:pt x="282" y="41"/>
                      <a:pt x="280" y="41"/>
                    </a:cubicBezTo>
                    <a:close/>
                    <a:moveTo>
                      <a:pt x="83" y="56"/>
                    </a:moveTo>
                    <a:cubicBezTo>
                      <a:pt x="82" y="56"/>
                      <a:pt x="81" y="56"/>
                      <a:pt x="80" y="55"/>
                    </a:cubicBezTo>
                    <a:cubicBezTo>
                      <a:pt x="80" y="55"/>
                      <a:pt x="80" y="55"/>
                      <a:pt x="80" y="55"/>
                    </a:cubicBezTo>
                    <a:cubicBezTo>
                      <a:pt x="75" y="54"/>
                      <a:pt x="73" y="49"/>
                      <a:pt x="74" y="44"/>
                    </a:cubicBezTo>
                    <a:cubicBezTo>
                      <a:pt x="75" y="40"/>
                      <a:pt x="80" y="37"/>
                      <a:pt x="85" y="39"/>
                    </a:cubicBezTo>
                    <a:cubicBezTo>
                      <a:pt x="85" y="39"/>
                      <a:pt x="85" y="39"/>
                      <a:pt x="85" y="39"/>
                    </a:cubicBezTo>
                    <a:cubicBezTo>
                      <a:pt x="90" y="40"/>
                      <a:pt x="92" y="45"/>
                      <a:pt x="91" y="50"/>
                    </a:cubicBezTo>
                    <a:cubicBezTo>
                      <a:pt x="90" y="53"/>
                      <a:pt x="86" y="56"/>
                      <a:pt x="83" y="56"/>
                    </a:cubicBezTo>
                    <a:close/>
                    <a:moveTo>
                      <a:pt x="243" y="57"/>
                    </a:moveTo>
                    <a:cubicBezTo>
                      <a:pt x="239" y="57"/>
                      <a:pt x="236" y="54"/>
                      <a:pt x="235" y="51"/>
                    </a:cubicBezTo>
                    <a:cubicBezTo>
                      <a:pt x="233" y="46"/>
                      <a:pt x="235" y="41"/>
                      <a:pt x="240" y="40"/>
                    </a:cubicBezTo>
                    <a:cubicBezTo>
                      <a:pt x="241" y="40"/>
                      <a:pt x="241" y="40"/>
                      <a:pt x="241" y="40"/>
                    </a:cubicBezTo>
                    <a:cubicBezTo>
                      <a:pt x="245" y="38"/>
                      <a:pt x="250" y="41"/>
                      <a:pt x="251" y="45"/>
                    </a:cubicBezTo>
                    <a:cubicBezTo>
                      <a:pt x="253" y="50"/>
                      <a:pt x="250" y="55"/>
                      <a:pt x="246" y="56"/>
                    </a:cubicBezTo>
                    <a:cubicBezTo>
                      <a:pt x="243" y="48"/>
                      <a:pt x="243" y="48"/>
                      <a:pt x="243" y="48"/>
                    </a:cubicBezTo>
                    <a:cubicBezTo>
                      <a:pt x="245" y="56"/>
                      <a:pt x="245" y="56"/>
                      <a:pt x="245" y="56"/>
                    </a:cubicBezTo>
                    <a:cubicBezTo>
                      <a:pt x="245" y="57"/>
                      <a:pt x="244" y="57"/>
                      <a:pt x="243" y="57"/>
                    </a:cubicBezTo>
                    <a:close/>
                    <a:moveTo>
                      <a:pt x="122" y="65"/>
                    </a:moveTo>
                    <a:cubicBezTo>
                      <a:pt x="122" y="65"/>
                      <a:pt x="121" y="65"/>
                      <a:pt x="121" y="65"/>
                    </a:cubicBezTo>
                    <a:cubicBezTo>
                      <a:pt x="121" y="65"/>
                      <a:pt x="121" y="65"/>
                      <a:pt x="121" y="65"/>
                    </a:cubicBezTo>
                    <a:cubicBezTo>
                      <a:pt x="116" y="65"/>
                      <a:pt x="113" y="60"/>
                      <a:pt x="113" y="55"/>
                    </a:cubicBezTo>
                    <a:cubicBezTo>
                      <a:pt x="114" y="51"/>
                      <a:pt x="118" y="48"/>
                      <a:pt x="123" y="48"/>
                    </a:cubicBezTo>
                    <a:cubicBezTo>
                      <a:pt x="128" y="49"/>
                      <a:pt x="131" y="53"/>
                      <a:pt x="131" y="58"/>
                    </a:cubicBezTo>
                    <a:cubicBezTo>
                      <a:pt x="130" y="62"/>
                      <a:pt x="126" y="65"/>
                      <a:pt x="122" y="65"/>
                    </a:cubicBezTo>
                    <a:close/>
                    <a:moveTo>
                      <a:pt x="203" y="66"/>
                    </a:moveTo>
                    <a:cubicBezTo>
                      <a:pt x="199" y="66"/>
                      <a:pt x="195" y="63"/>
                      <a:pt x="194" y="59"/>
                    </a:cubicBezTo>
                    <a:cubicBezTo>
                      <a:pt x="194" y="54"/>
                      <a:pt x="197" y="49"/>
                      <a:pt x="202" y="49"/>
                    </a:cubicBezTo>
                    <a:cubicBezTo>
                      <a:pt x="202" y="49"/>
                      <a:pt x="202" y="49"/>
                      <a:pt x="202" y="49"/>
                    </a:cubicBezTo>
                    <a:cubicBezTo>
                      <a:pt x="207" y="48"/>
                      <a:pt x="211" y="51"/>
                      <a:pt x="212" y="56"/>
                    </a:cubicBezTo>
                    <a:cubicBezTo>
                      <a:pt x="213" y="61"/>
                      <a:pt x="210" y="65"/>
                      <a:pt x="205" y="66"/>
                    </a:cubicBezTo>
                    <a:cubicBezTo>
                      <a:pt x="204" y="57"/>
                      <a:pt x="204" y="57"/>
                      <a:pt x="204" y="57"/>
                    </a:cubicBezTo>
                    <a:cubicBezTo>
                      <a:pt x="204" y="66"/>
                      <a:pt x="204" y="66"/>
                      <a:pt x="204" y="66"/>
                    </a:cubicBezTo>
                    <a:cubicBezTo>
                      <a:pt x="204" y="66"/>
                      <a:pt x="203" y="66"/>
                      <a:pt x="203" y="66"/>
                    </a:cubicBezTo>
                    <a:close/>
                    <a:moveTo>
                      <a:pt x="163" y="69"/>
                    </a:moveTo>
                    <a:cubicBezTo>
                      <a:pt x="162" y="69"/>
                      <a:pt x="162" y="69"/>
                      <a:pt x="162" y="69"/>
                    </a:cubicBezTo>
                    <a:cubicBezTo>
                      <a:pt x="158" y="69"/>
                      <a:pt x="154" y="65"/>
                      <a:pt x="154" y="60"/>
                    </a:cubicBezTo>
                    <a:cubicBezTo>
                      <a:pt x="154" y="55"/>
                      <a:pt x="158" y="52"/>
                      <a:pt x="162" y="52"/>
                    </a:cubicBezTo>
                    <a:cubicBezTo>
                      <a:pt x="167" y="52"/>
                      <a:pt x="171" y="55"/>
                      <a:pt x="171" y="60"/>
                    </a:cubicBezTo>
                    <a:cubicBezTo>
                      <a:pt x="171" y="65"/>
                      <a:pt x="168" y="69"/>
                      <a:pt x="163" y="69"/>
                    </a:cubicBezTo>
                    <a:close/>
                    <a:moveTo>
                      <a:pt x="171" y="179"/>
                    </a:moveTo>
                    <a:cubicBezTo>
                      <a:pt x="171" y="179"/>
                      <a:pt x="171" y="179"/>
                      <a:pt x="171" y="179"/>
                    </a:cubicBezTo>
                    <a:cubicBezTo>
                      <a:pt x="171" y="184"/>
                      <a:pt x="167" y="188"/>
                      <a:pt x="162" y="188"/>
                    </a:cubicBezTo>
                    <a:cubicBezTo>
                      <a:pt x="157" y="188"/>
                      <a:pt x="153" y="184"/>
                      <a:pt x="153" y="179"/>
                    </a:cubicBezTo>
                    <a:cubicBezTo>
                      <a:pt x="153" y="179"/>
                      <a:pt x="153" y="179"/>
                      <a:pt x="153" y="179"/>
                    </a:cubicBezTo>
                    <a:cubicBezTo>
                      <a:pt x="153" y="174"/>
                      <a:pt x="157" y="170"/>
                      <a:pt x="162" y="170"/>
                    </a:cubicBezTo>
                    <a:cubicBezTo>
                      <a:pt x="167" y="170"/>
                      <a:pt x="171" y="174"/>
                      <a:pt x="171" y="179"/>
                    </a:cubicBezTo>
                    <a:close/>
                    <a:moveTo>
                      <a:pt x="171" y="138"/>
                    </a:moveTo>
                    <a:cubicBezTo>
                      <a:pt x="171" y="138"/>
                      <a:pt x="171" y="138"/>
                      <a:pt x="171" y="138"/>
                    </a:cubicBezTo>
                    <a:cubicBezTo>
                      <a:pt x="171" y="143"/>
                      <a:pt x="167" y="147"/>
                      <a:pt x="162" y="147"/>
                    </a:cubicBezTo>
                    <a:cubicBezTo>
                      <a:pt x="157" y="147"/>
                      <a:pt x="153" y="143"/>
                      <a:pt x="153" y="138"/>
                    </a:cubicBezTo>
                    <a:cubicBezTo>
                      <a:pt x="153" y="138"/>
                      <a:pt x="153" y="138"/>
                      <a:pt x="153" y="138"/>
                    </a:cubicBezTo>
                    <a:cubicBezTo>
                      <a:pt x="153" y="133"/>
                      <a:pt x="157" y="129"/>
                      <a:pt x="162" y="129"/>
                    </a:cubicBezTo>
                    <a:cubicBezTo>
                      <a:pt x="167" y="129"/>
                      <a:pt x="171" y="133"/>
                      <a:pt x="171" y="138"/>
                    </a:cubicBezTo>
                    <a:close/>
                    <a:moveTo>
                      <a:pt x="171" y="96"/>
                    </a:moveTo>
                    <a:cubicBezTo>
                      <a:pt x="171" y="97"/>
                      <a:pt x="171" y="97"/>
                      <a:pt x="171" y="97"/>
                    </a:cubicBezTo>
                    <a:cubicBezTo>
                      <a:pt x="171" y="108"/>
                      <a:pt x="153" y="108"/>
                      <a:pt x="153" y="97"/>
                    </a:cubicBezTo>
                    <a:cubicBezTo>
                      <a:pt x="153" y="96"/>
                      <a:pt x="153" y="96"/>
                      <a:pt x="153" y="96"/>
                    </a:cubicBezTo>
                    <a:cubicBezTo>
                      <a:pt x="153" y="92"/>
                      <a:pt x="157" y="88"/>
                      <a:pt x="162" y="88"/>
                    </a:cubicBezTo>
                    <a:cubicBezTo>
                      <a:pt x="167" y="88"/>
                      <a:pt x="171" y="92"/>
                      <a:pt x="171"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44" name="Freeform 98">
                <a:extLst>
                  <a:ext uri="{FF2B5EF4-FFF2-40B4-BE49-F238E27FC236}">
                    <a16:creationId xmlns:a16="http://schemas.microsoft.com/office/drawing/2014/main" id="{B40932C8-0A88-4DFD-87B1-5D3FD1392CF8}"/>
                  </a:ext>
                </a:extLst>
              </p:cNvPr>
              <p:cNvSpPr>
                <a:spLocks/>
              </p:cNvSpPr>
              <p:nvPr/>
            </p:nvSpPr>
            <p:spPr bwMode="auto">
              <a:xfrm>
                <a:off x="2049067" y="3140869"/>
                <a:ext cx="182165" cy="92869"/>
              </a:xfrm>
              <a:custGeom>
                <a:avLst/>
                <a:gdLst/>
                <a:ahLst/>
                <a:cxnLst>
                  <a:cxn ang="0">
                    <a:pos x="0" y="0"/>
                  </a:cxn>
                  <a:cxn ang="0">
                    <a:pos x="78" y="78"/>
                  </a:cxn>
                  <a:cxn ang="0">
                    <a:pos x="153" y="0"/>
                  </a:cxn>
                  <a:cxn ang="0">
                    <a:pos x="0" y="0"/>
                  </a:cxn>
                  <a:cxn ang="0">
                    <a:pos x="0" y="0"/>
                  </a:cxn>
                </a:cxnLst>
                <a:rect l="0" t="0" r="r" b="b"/>
                <a:pathLst>
                  <a:path w="153" h="78">
                    <a:moveTo>
                      <a:pt x="0" y="0"/>
                    </a:moveTo>
                    <a:lnTo>
                      <a:pt x="78" y="78"/>
                    </a:lnTo>
                    <a:lnTo>
                      <a:pt x="153"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grpSp>
        <p:grpSp>
          <p:nvGrpSpPr>
            <p:cNvPr id="12" name="组合 11">
              <a:extLst>
                <a:ext uri="{FF2B5EF4-FFF2-40B4-BE49-F238E27FC236}">
                  <a16:creationId xmlns:a16="http://schemas.microsoft.com/office/drawing/2014/main" id="{2C0DDBBD-3AE7-48A4-88D0-62FDB0CD735A}"/>
                </a:ext>
              </a:extLst>
            </p:cNvPr>
            <p:cNvGrpSpPr/>
            <p:nvPr/>
          </p:nvGrpSpPr>
          <p:grpSpPr>
            <a:xfrm>
              <a:off x="3709056" y="4998361"/>
              <a:ext cx="1503973" cy="659703"/>
              <a:chOff x="2892029" y="2445544"/>
              <a:chExt cx="914400" cy="788194"/>
            </a:xfrm>
            <a:solidFill>
              <a:srgbClr val="7F7F7F"/>
            </a:solidFill>
          </p:grpSpPr>
          <p:sp>
            <p:nvSpPr>
              <p:cNvPr id="41" name="Freeform 194">
                <a:extLst>
                  <a:ext uri="{FF2B5EF4-FFF2-40B4-BE49-F238E27FC236}">
                    <a16:creationId xmlns:a16="http://schemas.microsoft.com/office/drawing/2014/main" id="{479DBA82-DD76-4774-84E5-06E4AA93862C}"/>
                  </a:ext>
                </a:extLst>
              </p:cNvPr>
              <p:cNvSpPr>
                <a:spLocks noEditPoints="1"/>
              </p:cNvSpPr>
              <p:nvPr/>
            </p:nvSpPr>
            <p:spPr bwMode="auto">
              <a:xfrm>
                <a:off x="2892029" y="2445544"/>
                <a:ext cx="914400" cy="644128"/>
              </a:xfrm>
              <a:custGeom>
                <a:avLst/>
                <a:gdLst/>
                <a:ahLst/>
                <a:cxnLst>
                  <a:cxn ang="0">
                    <a:pos x="170" y="221"/>
                  </a:cxn>
                  <a:cxn ang="0">
                    <a:pos x="153" y="221"/>
                  </a:cxn>
                  <a:cxn ang="0">
                    <a:pos x="162" y="211"/>
                  </a:cxn>
                  <a:cxn ang="0">
                    <a:pos x="10" y="18"/>
                  </a:cxn>
                  <a:cxn ang="0">
                    <a:pos x="5" y="16"/>
                  </a:cxn>
                  <a:cxn ang="0">
                    <a:pos x="15" y="2"/>
                  </a:cxn>
                  <a:cxn ang="0">
                    <a:pos x="10" y="18"/>
                  </a:cxn>
                  <a:cxn ang="0">
                    <a:pos x="308" y="17"/>
                  </a:cxn>
                  <a:cxn ang="0">
                    <a:pos x="310" y="4"/>
                  </a:cxn>
                  <a:cxn ang="0">
                    <a:pos x="320" y="18"/>
                  </a:cxn>
                  <a:cxn ang="0">
                    <a:pos x="315" y="20"/>
                  </a:cxn>
                  <a:cxn ang="0">
                    <a:pos x="41" y="39"/>
                  </a:cxn>
                  <a:cxn ang="0">
                    <a:pos x="41" y="39"/>
                  </a:cxn>
                  <a:cxn ang="0">
                    <a:pos x="48" y="23"/>
                  </a:cxn>
                  <a:cxn ang="0">
                    <a:pos x="52" y="35"/>
                  </a:cxn>
                  <a:cxn ang="0">
                    <a:pos x="280" y="41"/>
                  </a:cxn>
                  <a:cxn ang="0">
                    <a:pos x="276" y="25"/>
                  </a:cxn>
                  <a:cxn ang="0">
                    <a:pos x="288" y="29"/>
                  </a:cxn>
                  <a:cxn ang="0">
                    <a:pos x="281" y="32"/>
                  </a:cxn>
                  <a:cxn ang="0">
                    <a:pos x="280" y="41"/>
                  </a:cxn>
                  <a:cxn ang="0">
                    <a:pos x="80" y="55"/>
                  </a:cxn>
                  <a:cxn ang="0">
                    <a:pos x="74" y="44"/>
                  </a:cxn>
                  <a:cxn ang="0">
                    <a:pos x="85" y="39"/>
                  </a:cxn>
                  <a:cxn ang="0">
                    <a:pos x="82" y="56"/>
                  </a:cxn>
                  <a:cxn ang="0">
                    <a:pos x="234" y="51"/>
                  </a:cxn>
                  <a:cxn ang="0">
                    <a:pos x="240" y="40"/>
                  </a:cxn>
                  <a:cxn ang="0">
                    <a:pos x="245" y="56"/>
                  </a:cxn>
                  <a:cxn ang="0">
                    <a:pos x="245" y="56"/>
                  </a:cxn>
                  <a:cxn ang="0">
                    <a:pos x="122" y="65"/>
                  </a:cxn>
                  <a:cxn ang="0">
                    <a:pos x="120" y="65"/>
                  </a:cxn>
                  <a:cxn ang="0">
                    <a:pos x="123" y="48"/>
                  </a:cxn>
                  <a:cxn ang="0">
                    <a:pos x="122" y="65"/>
                  </a:cxn>
                  <a:cxn ang="0">
                    <a:pos x="194" y="59"/>
                  </a:cxn>
                  <a:cxn ang="0">
                    <a:pos x="202" y="49"/>
                  </a:cxn>
                  <a:cxn ang="0">
                    <a:pos x="205" y="66"/>
                  </a:cxn>
                  <a:cxn ang="0">
                    <a:pos x="204" y="66"/>
                  </a:cxn>
                  <a:cxn ang="0">
                    <a:pos x="163" y="69"/>
                  </a:cxn>
                  <a:cxn ang="0">
                    <a:pos x="153" y="60"/>
                  </a:cxn>
                  <a:cxn ang="0">
                    <a:pos x="171" y="60"/>
                  </a:cxn>
                  <a:cxn ang="0">
                    <a:pos x="170" y="179"/>
                  </a:cxn>
                  <a:cxn ang="0">
                    <a:pos x="162" y="188"/>
                  </a:cxn>
                  <a:cxn ang="0">
                    <a:pos x="153" y="179"/>
                  </a:cxn>
                  <a:cxn ang="0">
                    <a:pos x="170" y="179"/>
                  </a:cxn>
                  <a:cxn ang="0">
                    <a:pos x="170" y="138"/>
                  </a:cxn>
                  <a:cxn ang="0">
                    <a:pos x="153" y="138"/>
                  </a:cxn>
                  <a:cxn ang="0">
                    <a:pos x="162" y="129"/>
                  </a:cxn>
                  <a:cxn ang="0">
                    <a:pos x="170" y="96"/>
                  </a:cxn>
                  <a:cxn ang="0">
                    <a:pos x="153" y="97"/>
                  </a:cxn>
                  <a:cxn ang="0">
                    <a:pos x="162" y="88"/>
                  </a:cxn>
                </a:cxnLst>
                <a:rect l="0" t="0" r="r" b="b"/>
                <a:pathLst>
                  <a:path w="325" h="229">
                    <a:moveTo>
                      <a:pt x="170" y="220"/>
                    </a:moveTo>
                    <a:cubicBezTo>
                      <a:pt x="170" y="221"/>
                      <a:pt x="170" y="221"/>
                      <a:pt x="170" y="221"/>
                    </a:cubicBezTo>
                    <a:cubicBezTo>
                      <a:pt x="170" y="225"/>
                      <a:pt x="166" y="229"/>
                      <a:pt x="162" y="229"/>
                    </a:cubicBezTo>
                    <a:cubicBezTo>
                      <a:pt x="157" y="229"/>
                      <a:pt x="153" y="225"/>
                      <a:pt x="153" y="221"/>
                    </a:cubicBezTo>
                    <a:cubicBezTo>
                      <a:pt x="153" y="220"/>
                      <a:pt x="153" y="220"/>
                      <a:pt x="153" y="220"/>
                    </a:cubicBezTo>
                    <a:cubicBezTo>
                      <a:pt x="153" y="215"/>
                      <a:pt x="157" y="211"/>
                      <a:pt x="162" y="211"/>
                    </a:cubicBezTo>
                    <a:cubicBezTo>
                      <a:pt x="166" y="211"/>
                      <a:pt x="170" y="215"/>
                      <a:pt x="170" y="220"/>
                    </a:cubicBezTo>
                    <a:close/>
                    <a:moveTo>
                      <a:pt x="10" y="18"/>
                    </a:moveTo>
                    <a:cubicBezTo>
                      <a:pt x="8"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5" y="17"/>
                      <a:pt x="13" y="18"/>
                      <a:pt x="10" y="18"/>
                    </a:cubicBezTo>
                    <a:close/>
                    <a:moveTo>
                      <a:pt x="315" y="20"/>
                    </a:moveTo>
                    <a:cubicBezTo>
                      <a:pt x="312" y="20"/>
                      <a:pt x="310" y="19"/>
                      <a:pt x="308" y="17"/>
                    </a:cubicBezTo>
                    <a:cubicBezTo>
                      <a:pt x="305" y="13"/>
                      <a:pt x="306" y="7"/>
                      <a:pt x="310" y="5"/>
                    </a:cubicBezTo>
                    <a:cubicBezTo>
                      <a:pt x="310" y="4"/>
                      <a:pt x="310" y="4"/>
                      <a:pt x="310" y="4"/>
                    </a:cubicBezTo>
                    <a:cubicBezTo>
                      <a:pt x="314" y="1"/>
                      <a:pt x="320" y="2"/>
                      <a:pt x="322" y="6"/>
                    </a:cubicBezTo>
                    <a:cubicBezTo>
                      <a:pt x="325" y="10"/>
                      <a:pt x="324" y="15"/>
                      <a:pt x="320"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6" y="37"/>
                      <a:pt x="35" y="31"/>
                      <a:pt x="37" y="27"/>
                    </a:cubicBezTo>
                    <a:cubicBezTo>
                      <a:pt x="39" y="23"/>
                      <a:pt x="44" y="21"/>
                      <a:pt x="48" y="23"/>
                    </a:cubicBezTo>
                    <a:cubicBezTo>
                      <a:pt x="49" y="24"/>
                      <a:pt x="49" y="24"/>
                      <a:pt x="49" y="24"/>
                    </a:cubicBezTo>
                    <a:cubicBezTo>
                      <a:pt x="53" y="26"/>
                      <a:pt x="55" y="31"/>
                      <a:pt x="52" y="35"/>
                    </a:cubicBezTo>
                    <a:cubicBezTo>
                      <a:pt x="51" y="38"/>
                      <a:pt x="48" y="40"/>
                      <a:pt x="45" y="40"/>
                    </a:cubicBezTo>
                    <a:close/>
                    <a:moveTo>
                      <a:pt x="280" y="41"/>
                    </a:moveTo>
                    <a:cubicBezTo>
                      <a:pt x="277" y="41"/>
                      <a:pt x="274" y="40"/>
                      <a:pt x="272" y="37"/>
                    </a:cubicBezTo>
                    <a:cubicBezTo>
                      <a:pt x="270" y="32"/>
                      <a:pt x="272" y="27"/>
                      <a:pt x="276" y="25"/>
                    </a:cubicBezTo>
                    <a:cubicBezTo>
                      <a:pt x="276" y="25"/>
                      <a:pt x="277" y="25"/>
                      <a:pt x="277" y="25"/>
                    </a:cubicBezTo>
                    <a:cubicBezTo>
                      <a:pt x="281" y="23"/>
                      <a:pt x="286" y="24"/>
                      <a:pt x="288" y="29"/>
                    </a:cubicBezTo>
                    <a:cubicBezTo>
                      <a:pt x="290" y="33"/>
                      <a:pt x="289" y="38"/>
                      <a:pt x="284" y="40"/>
                    </a:cubicBezTo>
                    <a:cubicBezTo>
                      <a:pt x="281" y="32"/>
                      <a:pt x="281" y="32"/>
                      <a:pt x="281" y="32"/>
                    </a:cubicBezTo>
                    <a:cubicBezTo>
                      <a:pt x="284" y="40"/>
                      <a:pt x="284" y="40"/>
                      <a:pt x="284" y="40"/>
                    </a:cubicBezTo>
                    <a:cubicBezTo>
                      <a:pt x="283" y="41"/>
                      <a:pt x="281" y="41"/>
                      <a:pt x="280" y="41"/>
                    </a:cubicBezTo>
                    <a:close/>
                    <a:moveTo>
                      <a:pt x="82" y="56"/>
                    </a:moveTo>
                    <a:cubicBezTo>
                      <a:pt x="82" y="56"/>
                      <a:pt x="81" y="56"/>
                      <a:pt x="80" y="55"/>
                    </a:cubicBezTo>
                    <a:cubicBezTo>
                      <a:pt x="79" y="55"/>
                      <a:pt x="79" y="55"/>
                      <a:pt x="79" y="55"/>
                    </a:cubicBezTo>
                    <a:cubicBezTo>
                      <a:pt x="75" y="54"/>
                      <a:pt x="72" y="49"/>
                      <a:pt x="74" y="44"/>
                    </a:cubicBezTo>
                    <a:cubicBezTo>
                      <a:pt x="75" y="40"/>
                      <a:pt x="80" y="37"/>
                      <a:pt x="84" y="39"/>
                    </a:cubicBezTo>
                    <a:cubicBezTo>
                      <a:pt x="85" y="39"/>
                      <a:pt x="85" y="39"/>
                      <a:pt x="85" y="39"/>
                    </a:cubicBezTo>
                    <a:cubicBezTo>
                      <a:pt x="90" y="40"/>
                      <a:pt x="92" y="45"/>
                      <a:pt x="91" y="50"/>
                    </a:cubicBezTo>
                    <a:cubicBezTo>
                      <a:pt x="89" y="53"/>
                      <a:pt x="86" y="56"/>
                      <a:pt x="82" y="56"/>
                    </a:cubicBezTo>
                    <a:close/>
                    <a:moveTo>
                      <a:pt x="242" y="57"/>
                    </a:moveTo>
                    <a:cubicBezTo>
                      <a:pt x="239" y="57"/>
                      <a:pt x="235" y="54"/>
                      <a:pt x="234" y="51"/>
                    </a:cubicBezTo>
                    <a:cubicBezTo>
                      <a:pt x="233" y="46"/>
                      <a:pt x="235" y="41"/>
                      <a:pt x="240" y="40"/>
                    </a:cubicBezTo>
                    <a:cubicBezTo>
                      <a:pt x="240" y="40"/>
                      <a:pt x="240" y="40"/>
                      <a:pt x="240" y="40"/>
                    </a:cubicBezTo>
                    <a:cubicBezTo>
                      <a:pt x="245" y="38"/>
                      <a:pt x="250" y="41"/>
                      <a:pt x="251" y="45"/>
                    </a:cubicBezTo>
                    <a:cubicBezTo>
                      <a:pt x="253" y="50"/>
                      <a:pt x="250" y="55"/>
                      <a:pt x="245" y="56"/>
                    </a:cubicBezTo>
                    <a:cubicBezTo>
                      <a:pt x="243" y="48"/>
                      <a:pt x="243" y="48"/>
                      <a:pt x="243" y="48"/>
                    </a:cubicBezTo>
                    <a:cubicBezTo>
                      <a:pt x="245" y="56"/>
                      <a:pt x="245" y="56"/>
                      <a:pt x="245" y="56"/>
                    </a:cubicBezTo>
                    <a:cubicBezTo>
                      <a:pt x="244" y="57"/>
                      <a:pt x="243" y="57"/>
                      <a:pt x="242" y="57"/>
                    </a:cubicBezTo>
                    <a:close/>
                    <a:moveTo>
                      <a:pt x="122" y="65"/>
                    </a:moveTo>
                    <a:cubicBezTo>
                      <a:pt x="122" y="65"/>
                      <a:pt x="121" y="65"/>
                      <a:pt x="121" y="65"/>
                    </a:cubicBezTo>
                    <a:cubicBezTo>
                      <a:pt x="121" y="65"/>
                      <a:pt x="120" y="65"/>
                      <a:pt x="120" y="65"/>
                    </a:cubicBezTo>
                    <a:cubicBezTo>
                      <a:pt x="116" y="65"/>
                      <a:pt x="112" y="60"/>
                      <a:pt x="113" y="55"/>
                    </a:cubicBezTo>
                    <a:cubicBezTo>
                      <a:pt x="114" y="51"/>
                      <a:pt x="118" y="48"/>
                      <a:pt x="123" y="48"/>
                    </a:cubicBezTo>
                    <a:cubicBezTo>
                      <a:pt x="127" y="49"/>
                      <a:pt x="131" y="53"/>
                      <a:pt x="130" y="58"/>
                    </a:cubicBezTo>
                    <a:cubicBezTo>
                      <a:pt x="130" y="62"/>
                      <a:pt x="126" y="65"/>
                      <a:pt x="122" y="65"/>
                    </a:cubicBezTo>
                    <a:close/>
                    <a:moveTo>
                      <a:pt x="203" y="66"/>
                    </a:moveTo>
                    <a:cubicBezTo>
                      <a:pt x="198" y="66"/>
                      <a:pt x="195" y="63"/>
                      <a:pt x="194" y="59"/>
                    </a:cubicBezTo>
                    <a:cubicBezTo>
                      <a:pt x="193" y="54"/>
                      <a:pt x="197" y="49"/>
                      <a:pt x="201" y="49"/>
                    </a:cubicBezTo>
                    <a:cubicBezTo>
                      <a:pt x="201" y="49"/>
                      <a:pt x="202" y="49"/>
                      <a:pt x="202" y="49"/>
                    </a:cubicBezTo>
                    <a:cubicBezTo>
                      <a:pt x="207" y="48"/>
                      <a:pt x="211" y="51"/>
                      <a:pt x="212" y="56"/>
                    </a:cubicBezTo>
                    <a:cubicBezTo>
                      <a:pt x="212" y="61"/>
                      <a:pt x="209" y="65"/>
                      <a:pt x="205" y="66"/>
                    </a:cubicBezTo>
                    <a:cubicBezTo>
                      <a:pt x="203" y="57"/>
                      <a:pt x="203" y="57"/>
                      <a:pt x="203" y="57"/>
                    </a:cubicBezTo>
                    <a:cubicBezTo>
                      <a:pt x="204" y="66"/>
                      <a:pt x="204" y="66"/>
                      <a:pt x="204" y="66"/>
                    </a:cubicBezTo>
                    <a:cubicBezTo>
                      <a:pt x="204" y="66"/>
                      <a:pt x="203" y="66"/>
                      <a:pt x="203" y="66"/>
                    </a:cubicBezTo>
                    <a:close/>
                    <a:moveTo>
                      <a:pt x="163" y="69"/>
                    </a:moveTo>
                    <a:cubicBezTo>
                      <a:pt x="162" y="69"/>
                      <a:pt x="162" y="69"/>
                      <a:pt x="162" y="69"/>
                    </a:cubicBezTo>
                    <a:cubicBezTo>
                      <a:pt x="157" y="69"/>
                      <a:pt x="153" y="65"/>
                      <a:pt x="153" y="60"/>
                    </a:cubicBezTo>
                    <a:cubicBezTo>
                      <a:pt x="153" y="55"/>
                      <a:pt x="157" y="52"/>
                      <a:pt x="162" y="52"/>
                    </a:cubicBezTo>
                    <a:cubicBezTo>
                      <a:pt x="167" y="52"/>
                      <a:pt x="171" y="55"/>
                      <a:pt x="171" y="60"/>
                    </a:cubicBezTo>
                    <a:cubicBezTo>
                      <a:pt x="171" y="65"/>
                      <a:pt x="167" y="69"/>
                      <a:pt x="163" y="69"/>
                    </a:cubicBezTo>
                    <a:close/>
                    <a:moveTo>
                      <a:pt x="170" y="179"/>
                    </a:moveTo>
                    <a:cubicBezTo>
                      <a:pt x="170" y="179"/>
                      <a:pt x="170" y="179"/>
                      <a:pt x="170" y="179"/>
                    </a:cubicBezTo>
                    <a:cubicBezTo>
                      <a:pt x="170" y="184"/>
                      <a:pt x="166" y="188"/>
                      <a:pt x="162" y="188"/>
                    </a:cubicBezTo>
                    <a:cubicBezTo>
                      <a:pt x="157" y="188"/>
                      <a:pt x="153" y="184"/>
                      <a:pt x="153" y="179"/>
                    </a:cubicBezTo>
                    <a:cubicBezTo>
                      <a:pt x="153" y="179"/>
                      <a:pt x="153" y="179"/>
                      <a:pt x="153" y="179"/>
                    </a:cubicBezTo>
                    <a:cubicBezTo>
                      <a:pt x="153" y="174"/>
                      <a:pt x="157" y="170"/>
                      <a:pt x="162" y="170"/>
                    </a:cubicBezTo>
                    <a:cubicBezTo>
                      <a:pt x="166" y="170"/>
                      <a:pt x="170" y="174"/>
                      <a:pt x="170" y="179"/>
                    </a:cubicBezTo>
                    <a:close/>
                    <a:moveTo>
                      <a:pt x="170" y="138"/>
                    </a:moveTo>
                    <a:cubicBezTo>
                      <a:pt x="170" y="138"/>
                      <a:pt x="170" y="138"/>
                      <a:pt x="170" y="138"/>
                    </a:cubicBezTo>
                    <a:cubicBezTo>
                      <a:pt x="170" y="143"/>
                      <a:pt x="166" y="147"/>
                      <a:pt x="162" y="147"/>
                    </a:cubicBezTo>
                    <a:cubicBezTo>
                      <a:pt x="157" y="147"/>
                      <a:pt x="153" y="143"/>
                      <a:pt x="153" y="138"/>
                    </a:cubicBezTo>
                    <a:cubicBezTo>
                      <a:pt x="153" y="138"/>
                      <a:pt x="153" y="138"/>
                      <a:pt x="153" y="138"/>
                    </a:cubicBezTo>
                    <a:cubicBezTo>
                      <a:pt x="153" y="133"/>
                      <a:pt x="157" y="129"/>
                      <a:pt x="162" y="129"/>
                    </a:cubicBezTo>
                    <a:cubicBezTo>
                      <a:pt x="166" y="129"/>
                      <a:pt x="170" y="133"/>
                      <a:pt x="170" y="138"/>
                    </a:cubicBezTo>
                    <a:close/>
                    <a:moveTo>
                      <a:pt x="170" y="96"/>
                    </a:moveTo>
                    <a:cubicBezTo>
                      <a:pt x="170" y="97"/>
                      <a:pt x="170" y="97"/>
                      <a:pt x="170" y="97"/>
                    </a:cubicBezTo>
                    <a:cubicBezTo>
                      <a:pt x="170" y="108"/>
                      <a:pt x="153" y="108"/>
                      <a:pt x="153" y="97"/>
                    </a:cubicBezTo>
                    <a:cubicBezTo>
                      <a:pt x="153" y="96"/>
                      <a:pt x="153" y="96"/>
                      <a:pt x="153" y="96"/>
                    </a:cubicBezTo>
                    <a:cubicBezTo>
                      <a:pt x="153" y="92"/>
                      <a:pt x="157" y="88"/>
                      <a:pt x="162" y="88"/>
                    </a:cubicBezTo>
                    <a:cubicBezTo>
                      <a:pt x="166" y="88"/>
                      <a:pt x="170" y="92"/>
                      <a:pt x="170"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42" name="Freeform 195">
                <a:extLst>
                  <a:ext uri="{FF2B5EF4-FFF2-40B4-BE49-F238E27FC236}">
                    <a16:creationId xmlns:a16="http://schemas.microsoft.com/office/drawing/2014/main" id="{93C70D50-22E4-4870-BC4F-5519E6A791ED}"/>
                  </a:ext>
                </a:extLst>
              </p:cNvPr>
              <p:cNvSpPr>
                <a:spLocks/>
              </p:cNvSpPr>
              <p:nvPr/>
            </p:nvSpPr>
            <p:spPr bwMode="auto">
              <a:xfrm>
                <a:off x="3261123" y="3140869"/>
                <a:ext cx="182165" cy="92869"/>
              </a:xfrm>
              <a:custGeom>
                <a:avLst/>
                <a:gdLst/>
                <a:ahLst/>
                <a:cxnLst>
                  <a:cxn ang="0">
                    <a:pos x="0" y="0"/>
                  </a:cxn>
                  <a:cxn ang="0">
                    <a:pos x="75" y="78"/>
                  </a:cxn>
                  <a:cxn ang="0">
                    <a:pos x="153" y="0"/>
                  </a:cxn>
                  <a:cxn ang="0">
                    <a:pos x="0" y="0"/>
                  </a:cxn>
                  <a:cxn ang="0">
                    <a:pos x="0" y="0"/>
                  </a:cxn>
                </a:cxnLst>
                <a:rect l="0" t="0" r="r" b="b"/>
                <a:pathLst>
                  <a:path w="153" h="78">
                    <a:moveTo>
                      <a:pt x="0" y="0"/>
                    </a:moveTo>
                    <a:lnTo>
                      <a:pt x="75" y="78"/>
                    </a:lnTo>
                    <a:lnTo>
                      <a:pt x="153"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grpSp>
        <p:grpSp>
          <p:nvGrpSpPr>
            <p:cNvPr id="13" name="组合 12">
              <a:extLst>
                <a:ext uri="{FF2B5EF4-FFF2-40B4-BE49-F238E27FC236}">
                  <a16:creationId xmlns:a16="http://schemas.microsoft.com/office/drawing/2014/main" id="{33B7593F-08F2-48A0-8E41-154F58261151}"/>
                </a:ext>
              </a:extLst>
            </p:cNvPr>
            <p:cNvGrpSpPr/>
            <p:nvPr/>
          </p:nvGrpSpPr>
          <p:grpSpPr>
            <a:xfrm>
              <a:off x="5539547" y="4986169"/>
              <a:ext cx="1503973" cy="659703"/>
              <a:chOff x="4107656" y="2445544"/>
              <a:chExt cx="914400" cy="788194"/>
            </a:xfrm>
            <a:solidFill>
              <a:srgbClr val="273045"/>
            </a:solidFill>
          </p:grpSpPr>
          <p:sp>
            <p:nvSpPr>
              <p:cNvPr id="39" name="Freeform 287">
                <a:extLst>
                  <a:ext uri="{FF2B5EF4-FFF2-40B4-BE49-F238E27FC236}">
                    <a16:creationId xmlns:a16="http://schemas.microsoft.com/office/drawing/2014/main" id="{BEBECD8F-6286-4020-91B3-BBC7E87AD6CF}"/>
                  </a:ext>
                </a:extLst>
              </p:cNvPr>
              <p:cNvSpPr>
                <a:spLocks noEditPoints="1"/>
              </p:cNvSpPr>
              <p:nvPr/>
            </p:nvSpPr>
            <p:spPr bwMode="auto">
              <a:xfrm>
                <a:off x="4107656" y="2445544"/>
                <a:ext cx="914400" cy="644128"/>
              </a:xfrm>
              <a:custGeom>
                <a:avLst/>
                <a:gdLst/>
                <a:ahLst/>
                <a:cxnLst>
                  <a:cxn ang="0">
                    <a:pos x="170" y="221"/>
                  </a:cxn>
                  <a:cxn ang="0">
                    <a:pos x="153" y="221"/>
                  </a:cxn>
                  <a:cxn ang="0">
                    <a:pos x="161" y="211"/>
                  </a:cxn>
                  <a:cxn ang="0">
                    <a:pos x="10" y="18"/>
                  </a:cxn>
                  <a:cxn ang="0">
                    <a:pos x="4" y="16"/>
                  </a:cxn>
                  <a:cxn ang="0">
                    <a:pos x="15" y="2"/>
                  </a:cxn>
                  <a:cxn ang="0">
                    <a:pos x="10" y="18"/>
                  </a:cxn>
                  <a:cxn ang="0">
                    <a:pos x="308" y="17"/>
                  </a:cxn>
                  <a:cxn ang="0">
                    <a:pos x="310" y="4"/>
                  </a:cxn>
                  <a:cxn ang="0">
                    <a:pos x="320" y="18"/>
                  </a:cxn>
                  <a:cxn ang="0">
                    <a:pos x="314" y="20"/>
                  </a:cxn>
                  <a:cxn ang="0">
                    <a:pos x="40" y="39"/>
                  </a:cxn>
                  <a:cxn ang="0">
                    <a:pos x="40" y="39"/>
                  </a:cxn>
                  <a:cxn ang="0">
                    <a:pos x="48" y="23"/>
                  </a:cxn>
                  <a:cxn ang="0">
                    <a:pos x="52" y="35"/>
                  </a:cxn>
                  <a:cxn ang="0">
                    <a:pos x="280" y="41"/>
                  </a:cxn>
                  <a:cxn ang="0">
                    <a:pos x="276" y="25"/>
                  </a:cxn>
                  <a:cxn ang="0">
                    <a:pos x="288" y="29"/>
                  </a:cxn>
                  <a:cxn ang="0">
                    <a:pos x="280" y="32"/>
                  </a:cxn>
                  <a:cxn ang="0">
                    <a:pos x="280" y="41"/>
                  </a:cxn>
                  <a:cxn ang="0">
                    <a:pos x="79" y="55"/>
                  </a:cxn>
                  <a:cxn ang="0">
                    <a:pos x="73" y="44"/>
                  </a:cxn>
                  <a:cxn ang="0">
                    <a:pos x="85" y="39"/>
                  </a:cxn>
                  <a:cxn ang="0">
                    <a:pos x="82" y="56"/>
                  </a:cxn>
                  <a:cxn ang="0">
                    <a:pos x="234" y="51"/>
                  </a:cxn>
                  <a:cxn ang="0">
                    <a:pos x="240" y="40"/>
                  </a:cxn>
                  <a:cxn ang="0">
                    <a:pos x="245" y="56"/>
                  </a:cxn>
                  <a:cxn ang="0">
                    <a:pos x="245" y="56"/>
                  </a:cxn>
                  <a:cxn ang="0">
                    <a:pos x="122" y="65"/>
                  </a:cxn>
                  <a:cxn ang="0">
                    <a:pos x="120" y="65"/>
                  </a:cxn>
                  <a:cxn ang="0">
                    <a:pos x="122" y="48"/>
                  </a:cxn>
                  <a:cxn ang="0">
                    <a:pos x="122" y="65"/>
                  </a:cxn>
                  <a:cxn ang="0">
                    <a:pos x="194" y="59"/>
                  </a:cxn>
                  <a:cxn ang="0">
                    <a:pos x="202" y="49"/>
                  </a:cxn>
                  <a:cxn ang="0">
                    <a:pos x="204" y="66"/>
                  </a:cxn>
                  <a:cxn ang="0">
                    <a:pos x="204" y="66"/>
                  </a:cxn>
                  <a:cxn ang="0">
                    <a:pos x="162" y="69"/>
                  </a:cxn>
                  <a:cxn ang="0">
                    <a:pos x="153" y="60"/>
                  </a:cxn>
                  <a:cxn ang="0">
                    <a:pos x="171" y="60"/>
                  </a:cxn>
                  <a:cxn ang="0">
                    <a:pos x="170" y="179"/>
                  </a:cxn>
                  <a:cxn ang="0">
                    <a:pos x="161" y="188"/>
                  </a:cxn>
                  <a:cxn ang="0">
                    <a:pos x="153" y="179"/>
                  </a:cxn>
                  <a:cxn ang="0">
                    <a:pos x="170" y="179"/>
                  </a:cxn>
                  <a:cxn ang="0">
                    <a:pos x="170" y="138"/>
                  </a:cxn>
                  <a:cxn ang="0">
                    <a:pos x="153" y="138"/>
                  </a:cxn>
                  <a:cxn ang="0">
                    <a:pos x="161" y="129"/>
                  </a:cxn>
                  <a:cxn ang="0">
                    <a:pos x="170" y="96"/>
                  </a:cxn>
                  <a:cxn ang="0">
                    <a:pos x="153" y="97"/>
                  </a:cxn>
                  <a:cxn ang="0">
                    <a:pos x="161" y="88"/>
                  </a:cxn>
                </a:cxnLst>
                <a:rect l="0" t="0" r="r" b="b"/>
                <a:pathLst>
                  <a:path w="325" h="229">
                    <a:moveTo>
                      <a:pt x="170" y="220"/>
                    </a:moveTo>
                    <a:cubicBezTo>
                      <a:pt x="170" y="221"/>
                      <a:pt x="170" y="221"/>
                      <a:pt x="170" y="221"/>
                    </a:cubicBezTo>
                    <a:cubicBezTo>
                      <a:pt x="170" y="225"/>
                      <a:pt x="166" y="229"/>
                      <a:pt x="161" y="229"/>
                    </a:cubicBezTo>
                    <a:cubicBezTo>
                      <a:pt x="157" y="229"/>
                      <a:pt x="153" y="225"/>
                      <a:pt x="153" y="221"/>
                    </a:cubicBezTo>
                    <a:cubicBezTo>
                      <a:pt x="153" y="220"/>
                      <a:pt x="153" y="220"/>
                      <a:pt x="153" y="220"/>
                    </a:cubicBezTo>
                    <a:cubicBezTo>
                      <a:pt x="153" y="215"/>
                      <a:pt x="157" y="211"/>
                      <a:pt x="161" y="211"/>
                    </a:cubicBezTo>
                    <a:cubicBezTo>
                      <a:pt x="166" y="211"/>
                      <a:pt x="170" y="215"/>
                      <a:pt x="170" y="220"/>
                    </a:cubicBezTo>
                    <a:close/>
                    <a:moveTo>
                      <a:pt x="10" y="18"/>
                    </a:moveTo>
                    <a:cubicBezTo>
                      <a:pt x="8" y="18"/>
                      <a:pt x="6" y="18"/>
                      <a:pt x="5" y="17"/>
                    </a:cubicBezTo>
                    <a:cubicBezTo>
                      <a:pt x="5" y="17"/>
                      <a:pt x="4" y="16"/>
                      <a:pt x="4" y="16"/>
                    </a:cubicBezTo>
                    <a:cubicBezTo>
                      <a:pt x="0" y="13"/>
                      <a:pt x="0" y="8"/>
                      <a:pt x="2" y="4"/>
                    </a:cubicBezTo>
                    <a:cubicBezTo>
                      <a:pt x="5" y="0"/>
                      <a:pt x="11" y="0"/>
                      <a:pt x="15" y="2"/>
                    </a:cubicBezTo>
                    <a:cubicBezTo>
                      <a:pt x="18" y="5"/>
                      <a:pt x="19" y="11"/>
                      <a:pt x="17" y="15"/>
                    </a:cubicBezTo>
                    <a:cubicBezTo>
                      <a:pt x="15" y="17"/>
                      <a:pt x="12" y="18"/>
                      <a:pt x="10" y="18"/>
                    </a:cubicBezTo>
                    <a:close/>
                    <a:moveTo>
                      <a:pt x="314" y="20"/>
                    </a:moveTo>
                    <a:cubicBezTo>
                      <a:pt x="312" y="20"/>
                      <a:pt x="309" y="19"/>
                      <a:pt x="308" y="17"/>
                    </a:cubicBezTo>
                    <a:cubicBezTo>
                      <a:pt x="305" y="13"/>
                      <a:pt x="306" y="7"/>
                      <a:pt x="309" y="5"/>
                    </a:cubicBezTo>
                    <a:cubicBezTo>
                      <a:pt x="310" y="4"/>
                      <a:pt x="310" y="4"/>
                      <a:pt x="310" y="4"/>
                    </a:cubicBezTo>
                    <a:cubicBezTo>
                      <a:pt x="314" y="1"/>
                      <a:pt x="319" y="2"/>
                      <a:pt x="322" y="6"/>
                    </a:cubicBezTo>
                    <a:cubicBezTo>
                      <a:pt x="325" y="10"/>
                      <a:pt x="324" y="15"/>
                      <a:pt x="320" y="18"/>
                    </a:cubicBezTo>
                    <a:cubicBezTo>
                      <a:pt x="320" y="19"/>
                      <a:pt x="320" y="19"/>
                      <a:pt x="320" y="19"/>
                    </a:cubicBezTo>
                    <a:cubicBezTo>
                      <a:pt x="318" y="20"/>
                      <a:pt x="316" y="20"/>
                      <a:pt x="314" y="20"/>
                    </a:cubicBezTo>
                    <a:close/>
                    <a:moveTo>
                      <a:pt x="44" y="40"/>
                    </a:moveTo>
                    <a:cubicBezTo>
                      <a:pt x="43" y="40"/>
                      <a:pt x="42" y="40"/>
                      <a:pt x="40" y="39"/>
                    </a:cubicBezTo>
                    <a:cubicBezTo>
                      <a:pt x="44" y="31"/>
                      <a:pt x="44" y="31"/>
                      <a:pt x="44" y="31"/>
                    </a:cubicBezTo>
                    <a:cubicBezTo>
                      <a:pt x="40" y="39"/>
                      <a:pt x="40" y="39"/>
                      <a:pt x="40" y="39"/>
                    </a:cubicBezTo>
                    <a:cubicBezTo>
                      <a:pt x="36" y="37"/>
                      <a:pt x="34" y="31"/>
                      <a:pt x="36" y="27"/>
                    </a:cubicBezTo>
                    <a:cubicBezTo>
                      <a:pt x="38" y="23"/>
                      <a:pt x="43" y="21"/>
                      <a:pt x="48" y="23"/>
                    </a:cubicBezTo>
                    <a:cubicBezTo>
                      <a:pt x="48" y="24"/>
                      <a:pt x="48" y="24"/>
                      <a:pt x="48" y="24"/>
                    </a:cubicBezTo>
                    <a:cubicBezTo>
                      <a:pt x="53" y="26"/>
                      <a:pt x="54" y="31"/>
                      <a:pt x="52" y="35"/>
                    </a:cubicBezTo>
                    <a:cubicBezTo>
                      <a:pt x="50" y="38"/>
                      <a:pt x="47" y="40"/>
                      <a:pt x="44" y="40"/>
                    </a:cubicBezTo>
                    <a:close/>
                    <a:moveTo>
                      <a:pt x="280" y="41"/>
                    </a:moveTo>
                    <a:cubicBezTo>
                      <a:pt x="277" y="41"/>
                      <a:pt x="274" y="40"/>
                      <a:pt x="272" y="37"/>
                    </a:cubicBezTo>
                    <a:cubicBezTo>
                      <a:pt x="270" y="32"/>
                      <a:pt x="271" y="27"/>
                      <a:pt x="276" y="25"/>
                    </a:cubicBezTo>
                    <a:cubicBezTo>
                      <a:pt x="276" y="25"/>
                      <a:pt x="276" y="25"/>
                      <a:pt x="276" y="25"/>
                    </a:cubicBezTo>
                    <a:cubicBezTo>
                      <a:pt x="281" y="23"/>
                      <a:pt x="286" y="24"/>
                      <a:pt x="288" y="29"/>
                    </a:cubicBezTo>
                    <a:cubicBezTo>
                      <a:pt x="290" y="33"/>
                      <a:pt x="288" y="38"/>
                      <a:pt x="284" y="40"/>
                    </a:cubicBezTo>
                    <a:cubicBezTo>
                      <a:pt x="280" y="32"/>
                      <a:pt x="280" y="32"/>
                      <a:pt x="280" y="32"/>
                    </a:cubicBezTo>
                    <a:cubicBezTo>
                      <a:pt x="284" y="40"/>
                      <a:pt x="284" y="40"/>
                      <a:pt x="284" y="40"/>
                    </a:cubicBezTo>
                    <a:cubicBezTo>
                      <a:pt x="282" y="41"/>
                      <a:pt x="281" y="41"/>
                      <a:pt x="280" y="41"/>
                    </a:cubicBezTo>
                    <a:close/>
                    <a:moveTo>
                      <a:pt x="82" y="56"/>
                    </a:moveTo>
                    <a:cubicBezTo>
                      <a:pt x="81" y="56"/>
                      <a:pt x="80" y="56"/>
                      <a:pt x="79" y="55"/>
                    </a:cubicBezTo>
                    <a:cubicBezTo>
                      <a:pt x="79" y="55"/>
                      <a:pt x="79" y="55"/>
                      <a:pt x="79" y="55"/>
                    </a:cubicBezTo>
                    <a:cubicBezTo>
                      <a:pt x="74" y="54"/>
                      <a:pt x="72" y="49"/>
                      <a:pt x="73" y="44"/>
                    </a:cubicBezTo>
                    <a:cubicBezTo>
                      <a:pt x="75" y="40"/>
                      <a:pt x="79" y="37"/>
                      <a:pt x="84" y="39"/>
                    </a:cubicBezTo>
                    <a:cubicBezTo>
                      <a:pt x="85" y="39"/>
                      <a:pt x="85" y="39"/>
                      <a:pt x="85" y="39"/>
                    </a:cubicBezTo>
                    <a:cubicBezTo>
                      <a:pt x="89" y="40"/>
                      <a:pt x="92" y="45"/>
                      <a:pt x="90" y="50"/>
                    </a:cubicBezTo>
                    <a:cubicBezTo>
                      <a:pt x="89" y="53"/>
                      <a:pt x="86" y="56"/>
                      <a:pt x="82" y="56"/>
                    </a:cubicBezTo>
                    <a:close/>
                    <a:moveTo>
                      <a:pt x="242" y="57"/>
                    </a:moveTo>
                    <a:cubicBezTo>
                      <a:pt x="238" y="57"/>
                      <a:pt x="235" y="54"/>
                      <a:pt x="234" y="51"/>
                    </a:cubicBezTo>
                    <a:cubicBezTo>
                      <a:pt x="232" y="46"/>
                      <a:pt x="235" y="41"/>
                      <a:pt x="239" y="40"/>
                    </a:cubicBezTo>
                    <a:cubicBezTo>
                      <a:pt x="240" y="40"/>
                      <a:pt x="240" y="40"/>
                      <a:pt x="240" y="40"/>
                    </a:cubicBezTo>
                    <a:cubicBezTo>
                      <a:pt x="245" y="38"/>
                      <a:pt x="249" y="41"/>
                      <a:pt x="251" y="45"/>
                    </a:cubicBezTo>
                    <a:cubicBezTo>
                      <a:pt x="252" y="50"/>
                      <a:pt x="250" y="55"/>
                      <a:pt x="245" y="56"/>
                    </a:cubicBezTo>
                    <a:cubicBezTo>
                      <a:pt x="242" y="48"/>
                      <a:pt x="242" y="48"/>
                      <a:pt x="242" y="48"/>
                    </a:cubicBezTo>
                    <a:cubicBezTo>
                      <a:pt x="245" y="56"/>
                      <a:pt x="245" y="56"/>
                      <a:pt x="245" y="56"/>
                    </a:cubicBezTo>
                    <a:cubicBezTo>
                      <a:pt x="244" y="57"/>
                      <a:pt x="243" y="57"/>
                      <a:pt x="242" y="57"/>
                    </a:cubicBezTo>
                    <a:close/>
                    <a:moveTo>
                      <a:pt x="122" y="65"/>
                    </a:moveTo>
                    <a:cubicBezTo>
                      <a:pt x="121" y="65"/>
                      <a:pt x="121" y="65"/>
                      <a:pt x="120" y="65"/>
                    </a:cubicBezTo>
                    <a:cubicBezTo>
                      <a:pt x="120" y="65"/>
                      <a:pt x="120" y="65"/>
                      <a:pt x="120" y="65"/>
                    </a:cubicBezTo>
                    <a:cubicBezTo>
                      <a:pt x="115" y="65"/>
                      <a:pt x="112" y="60"/>
                      <a:pt x="113" y="55"/>
                    </a:cubicBezTo>
                    <a:cubicBezTo>
                      <a:pt x="113" y="51"/>
                      <a:pt x="118" y="48"/>
                      <a:pt x="122" y="48"/>
                    </a:cubicBezTo>
                    <a:cubicBezTo>
                      <a:pt x="127" y="49"/>
                      <a:pt x="131" y="53"/>
                      <a:pt x="130" y="58"/>
                    </a:cubicBezTo>
                    <a:cubicBezTo>
                      <a:pt x="129" y="62"/>
                      <a:pt x="126" y="65"/>
                      <a:pt x="122" y="65"/>
                    </a:cubicBezTo>
                    <a:close/>
                    <a:moveTo>
                      <a:pt x="202" y="66"/>
                    </a:moveTo>
                    <a:cubicBezTo>
                      <a:pt x="198" y="66"/>
                      <a:pt x="194" y="63"/>
                      <a:pt x="194" y="59"/>
                    </a:cubicBezTo>
                    <a:cubicBezTo>
                      <a:pt x="193" y="54"/>
                      <a:pt x="196" y="49"/>
                      <a:pt x="201" y="49"/>
                    </a:cubicBezTo>
                    <a:cubicBezTo>
                      <a:pt x="201" y="49"/>
                      <a:pt x="202" y="49"/>
                      <a:pt x="202" y="49"/>
                    </a:cubicBezTo>
                    <a:cubicBezTo>
                      <a:pt x="206" y="48"/>
                      <a:pt x="211" y="51"/>
                      <a:pt x="211" y="56"/>
                    </a:cubicBezTo>
                    <a:cubicBezTo>
                      <a:pt x="212" y="61"/>
                      <a:pt x="209" y="65"/>
                      <a:pt x="204" y="66"/>
                    </a:cubicBezTo>
                    <a:cubicBezTo>
                      <a:pt x="203" y="57"/>
                      <a:pt x="203" y="57"/>
                      <a:pt x="203" y="57"/>
                    </a:cubicBezTo>
                    <a:cubicBezTo>
                      <a:pt x="204" y="66"/>
                      <a:pt x="204" y="66"/>
                      <a:pt x="204" y="66"/>
                    </a:cubicBezTo>
                    <a:cubicBezTo>
                      <a:pt x="203" y="66"/>
                      <a:pt x="203" y="66"/>
                      <a:pt x="202" y="66"/>
                    </a:cubicBezTo>
                    <a:close/>
                    <a:moveTo>
                      <a:pt x="162" y="69"/>
                    </a:moveTo>
                    <a:cubicBezTo>
                      <a:pt x="162" y="69"/>
                      <a:pt x="162" y="69"/>
                      <a:pt x="162" y="69"/>
                    </a:cubicBezTo>
                    <a:cubicBezTo>
                      <a:pt x="157" y="69"/>
                      <a:pt x="153" y="65"/>
                      <a:pt x="153" y="60"/>
                    </a:cubicBezTo>
                    <a:cubicBezTo>
                      <a:pt x="153" y="55"/>
                      <a:pt x="157" y="52"/>
                      <a:pt x="162" y="52"/>
                    </a:cubicBezTo>
                    <a:cubicBezTo>
                      <a:pt x="166" y="52"/>
                      <a:pt x="171" y="55"/>
                      <a:pt x="171" y="60"/>
                    </a:cubicBezTo>
                    <a:cubicBezTo>
                      <a:pt x="171" y="65"/>
                      <a:pt x="167" y="69"/>
                      <a:pt x="162" y="69"/>
                    </a:cubicBezTo>
                    <a:close/>
                    <a:moveTo>
                      <a:pt x="170" y="179"/>
                    </a:moveTo>
                    <a:cubicBezTo>
                      <a:pt x="170" y="179"/>
                      <a:pt x="170" y="179"/>
                      <a:pt x="170" y="179"/>
                    </a:cubicBezTo>
                    <a:cubicBezTo>
                      <a:pt x="170" y="184"/>
                      <a:pt x="166" y="188"/>
                      <a:pt x="161" y="188"/>
                    </a:cubicBezTo>
                    <a:cubicBezTo>
                      <a:pt x="157" y="188"/>
                      <a:pt x="153" y="184"/>
                      <a:pt x="153" y="179"/>
                    </a:cubicBezTo>
                    <a:cubicBezTo>
                      <a:pt x="153" y="179"/>
                      <a:pt x="153" y="179"/>
                      <a:pt x="153" y="179"/>
                    </a:cubicBezTo>
                    <a:cubicBezTo>
                      <a:pt x="153" y="174"/>
                      <a:pt x="157" y="170"/>
                      <a:pt x="161" y="170"/>
                    </a:cubicBezTo>
                    <a:cubicBezTo>
                      <a:pt x="166" y="170"/>
                      <a:pt x="170" y="174"/>
                      <a:pt x="170" y="179"/>
                    </a:cubicBezTo>
                    <a:close/>
                    <a:moveTo>
                      <a:pt x="170" y="138"/>
                    </a:moveTo>
                    <a:cubicBezTo>
                      <a:pt x="170" y="138"/>
                      <a:pt x="170" y="138"/>
                      <a:pt x="170" y="138"/>
                    </a:cubicBezTo>
                    <a:cubicBezTo>
                      <a:pt x="170" y="143"/>
                      <a:pt x="166" y="147"/>
                      <a:pt x="161" y="147"/>
                    </a:cubicBezTo>
                    <a:cubicBezTo>
                      <a:pt x="157" y="147"/>
                      <a:pt x="153" y="143"/>
                      <a:pt x="153" y="138"/>
                    </a:cubicBezTo>
                    <a:cubicBezTo>
                      <a:pt x="153" y="138"/>
                      <a:pt x="153" y="138"/>
                      <a:pt x="153" y="138"/>
                    </a:cubicBezTo>
                    <a:cubicBezTo>
                      <a:pt x="153" y="133"/>
                      <a:pt x="157" y="129"/>
                      <a:pt x="161" y="129"/>
                    </a:cubicBezTo>
                    <a:cubicBezTo>
                      <a:pt x="166" y="129"/>
                      <a:pt x="170" y="133"/>
                      <a:pt x="170" y="138"/>
                    </a:cubicBezTo>
                    <a:close/>
                    <a:moveTo>
                      <a:pt x="170" y="96"/>
                    </a:moveTo>
                    <a:cubicBezTo>
                      <a:pt x="170" y="97"/>
                      <a:pt x="170" y="97"/>
                      <a:pt x="170" y="97"/>
                    </a:cubicBezTo>
                    <a:cubicBezTo>
                      <a:pt x="170" y="108"/>
                      <a:pt x="153" y="108"/>
                      <a:pt x="153" y="97"/>
                    </a:cubicBezTo>
                    <a:cubicBezTo>
                      <a:pt x="153" y="96"/>
                      <a:pt x="153" y="96"/>
                      <a:pt x="153" y="96"/>
                    </a:cubicBezTo>
                    <a:cubicBezTo>
                      <a:pt x="153" y="92"/>
                      <a:pt x="157" y="88"/>
                      <a:pt x="161" y="88"/>
                    </a:cubicBezTo>
                    <a:cubicBezTo>
                      <a:pt x="166" y="88"/>
                      <a:pt x="170" y="92"/>
                      <a:pt x="170"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40" name="Freeform 288">
                <a:extLst>
                  <a:ext uri="{FF2B5EF4-FFF2-40B4-BE49-F238E27FC236}">
                    <a16:creationId xmlns:a16="http://schemas.microsoft.com/office/drawing/2014/main" id="{A8618257-E668-4B8F-B617-885084B5E137}"/>
                  </a:ext>
                </a:extLst>
              </p:cNvPr>
              <p:cNvSpPr>
                <a:spLocks/>
              </p:cNvSpPr>
              <p:nvPr/>
            </p:nvSpPr>
            <p:spPr bwMode="auto">
              <a:xfrm>
                <a:off x="4473179" y="3140869"/>
                <a:ext cx="183356" cy="92869"/>
              </a:xfrm>
              <a:custGeom>
                <a:avLst/>
                <a:gdLst/>
                <a:ahLst/>
                <a:cxnLst>
                  <a:cxn ang="0">
                    <a:pos x="0" y="0"/>
                  </a:cxn>
                  <a:cxn ang="0">
                    <a:pos x="78" y="78"/>
                  </a:cxn>
                  <a:cxn ang="0">
                    <a:pos x="154" y="0"/>
                  </a:cxn>
                  <a:cxn ang="0">
                    <a:pos x="0" y="0"/>
                  </a:cxn>
                  <a:cxn ang="0">
                    <a:pos x="0" y="0"/>
                  </a:cxn>
                </a:cxnLst>
                <a:rect l="0" t="0" r="r" b="b"/>
                <a:pathLst>
                  <a:path w="154" h="78">
                    <a:moveTo>
                      <a:pt x="0" y="0"/>
                    </a:moveTo>
                    <a:lnTo>
                      <a:pt x="78" y="78"/>
                    </a:lnTo>
                    <a:lnTo>
                      <a:pt x="154"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grpSp>
        <p:grpSp>
          <p:nvGrpSpPr>
            <p:cNvPr id="14" name="组合 13">
              <a:extLst>
                <a:ext uri="{FF2B5EF4-FFF2-40B4-BE49-F238E27FC236}">
                  <a16:creationId xmlns:a16="http://schemas.microsoft.com/office/drawing/2014/main" id="{F9D07527-7C15-4F9F-9A70-5D548428BD68}"/>
                </a:ext>
              </a:extLst>
            </p:cNvPr>
            <p:cNvGrpSpPr/>
            <p:nvPr/>
          </p:nvGrpSpPr>
          <p:grpSpPr>
            <a:xfrm>
              <a:off x="7319022" y="4986404"/>
              <a:ext cx="1504788" cy="659703"/>
              <a:chOff x="5317331" y="2445544"/>
              <a:chExt cx="913209" cy="788194"/>
            </a:xfrm>
            <a:solidFill>
              <a:srgbClr val="7F7F7F"/>
            </a:solidFill>
          </p:grpSpPr>
          <p:sp>
            <p:nvSpPr>
              <p:cNvPr id="37" name="Freeform 379">
                <a:extLst>
                  <a:ext uri="{FF2B5EF4-FFF2-40B4-BE49-F238E27FC236}">
                    <a16:creationId xmlns:a16="http://schemas.microsoft.com/office/drawing/2014/main" id="{793FB533-1B88-4A3D-A312-18D72E90A393}"/>
                  </a:ext>
                </a:extLst>
              </p:cNvPr>
              <p:cNvSpPr>
                <a:spLocks noEditPoints="1"/>
              </p:cNvSpPr>
              <p:nvPr/>
            </p:nvSpPr>
            <p:spPr bwMode="auto">
              <a:xfrm>
                <a:off x="5317331" y="2445544"/>
                <a:ext cx="913209" cy="644128"/>
              </a:xfrm>
              <a:custGeom>
                <a:avLst/>
                <a:gdLst/>
                <a:ahLst/>
                <a:cxnLst>
                  <a:cxn ang="0">
                    <a:pos x="171" y="221"/>
                  </a:cxn>
                  <a:cxn ang="0">
                    <a:pos x="153" y="221"/>
                  </a:cxn>
                  <a:cxn ang="0">
                    <a:pos x="162" y="211"/>
                  </a:cxn>
                  <a:cxn ang="0">
                    <a:pos x="10" y="18"/>
                  </a:cxn>
                  <a:cxn ang="0">
                    <a:pos x="5" y="16"/>
                  </a:cxn>
                  <a:cxn ang="0">
                    <a:pos x="15" y="2"/>
                  </a:cxn>
                  <a:cxn ang="0">
                    <a:pos x="10" y="18"/>
                  </a:cxn>
                  <a:cxn ang="0">
                    <a:pos x="308" y="17"/>
                  </a:cxn>
                  <a:cxn ang="0">
                    <a:pos x="311" y="4"/>
                  </a:cxn>
                  <a:cxn ang="0">
                    <a:pos x="321" y="18"/>
                  </a:cxn>
                  <a:cxn ang="0">
                    <a:pos x="315" y="20"/>
                  </a:cxn>
                  <a:cxn ang="0">
                    <a:pos x="41" y="39"/>
                  </a:cxn>
                  <a:cxn ang="0">
                    <a:pos x="41" y="39"/>
                  </a:cxn>
                  <a:cxn ang="0">
                    <a:pos x="48" y="23"/>
                  </a:cxn>
                  <a:cxn ang="0">
                    <a:pos x="53" y="35"/>
                  </a:cxn>
                  <a:cxn ang="0">
                    <a:pos x="280" y="41"/>
                  </a:cxn>
                  <a:cxn ang="0">
                    <a:pos x="276" y="25"/>
                  </a:cxn>
                  <a:cxn ang="0">
                    <a:pos x="289" y="29"/>
                  </a:cxn>
                  <a:cxn ang="0">
                    <a:pos x="281" y="32"/>
                  </a:cxn>
                  <a:cxn ang="0">
                    <a:pos x="280" y="41"/>
                  </a:cxn>
                  <a:cxn ang="0">
                    <a:pos x="80" y="55"/>
                  </a:cxn>
                  <a:cxn ang="0">
                    <a:pos x="74" y="44"/>
                  </a:cxn>
                  <a:cxn ang="0">
                    <a:pos x="85" y="39"/>
                  </a:cxn>
                  <a:cxn ang="0">
                    <a:pos x="83" y="56"/>
                  </a:cxn>
                  <a:cxn ang="0">
                    <a:pos x="234" y="51"/>
                  </a:cxn>
                  <a:cxn ang="0">
                    <a:pos x="241" y="40"/>
                  </a:cxn>
                  <a:cxn ang="0">
                    <a:pos x="246" y="56"/>
                  </a:cxn>
                  <a:cxn ang="0">
                    <a:pos x="245" y="56"/>
                  </a:cxn>
                  <a:cxn ang="0">
                    <a:pos x="122" y="65"/>
                  </a:cxn>
                  <a:cxn ang="0">
                    <a:pos x="121" y="65"/>
                  </a:cxn>
                  <a:cxn ang="0">
                    <a:pos x="123" y="48"/>
                  </a:cxn>
                  <a:cxn ang="0">
                    <a:pos x="122" y="65"/>
                  </a:cxn>
                  <a:cxn ang="0">
                    <a:pos x="194" y="59"/>
                  </a:cxn>
                  <a:cxn ang="0">
                    <a:pos x="202" y="49"/>
                  </a:cxn>
                  <a:cxn ang="0">
                    <a:pos x="205" y="66"/>
                  </a:cxn>
                  <a:cxn ang="0">
                    <a:pos x="204" y="66"/>
                  </a:cxn>
                  <a:cxn ang="0">
                    <a:pos x="163" y="69"/>
                  </a:cxn>
                  <a:cxn ang="0">
                    <a:pos x="154" y="60"/>
                  </a:cxn>
                  <a:cxn ang="0">
                    <a:pos x="171" y="60"/>
                  </a:cxn>
                  <a:cxn ang="0">
                    <a:pos x="171" y="179"/>
                  </a:cxn>
                  <a:cxn ang="0">
                    <a:pos x="162" y="188"/>
                  </a:cxn>
                  <a:cxn ang="0">
                    <a:pos x="153" y="179"/>
                  </a:cxn>
                  <a:cxn ang="0">
                    <a:pos x="171" y="179"/>
                  </a:cxn>
                  <a:cxn ang="0">
                    <a:pos x="171" y="138"/>
                  </a:cxn>
                  <a:cxn ang="0">
                    <a:pos x="153" y="138"/>
                  </a:cxn>
                  <a:cxn ang="0">
                    <a:pos x="162" y="129"/>
                  </a:cxn>
                  <a:cxn ang="0">
                    <a:pos x="171" y="96"/>
                  </a:cxn>
                  <a:cxn ang="0">
                    <a:pos x="153" y="97"/>
                  </a:cxn>
                  <a:cxn ang="0">
                    <a:pos x="162" y="88"/>
                  </a:cxn>
                </a:cxnLst>
                <a:rect l="0" t="0" r="r" b="b"/>
                <a:pathLst>
                  <a:path w="325" h="229">
                    <a:moveTo>
                      <a:pt x="171" y="220"/>
                    </a:moveTo>
                    <a:cubicBezTo>
                      <a:pt x="171" y="221"/>
                      <a:pt x="171" y="221"/>
                      <a:pt x="171" y="221"/>
                    </a:cubicBezTo>
                    <a:cubicBezTo>
                      <a:pt x="171" y="225"/>
                      <a:pt x="167" y="229"/>
                      <a:pt x="162" y="229"/>
                    </a:cubicBezTo>
                    <a:cubicBezTo>
                      <a:pt x="157" y="229"/>
                      <a:pt x="153" y="225"/>
                      <a:pt x="153" y="221"/>
                    </a:cubicBezTo>
                    <a:cubicBezTo>
                      <a:pt x="153" y="220"/>
                      <a:pt x="153" y="220"/>
                      <a:pt x="153" y="220"/>
                    </a:cubicBezTo>
                    <a:cubicBezTo>
                      <a:pt x="153" y="215"/>
                      <a:pt x="157" y="211"/>
                      <a:pt x="162" y="211"/>
                    </a:cubicBezTo>
                    <a:cubicBezTo>
                      <a:pt x="167" y="211"/>
                      <a:pt x="171" y="215"/>
                      <a:pt x="171" y="220"/>
                    </a:cubicBezTo>
                    <a:close/>
                    <a:moveTo>
                      <a:pt x="10" y="18"/>
                    </a:moveTo>
                    <a:cubicBezTo>
                      <a:pt x="9"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5" y="17"/>
                      <a:pt x="13" y="18"/>
                      <a:pt x="10" y="18"/>
                    </a:cubicBezTo>
                    <a:close/>
                    <a:moveTo>
                      <a:pt x="315" y="20"/>
                    </a:moveTo>
                    <a:cubicBezTo>
                      <a:pt x="313" y="20"/>
                      <a:pt x="310" y="19"/>
                      <a:pt x="308" y="17"/>
                    </a:cubicBezTo>
                    <a:cubicBezTo>
                      <a:pt x="305" y="13"/>
                      <a:pt x="306" y="7"/>
                      <a:pt x="310" y="5"/>
                    </a:cubicBezTo>
                    <a:cubicBezTo>
                      <a:pt x="311" y="4"/>
                      <a:pt x="311" y="4"/>
                      <a:pt x="311" y="4"/>
                    </a:cubicBezTo>
                    <a:cubicBezTo>
                      <a:pt x="315" y="1"/>
                      <a:pt x="320" y="2"/>
                      <a:pt x="323" y="6"/>
                    </a:cubicBezTo>
                    <a:cubicBezTo>
                      <a:pt x="325" y="10"/>
                      <a:pt x="325" y="15"/>
                      <a:pt x="321"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7" y="37"/>
                      <a:pt x="35" y="31"/>
                      <a:pt x="37" y="27"/>
                    </a:cubicBezTo>
                    <a:cubicBezTo>
                      <a:pt x="39" y="23"/>
                      <a:pt x="44" y="21"/>
                      <a:pt x="48" y="23"/>
                    </a:cubicBezTo>
                    <a:cubicBezTo>
                      <a:pt x="49" y="24"/>
                      <a:pt x="49" y="24"/>
                      <a:pt x="49" y="24"/>
                    </a:cubicBezTo>
                    <a:cubicBezTo>
                      <a:pt x="53" y="26"/>
                      <a:pt x="55" y="31"/>
                      <a:pt x="53" y="35"/>
                    </a:cubicBezTo>
                    <a:cubicBezTo>
                      <a:pt x="51" y="38"/>
                      <a:pt x="48" y="40"/>
                      <a:pt x="45" y="40"/>
                    </a:cubicBezTo>
                    <a:close/>
                    <a:moveTo>
                      <a:pt x="280" y="41"/>
                    </a:moveTo>
                    <a:cubicBezTo>
                      <a:pt x="277" y="41"/>
                      <a:pt x="274" y="40"/>
                      <a:pt x="273" y="37"/>
                    </a:cubicBezTo>
                    <a:cubicBezTo>
                      <a:pt x="271" y="32"/>
                      <a:pt x="272" y="27"/>
                      <a:pt x="276" y="25"/>
                    </a:cubicBezTo>
                    <a:cubicBezTo>
                      <a:pt x="276" y="25"/>
                      <a:pt x="277" y="25"/>
                      <a:pt x="277" y="25"/>
                    </a:cubicBezTo>
                    <a:cubicBezTo>
                      <a:pt x="281" y="23"/>
                      <a:pt x="286" y="24"/>
                      <a:pt x="289" y="29"/>
                    </a:cubicBezTo>
                    <a:cubicBezTo>
                      <a:pt x="291" y="33"/>
                      <a:pt x="289" y="38"/>
                      <a:pt x="285" y="40"/>
                    </a:cubicBezTo>
                    <a:cubicBezTo>
                      <a:pt x="281" y="32"/>
                      <a:pt x="281" y="32"/>
                      <a:pt x="281" y="32"/>
                    </a:cubicBezTo>
                    <a:cubicBezTo>
                      <a:pt x="284" y="40"/>
                      <a:pt x="284" y="40"/>
                      <a:pt x="284" y="40"/>
                    </a:cubicBezTo>
                    <a:cubicBezTo>
                      <a:pt x="283" y="41"/>
                      <a:pt x="282" y="41"/>
                      <a:pt x="280" y="41"/>
                    </a:cubicBezTo>
                    <a:close/>
                    <a:moveTo>
                      <a:pt x="83" y="56"/>
                    </a:moveTo>
                    <a:cubicBezTo>
                      <a:pt x="82" y="56"/>
                      <a:pt x="81" y="56"/>
                      <a:pt x="80" y="55"/>
                    </a:cubicBezTo>
                    <a:cubicBezTo>
                      <a:pt x="80" y="55"/>
                      <a:pt x="80" y="55"/>
                      <a:pt x="80" y="55"/>
                    </a:cubicBezTo>
                    <a:cubicBezTo>
                      <a:pt x="75" y="54"/>
                      <a:pt x="72" y="49"/>
                      <a:pt x="74" y="44"/>
                    </a:cubicBezTo>
                    <a:cubicBezTo>
                      <a:pt x="75" y="40"/>
                      <a:pt x="80" y="37"/>
                      <a:pt x="85" y="39"/>
                    </a:cubicBezTo>
                    <a:cubicBezTo>
                      <a:pt x="85" y="39"/>
                      <a:pt x="85" y="39"/>
                      <a:pt x="85" y="39"/>
                    </a:cubicBezTo>
                    <a:cubicBezTo>
                      <a:pt x="90" y="40"/>
                      <a:pt x="92" y="45"/>
                      <a:pt x="91" y="50"/>
                    </a:cubicBezTo>
                    <a:cubicBezTo>
                      <a:pt x="90" y="53"/>
                      <a:pt x="86" y="56"/>
                      <a:pt x="83" y="56"/>
                    </a:cubicBezTo>
                    <a:close/>
                    <a:moveTo>
                      <a:pt x="243" y="57"/>
                    </a:moveTo>
                    <a:cubicBezTo>
                      <a:pt x="239" y="57"/>
                      <a:pt x="236" y="54"/>
                      <a:pt x="234" y="51"/>
                    </a:cubicBezTo>
                    <a:cubicBezTo>
                      <a:pt x="233" y="46"/>
                      <a:pt x="235" y="41"/>
                      <a:pt x="240" y="40"/>
                    </a:cubicBezTo>
                    <a:cubicBezTo>
                      <a:pt x="241" y="40"/>
                      <a:pt x="241" y="40"/>
                      <a:pt x="241" y="40"/>
                    </a:cubicBezTo>
                    <a:cubicBezTo>
                      <a:pt x="245" y="38"/>
                      <a:pt x="250" y="41"/>
                      <a:pt x="251" y="45"/>
                    </a:cubicBezTo>
                    <a:cubicBezTo>
                      <a:pt x="253" y="50"/>
                      <a:pt x="250" y="55"/>
                      <a:pt x="246" y="56"/>
                    </a:cubicBezTo>
                    <a:cubicBezTo>
                      <a:pt x="243" y="48"/>
                      <a:pt x="243" y="48"/>
                      <a:pt x="243" y="48"/>
                    </a:cubicBezTo>
                    <a:cubicBezTo>
                      <a:pt x="245" y="56"/>
                      <a:pt x="245" y="56"/>
                      <a:pt x="245" y="56"/>
                    </a:cubicBezTo>
                    <a:cubicBezTo>
                      <a:pt x="245" y="57"/>
                      <a:pt x="244" y="57"/>
                      <a:pt x="243" y="57"/>
                    </a:cubicBezTo>
                    <a:close/>
                    <a:moveTo>
                      <a:pt x="122" y="65"/>
                    </a:moveTo>
                    <a:cubicBezTo>
                      <a:pt x="122" y="65"/>
                      <a:pt x="121" y="65"/>
                      <a:pt x="121" y="65"/>
                    </a:cubicBezTo>
                    <a:cubicBezTo>
                      <a:pt x="121" y="65"/>
                      <a:pt x="121" y="65"/>
                      <a:pt x="121" y="65"/>
                    </a:cubicBezTo>
                    <a:cubicBezTo>
                      <a:pt x="116" y="65"/>
                      <a:pt x="113" y="60"/>
                      <a:pt x="113" y="55"/>
                    </a:cubicBezTo>
                    <a:cubicBezTo>
                      <a:pt x="114" y="51"/>
                      <a:pt x="118" y="48"/>
                      <a:pt x="123" y="48"/>
                    </a:cubicBezTo>
                    <a:cubicBezTo>
                      <a:pt x="128" y="49"/>
                      <a:pt x="131" y="53"/>
                      <a:pt x="131" y="58"/>
                    </a:cubicBezTo>
                    <a:cubicBezTo>
                      <a:pt x="130" y="62"/>
                      <a:pt x="126" y="65"/>
                      <a:pt x="122" y="65"/>
                    </a:cubicBezTo>
                    <a:close/>
                    <a:moveTo>
                      <a:pt x="203" y="66"/>
                    </a:moveTo>
                    <a:cubicBezTo>
                      <a:pt x="199" y="66"/>
                      <a:pt x="195" y="63"/>
                      <a:pt x="194" y="59"/>
                    </a:cubicBezTo>
                    <a:cubicBezTo>
                      <a:pt x="194" y="54"/>
                      <a:pt x="197" y="49"/>
                      <a:pt x="202" y="49"/>
                    </a:cubicBezTo>
                    <a:cubicBezTo>
                      <a:pt x="202" y="49"/>
                      <a:pt x="202" y="49"/>
                      <a:pt x="202" y="49"/>
                    </a:cubicBezTo>
                    <a:cubicBezTo>
                      <a:pt x="207" y="48"/>
                      <a:pt x="211" y="51"/>
                      <a:pt x="212" y="56"/>
                    </a:cubicBezTo>
                    <a:cubicBezTo>
                      <a:pt x="213" y="61"/>
                      <a:pt x="209" y="65"/>
                      <a:pt x="205" y="66"/>
                    </a:cubicBezTo>
                    <a:cubicBezTo>
                      <a:pt x="204" y="57"/>
                      <a:pt x="204" y="57"/>
                      <a:pt x="204" y="57"/>
                    </a:cubicBezTo>
                    <a:cubicBezTo>
                      <a:pt x="204" y="66"/>
                      <a:pt x="204" y="66"/>
                      <a:pt x="204" y="66"/>
                    </a:cubicBezTo>
                    <a:cubicBezTo>
                      <a:pt x="204" y="66"/>
                      <a:pt x="203" y="66"/>
                      <a:pt x="203" y="66"/>
                    </a:cubicBezTo>
                    <a:close/>
                    <a:moveTo>
                      <a:pt x="163" y="69"/>
                    </a:moveTo>
                    <a:cubicBezTo>
                      <a:pt x="162" y="69"/>
                      <a:pt x="162" y="69"/>
                      <a:pt x="162" y="69"/>
                    </a:cubicBezTo>
                    <a:cubicBezTo>
                      <a:pt x="158" y="69"/>
                      <a:pt x="154" y="65"/>
                      <a:pt x="154" y="60"/>
                    </a:cubicBezTo>
                    <a:cubicBezTo>
                      <a:pt x="154" y="55"/>
                      <a:pt x="158" y="52"/>
                      <a:pt x="162" y="52"/>
                    </a:cubicBezTo>
                    <a:cubicBezTo>
                      <a:pt x="167" y="52"/>
                      <a:pt x="171" y="55"/>
                      <a:pt x="171" y="60"/>
                    </a:cubicBezTo>
                    <a:cubicBezTo>
                      <a:pt x="171" y="65"/>
                      <a:pt x="168" y="69"/>
                      <a:pt x="163" y="69"/>
                    </a:cubicBezTo>
                    <a:close/>
                    <a:moveTo>
                      <a:pt x="171" y="179"/>
                    </a:moveTo>
                    <a:cubicBezTo>
                      <a:pt x="171" y="179"/>
                      <a:pt x="171" y="179"/>
                      <a:pt x="171" y="179"/>
                    </a:cubicBezTo>
                    <a:cubicBezTo>
                      <a:pt x="171" y="184"/>
                      <a:pt x="167" y="188"/>
                      <a:pt x="162" y="188"/>
                    </a:cubicBezTo>
                    <a:cubicBezTo>
                      <a:pt x="157" y="188"/>
                      <a:pt x="153" y="184"/>
                      <a:pt x="153" y="179"/>
                    </a:cubicBezTo>
                    <a:cubicBezTo>
                      <a:pt x="153" y="179"/>
                      <a:pt x="153" y="179"/>
                      <a:pt x="153" y="179"/>
                    </a:cubicBezTo>
                    <a:cubicBezTo>
                      <a:pt x="153" y="174"/>
                      <a:pt x="157" y="170"/>
                      <a:pt x="162" y="170"/>
                    </a:cubicBezTo>
                    <a:cubicBezTo>
                      <a:pt x="167" y="170"/>
                      <a:pt x="171" y="174"/>
                      <a:pt x="171" y="179"/>
                    </a:cubicBezTo>
                    <a:close/>
                    <a:moveTo>
                      <a:pt x="171" y="138"/>
                    </a:moveTo>
                    <a:cubicBezTo>
                      <a:pt x="171" y="138"/>
                      <a:pt x="171" y="138"/>
                      <a:pt x="171" y="138"/>
                    </a:cubicBezTo>
                    <a:cubicBezTo>
                      <a:pt x="171" y="143"/>
                      <a:pt x="167" y="147"/>
                      <a:pt x="162" y="147"/>
                    </a:cubicBezTo>
                    <a:cubicBezTo>
                      <a:pt x="157" y="147"/>
                      <a:pt x="153" y="143"/>
                      <a:pt x="153" y="138"/>
                    </a:cubicBezTo>
                    <a:cubicBezTo>
                      <a:pt x="153" y="138"/>
                      <a:pt x="153" y="138"/>
                      <a:pt x="153" y="138"/>
                    </a:cubicBezTo>
                    <a:cubicBezTo>
                      <a:pt x="153" y="133"/>
                      <a:pt x="157" y="129"/>
                      <a:pt x="162" y="129"/>
                    </a:cubicBezTo>
                    <a:cubicBezTo>
                      <a:pt x="167" y="129"/>
                      <a:pt x="171" y="133"/>
                      <a:pt x="171" y="138"/>
                    </a:cubicBezTo>
                    <a:close/>
                    <a:moveTo>
                      <a:pt x="171" y="96"/>
                    </a:moveTo>
                    <a:cubicBezTo>
                      <a:pt x="171" y="97"/>
                      <a:pt x="171" y="97"/>
                      <a:pt x="171" y="97"/>
                    </a:cubicBezTo>
                    <a:cubicBezTo>
                      <a:pt x="171" y="108"/>
                      <a:pt x="153" y="108"/>
                      <a:pt x="153" y="97"/>
                    </a:cubicBezTo>
                    <a:cubicBezTo>
                      <a:pt x="153" y="96"/>
                      <a:pt x="153" y="96"/>
                      <a:pt x="153" y="96"/>
                    </a:cubicBezTo>
                    <a:cubicBezTo>
                      <a:pt x="153" y="92"/>
                      <a:pt x="157" y="88"/>
                      <a:pt x="162" y="88"/>
                    </a:cubicBezTo>
                    <a:cubicBezTo>
                      <a:pt x="167" y="88"/>
                      <a:pt x="171" y="92"/>
                      <a:pt x="171"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38" name="Freeform 380">
                <a:extLst>
                  <a:ext uri="{FF2B5EF4-FFF2-40B4-BE49-F238E27FC236}">
                    <a16:creationId xmlns:a16="http://schemas.microsoft.com/office/drawing/2014/main" id="{5281AECF-E221-4DF6-8B9C-525DE64219A1}"/>
                  </a:ext>
                </a:extLst>
              </p:cNvPr>
              <p:cNvSpPr>
                <a:spLocks/>
              </p:cNvSpPr>
              <p:nvPr/>
            </p:nvSpPr>
            <p:spPr bwMode="auto">
              <a:xfrm>
                <a:off x="5685235" y="3140869"/>
                <a:ext cx="183356" cy="92869"/>
              </a:xfrm>
              <a:custGeom>
                <a:avLst/>
                <a:gdLst/>
                <a:ahLst/>
                <a:cxnLst>
                  <a:cxn ang="0">
                    <a:pos x="0" y="0"/>
                  </a:cxn>
                  <a:cxn ang="0">
                    <a:pos x="76" y="78"/>
                  </a:cxn>
                  <a:cxn ang="0">
                    <a:pos x="154" y="0"/>
                  </a:cxn>
                  <a:cxn ang="0">
                    <a:pos x="0" y="0"/>
                  </a:cxn>
                  <a:cxn ang="0">
                    <a:pos x="0" y="0"/>
                  </a:cxn>
                </a:cxnLst>
                <a:rect l="0" t="0" r="r" b="b"/>
                <a:pathLst>
                  <a:path w="154" h="78">
                    <a:moveTo>
                      <a:pt x="0" y="0"/>
                    </a:moveTo>
                    <a:lnTo>
                      <a:pt x="76" y="78"/>
                    </a:lnTo>
                    <a:lnTo>
                      <a:pt x="154"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grpSp>
        <p:grpSp>
          <p:nvGrpSpPr>
            <p:cNvPr id="15" name="组合 14">
              <a:extLst>
                <a:ext uri="{FF2B5EF4-FFF2-40B4-BE49-F238E27FC236}">
                  <a16:creationId xmlns:a16="http://schemas.microsoft.com/office/drawing/2014/main" id="{00D6BF2D-6BAD-4D46-990D-5D90C09DD892}"/>
                </a:ext>
              </a:extLst>
            </p:cNvPr>
            <p:cNvGrpSpPr/>
            <p:nvPr/>
          </p:nvGrpSpPr>
          <p:grpSpPr>
            <a:xfrm>
              <a:off x="9103386" y="4986169"/>
              <a:ext cx="1503973" cy="659703"/>
              <a:chOff x="6531769" y="2445544"/>
              <a:chExt cx="914400" cy="788194"/>
            </a:xfrm>
            <a:solidFill>
              <a:srgbClr val="273045"/>
            </a:solidFill>
          </p:grpSpPr>
          <p:sp>
            <p:nvSpPr>
              <p:cNvPr id="35" name="Freeform 475">
                <a:extLst>
                  <a:ext uri="{FF2B5EF4-FFF2-40B4-BE49-F238E27FC236}">
                    <a16:creationId xmlns:a16="http://schemas.microsoft.com/office/drawing/2014/main" id="{05E835DF-3398-48EF-9D47-2755C5406E59}"/>
                  </a:ext>
                </a:extLst>
              </p:cNvPr>
              <p:cNvSpPr>
                <a:spLocks noEditPoints="1"/>
              </p:cNvSpPr>
              <p:nvPr/>
            </p:nvSpPr>
            <p:spPr bwMode="auto">
              <a:xfrm>
                <a:off x="6531769" y="2445544"/>
                <a:ext cx="914400" cy="644128"/>
              </a:xfrm>
              <a:custGeom>
                <a:avLst/>
                <a:gdLst/>
                <a:ahLst/>
                <a:cxnLst>
                  <a:cxn ang="0">
                    <a:pos x="171" y="221"/>
                  </a:cxn>
                  <a:cxn ang="0">
                    <a:pos x="153" y="221"/>
                  </a:cxn>
                  <a:cxn ang="0">
                    <a:pos x="162" y="211"/>
                  </a:cxn>
                  <a:cxn ang="0">
                    <a:pos x="10" y="18"/>
                  </a:cxn>
                  <a:cxn ang="0">
                    <a:pos x="5" y="16"/>
                  </a:cxn>
                  <a:cxn ang="0">
                    <a:pos x="15" y="2"/>
                  </a:cxn>
                  <a:cxn ang="0">
                    <a:pos x="10" y="18"/>
                  </a:cxn>
                  <a:cxn ang="0">
                    <a:pos x="308" y="17"/>
                  </a:cxn>
                  <a:cxn ang="0">
                    <a:pos x="311" y="4"/>
                  </a:cxn>
                  <a:cxn ang="0">
                    <a:pos x="321" y="18"/>
                  </a:cxn>
                  <a:cxn ang="0">
                    <a:pos x="315" y="20"/>
                  </a:cxn>
                  <a:cxn ang="0">
                    <a:pos x="41" y="39"/>
                  </a:cxn>
                  <a:cxn ang="0">
                    <a:pos x="41" y="39"/>
                  </a:cxn>
                  <a:cxn ang="0">
                    <a:pos x="48" y="23"/>
                  </a:cxn>
                  <a:cxn ang="0">
                    <a:pos x="53" y="35"/>
                  </a:cxn>
                  <a:cxn ang="0">
                    <a:pos x="280" y="41"/>
                  </a:cxn>
                  <a:cxn ang="0">
                    <a:pos x="276" y="25"/>
                  </a:cxn>
                  <a:cxn ang="0">
                    <a:pos x="289" y="29"/>
                  </a:cxn>
                  <a:cxn ang="0">
                    <a:pos x="281" y="32"/>
                  </a:cxn>
                  <a:cxn ang="0">
                    <a:pos x="280" y="41"/>
                  </a:cxn>
                  <a:cxn ang="0">
                    <a:pos x="80" y="55"/>
                  </a:cxn>
                  <a:cxn ang="0">
                    <a:pos x="74" y="44"/>
                  </a:cxn>
                  <a:cxn ang="0">
                    <a:pos x="85" y="39"/>
                  </a:cxn>
                  <a:cxn ang="0">
                    <a:pos x="83" y="56"/>
                  </a:cxn>
                  <a:cxn ang="0">
                    <a:pos x="235" y="51"/>
                  </a:cxn>
                  <a:cxn ang="0">
                    <a:pos x="241" y="40"/>
                  </a:cxn>
                  <a:cxn ang="0">
                    <a:pos x="246" y="56"/>
                  </a:cxn>
                  <a:cxn ang="0">
                    <a:pos x="245" y="56"/>
                  </a:cxn>
                  <a:cxn ang="0">
                    <a:pos x="122" y="65"/>
                  </a:cxn>
                  <a:cxn ang="0">
                    <a:pos x="121" y="65"/>
                  </a:cxn>
                  <a:cxn ang="0">
                    <a:pos x="123" y="48"/>
                  </a:cxn>
                  <a:cxn ang="0">
                    <a:pos x="122" y="65"/>
                  </a:cxn>
                  <a:cxn ang="0">
                    <a:pos x="194" y="59"/>
                  </a:cxn>
                  <a:cxn ang="0">
                    <a:pos x="202" y="49"/>
                  </a:cxn>
                  <a:cxn ang="0">
                    <a:pos x="205" y="66"/>
                  </a:cxn>
                  <a:cxn ang="0">
                    <a:pos x="204" y="66"/>
                  </a:cxn>
                  <a:cxn ang="0">
                    <a:pos x="163" y="69"/>
                  </a:cxn>
                  <a:cxn ang="0">
                    <a:pos x="154" y="60"/>
                  </a:cxn>
                  <a:cxn ang="0">
                    <a:pos x="171" y="60"/>
                  </a:cxn>
                  <a:cxn ang="0">
                    <a:pos x="171" y="179"/>
                  </a:cxn>
                  <a:cxn ang="0">
                    <a:pos x="162" y="188"/>
                  </a:cxn>
                  <a:cxn ang="0">
                    <a:pos x="153" y="179"/>
                  </a:cxn>
                  <a:cxn ang="0">
                    <a:pos x="171" y="179"/>
                  </a:cxn>
                  <a:cxn ang="0">
                    <a:pos x="171" y="138"/>
                  </a:cxn>
                  <a:cxn ang="0">
                    <a:pos x="153" y="138"/>
                  </a:cxn>
                  <a:cxn ang="0">
                    <a:pos x="162" y="129"/>
                  </a:cxn>
                  <a:cxn ang="0">
                    <a:pos x="171" y="96"/>
                  </a:cxn>
                  <a:cxn ang="0">
                    <a:pos x="153" y="97"/>
                  </a:cxn>
                  <a:cxn ang="0">
                    <a:pos x="162" y="88"/>
                  </a:cxn>
                </a:cxnLst>
                <a:rect l="0" t="0" r="r" b="b"/>
                <a:pathLst>
                  <a:path w="325" h="229">
                    <a:moveTo>
                      <a:pt x="171" y="220"/>
                    </a:moveTo>
                    <a:cubicBezTo>
                      <a:pt x="171" y="221"/>
                      <a:pt x="171" y="221"/>
                      <a:pt x="171" y="221"/>
                    </a:cubicBezTo>
                    <a:cubicBezTo>
                      <a:pt x="171" y="225"/>
                      <a:pt x="167" y="229"/>
                      <a:pt x="162" y="229"/>
                    </a:cubicBezTo>
                    <a:cubicBezTo>
                      <a:pt x="157" y="229"/>
                      <a:pt x="153" y="225"/>
                      <a:pt x="153" y="221"/>
                    </a:cubicBezTo>
                    <a:cubicBezTo>
                      <a:pt x="153" y="220"/>
                      <a:pt x="153" y="220"/>
                      <a:pt x="153" y="220"/>
                    </a:cubicBezTo>
                    <a:cubicBezTo>
                      <a:pt x="153" y="215"/>
                      <a:pt x="157" y="211"/>
                      <a:pt x="162" y="211"/>
                    </a:cubicBezTo>
                    <a:cubicBezTo>
                      <a:pt x="167" y="211"/>
                      <a:pt x="171" y="215"/>
                      <a:pt x="171" y="220"/>
                    </a:cubicBezTo>
                    <a:close/>
                    <a:moveTo>
                      <a:pt x="10" y="18"/>
                    </a:moveTo>
                    <a:cubicBezTo>
                      <a:pt x="9" y="18"/>
                      <a:pt x="7" y="18"/>
                      <a:pt x="5" y="17"/>
                    </a:cubicBezTo>
                    <a:cubicBezTo>
                      <a:pt x="5" y="17"/>
                      <a:pt x="5" y="16"/>
                      <a:pt x="5" y="16"/>
                    </a:cubicBezTo>
                    <a:cubicBezTo>
                      <a:pt x="1" y="13"/>
                      <a:pt x="0" y="8"/>
                      <a:pt x="3" y="4"/>
                    </a:cubicBezTo>
                    <a:cubicBezTo>
                      <a:pt x="6" y="0"/>
                      <a:pt x="11" y="0"/>
                      <a:pt x="15" y="2"/>
                    </a:cubicBezTo>
                    <a:cubicBezTo>
                      <a:pt x="19" y="5"/>
                      <a:pt x="20" y="11"/>
                      <a:pt x="17" y="15"/>
                    </a:cubicBezTo>
                    <a:cubicBezTo>
                      <a:pt x="16" y="17"/>
                      <a:pt x="13" y="18"/>
                      <a:pt x="10" y="18"/>
                    </a:cubicBezTo>
                    <a:close/>
                    <a:moveTo>
                      <a:pt x="315" y="20"/>
                    </a:moveTo>
                    <a:cubicBezTo>
                      <a:pt x="313" y="20"/>
                      <a:pt x="310" y="19"/>
                      <a:pt x="308" y="17"/>
                    </a:cubicBezTo>
                    <a:cubicBezTo>
                      <a:pt x="305" y="13"/>
                      <a:pt x="306" y="7"/>
                      <a:pt x="310" y="5"/>
                    </a:cubicBezTo>
                    <a:cubicBezTo>
                      <a:pt x="311" y="4"/>
                      <a:pt x="311" y="4"/>
                      <a:pt x="311" y="4"/>
                    </a:cubicBezTo>
                    <a:cubicBezTo>
                      <a:pt x="315" y="1"/>
                      <a:pt x="320" y="2"/>
                      <a:pt x="323" y="6"/>
                    </a:cubicBezTo>
                    <a:cubicBezTo>
                      <a:pt x="325" y="10"/>
                      <a:pt x="325" y="15"/>
                      <a:pt x="321" y="18"/>
                    </a:cubicBezTo>
                    <a:cubicBezTo>
                      <a:pt x="320" y="19"/>
                      <a:pt x="320" y="19"/>
                      <a:pt x="320" y="19"/>
                    </a:cubicBezTo>
                    <a:cubicBezTo>
                      <a:pt x="319" y="20"/>
                      <a:pt x="317" y="20"/>
                      <a:pt x="315" y="20"/>
                    </a:cubicBezTo>
                    <a:close/>
                    <a:moveTo>
                      <a:pt x="45" y="40"/>
                    </a:moveTo>
                    <a:cubicBezTo>
                      <a:pt x="44" y="40"/>
                      <a:pt x="42" y="40"/>
                      <a:pt x="41" y="39"/>
                    </a:cubicBezTo>
                    <a:cubicBezTo>
                      <a:pt x="45" y="31"/>
                      <a:pt x="45" y="31"/>
                      <a:pt x="45" y="31"/>
                    </a:cubicBezTo>
                    <a:cubicBezTo>
                      <a:pt x="41" y="39"/>
                      <a:pt x="41" y="39"/>
                      <a:pt x="41" y="39"/>
                    </a:cubicBezTo>
                    <a:cubicBezTo>
                      <a:pt x="37" y="37"/>
                      <a:pt x="35" y="31"/>
                      <a:pt x="37" y="27"/>
                    </a:cubicBezTo>
                    <a:cubicBezTo>
                      <a:pt x="39" y="23"/>
                      <a:pt x="44" y="21"/>
                      <a:pt x="48" y="23"/>
                    </a:cubicBezTo>
                    <a:cubicBezTo>
                      <a:pt x="49" y="24"/>
                      <a:pt x="49" y="24"/>
                      <a:pt x="49" y="24"/>
                    </a:cubicBezTo>
                    <a:cubicBezTo>
                      <a:pt x="53" y="26"/>
                      <a:pt x="55" y="31"/>
                      <a:pt x="53" y="35"/>
                    </a:cubicBezTo>
                    <a:cubicBezTo>
                      <a:pt x="51" y="38"/>
                      <a:pt x="48" y="40"/>
                      <a:pt x="45" y="40"/>
                    </a:cubicBezTo>
                    <a:close/>
                    <a:moveTo>
                      <a:pt x="280" y="41"/>
                    </a:moveTo>
                    <a:cubicBezTo>
                      <a:pt x="277" y="41"/>
                      <a:pt x="274" y="40"/>
                      <a:pt x="273" y="37"/>
                    </a:cubicBezTo>
                    <a:cubicBezTo>
                      <a:pt x="271" y="32"/>
                      <a:pt x="272" y="27"/>
                      <a:pt x="276" y="25"/>
                    </a:cubicBezTo>
                    <a:cubicBezTo>
                      <a:pt x="276" y="25"/>
                      <a:pt x="277" y="25"/>
                      <a:pt x="277" y="25"/>
                    </a:cubicBezTo>
                    <a:cubicBezTo>
                      <a:pt x="281" y="23"/>
                      <a:pt x="286" y="24"/>
                      <a:pt x="289" y="29"/>
                    </a:cubicBezTo>
                    <a:cubicBezTo>
                      <a:pt x="291" y="33"/>
                      <a:pt x="289" y="38"/>
                      <a:pt x="285" y="40"/>
                    </a:cubicBezTo>
                    <a:cubicBezTo>
                      <a:pt x="281" y="32"/>
                      <a:pt x="281" y="32"/>
                      <a:pt x="281" y="32"/>
                    </a:cubicBezTo>
                    <a:cubicBezTo>
                      <a:pt x="284" y="40"/>
                      <a:pt x="284" y="40"/>
                      <a:pt x="284" y="40"/>
                    </a:cubicBezTo>
                    <a:cubicBezTo>
                      <a:pt x="283" y="41"/>
                      <a:pt x="282" y="41"/>
                      <a:pt x="280" y="41"/>
                    </a:cubicBezTo>
                    <a:close/>
                    <a:moveTo>
                      <a:pt x="83" y="56"/>
                    </a:moveTo>
                    <a:cubicBezTo>
                      <a:pt x="82" y="56"/>
                      <a:pt x="81" y="56"/>
                      <a:pt x="80" y="55"/>
                    </a:cubicBezTo>
                    <a:cubicBezTo>
                      <a:pt x="80" y="55"/>
                      <a:pt x="80" y="55"/>
                      <a:pt x="80" y="55"/>
                    </a:cubicBezTo>
                    <a:cubicBezTo>
                      <a:pt x="75" y="54"/>
                      <a:pt x="72" y="49"/>
                      <a:pt x="74" y="44"/>
                    </a:cubicBezTo>
                    <a:cubicBezTo>
                      <a:pt x="75" y="40"/>
                      <a:pt x="80" y="37"/>
                      <a:pt x="85" y="39"/>
                    </a:cubicBezTo>
                    <a:cubicBezTo>
                      <a:pt x="85" y="39"/>
                      <a:pt x="85" y="39"/>
                      <a:pt x="85" y="39"/>
                    </a:cubicBezTo>
                    <a:cubicBezTo>
                      <a:pt x="90" y="40"/>
                      <a:pt x="92" y="45"/>
                      <a:pt x="91" y="50"/>
                    </a:cubicBezTo>
                    <a:cubicBezTo>
                      <a:pt x="90" y="53"/>
                      <a:pt x="86" y="56"/>
                      <a:pt x="83" y="56"/>
                    </a:cubicBezTo>
                    <a:close/>
                    <a:moveTo>
                      <a:pt x="243" y="57"/>
                    </a:moveTo>
                    <a:cubicBezTo>
                      <a:pt x="239" y="57"/>
                      <a:pt x="236" y="54"/>
                      <a:pt x="235" y="51"/>
                    </a:cubicBezTo>
                    <a:cubicBezTo>
                      <a:pt x="233" y="46"/>
                      <a:pt x="235" y="41"/>
                      <a:pt x="240" y="40"/>
                    </a:cubicBezTo>
                    <a:cubicBezTo>
                      <a:pt x="241" y="40"/>
                      <a:pt x="241" y="40"/>
                      <a:pt x="241" y="40"/>
                    </a:cubicBezTo>
                    <a:cubicBezTo>
                      <a:pt x="245" y="38"/>
                      <a:pt x="250" y="41"/>
                      <a:pt x="251" y="45"/>
                    </a:cubicBezTo>
                    <a:cubicBezTo>
                      <a:pt x="253" y="50"/>
                      <a:pt x="250" y="55"/>
                      <a:pt x="246" y="56"/>
                    </a:cubicBezTo>
                    <a:cubicBezTo>
                      <a:pt x="243" y="48"/>
                      <a:pt x="243" y="48"/>
                      <a:pt x="243" y="48"/>
                    </a:cubicBezTo>
                    <a:cubicBezTo>
                      <a:pt x="245" y="56"/>
                      <a:pt x="245" y="56"/>
                      <a:pt x="245" y="56"/>
                    </a:cubicBezTo>
                    <a:cubicBezTo>
                      <a:pt x="245" y="57"/>
                      <a:pt x="244" y="57"/>
                      <a:pt x="243" y="57"/>
                    </a:cubicBezTo>
                    <a:close/>
                    <a:moveTo>
                      <a:pt x="122" y="65"/>
                    </a:moveTo>
                    <a:cubicBezTo>
                      <a:pt x="122" y="65"/>
                      <a:pt x="121" y="65"/>
                      <a:pt x="121" y="65"/>
                    </a:cubicBezTo>
                    <a:cubicBezTo>
                      <a:pt x="121" y="65"/>
                      <a:pt x="121" y="65"/>
                      <a:pt x="121" y="65"/>
                    </a:cubicBezTo>
                    <a:cubicBezTo>
                      <a:pt x="116" y="65"/>
                      <a:pt x="113" y="60"/>
                      <a:pt x="113" y="55"/>
                    </a:cubicBezTo>
                    <a:cubicBezTo>
                      <a:pt x="114" y="51"/>
                      <a:pt x="118" y="48"/>
                      <a:pt x="123" y="48"/>
                    </a:cubicBezTo>
                    <a:cubicBezTo>
                      <a:pt x="128" y="49"/>
                      <a:pt x="131" y="53"/>
                      <a:pt x="131" y="58"/>
                    </a:cubicBezTo>
                    <a:cubicBezTo>
                      <a:pt x="130" y="62"/>
                      <a:pt x="126" y="65"/>
                      <a:pt x="122" y="65"/>
                    </a:cubicBezTo>
                    <a:close/>
                    <a:moveTo>
                      <a:pt x="203" y="66"/>
                    </a:moveTo>
                    <a:cubicBezTo>
                      <a:pt x="199" y="66"/>
                      <a:pt x="195" y="63"/>
                      <a:pt x="194" y="59"/>
                    </a:cubicBezTo>
                    <a:cubicBezTo>
                      <a:pt x="194" y="54"/>
                      <a:pt x="197" y="49"/>
                      <a:pt x="202" y="49"/>
                    </a:cubicBezTo>
                    <a:cubicBezTo>
                      <a:pt x="202" y="49"/>
                      <a:pt x="202" y="49"/>
                      <a:pt x="202" y="49"/>
                    </a:cubicBezTo>
                    <a:cubicBezTo>
                      <a:pt x="207" y="48"/>
                      <a:pt x="211" y="51"/>
                      <a:pt x="212" y="56"/>
                    </a:cubicBezTo>
                    <a:cubicBezTo>
                      <a:pt x="213" y="61"/>
                      <a:pt x="209" y="65"/>
                      <a:pt x="205" y="66"/>
                    </a:cubicBezTo>
                    <a:cubicBezTo>
                      <a:pt x="204" y="57"/>
                      <a:pt x="204" y="57"/>
                      <a:pt x="204" y="57"/>
                    </a:cubicBezTo>
                    <a:cubicBezTo>
                      <a:pt x="204" y="66"/>
                      <a:pt x="204" y="66"/>
                      <a:pt x="204" y="66"/>
                    </a:cubicBezTo>
                    <a:cubicBezTo>
                      <a:pt x="204" y="66"/>
                      <a:pt x="203" y="66"/>
                      <a:pt x="203" y="66"/>
                    </a:cubicBezTo>
                    <a:close/>
                    <a:moveTo>
                      <a:pt x="163" y="69"/>
                    </a:moveTo>
                    <a:cubicBezTo>
                      <a:pt x="162" y="69"/>
                      <a:pt x="162" y="69"/>
                      <a:pt x="162" y="69"/>
                    </a:cubicBezTo>
                    <a:cubicBezTo>
                      <a:pt x="158" y="69"/>
                      <a:pt x="154" y="65"/>
                      <a:pt x="154" y="60"/>
                    </a:cubicBezTo>
                    <a:cubicBezTo>
                      <a:pt x="154" y="55"/>
                      <a:pt x="158" y="52"/>
                      <a:pt x="162" y="52"/>
                    </a:cubicBezTo>
                    <a:cubicBezTo>
                      <a:pt x="167" y="52"/>
                      <a:pt x="171" y="55"/>
                      <a:pt x="171" y="60"/>
                    </a:cubicBezTo>
                    <a:cubicBezTo>
                      <a:pt x="171" y="65"/>
                      <a:pt x="168" y="69"/>
                      <a:pt x="163" y="69"/>
                    </a:cubicBezTo>
                    <a:close/>
                    <a:moveTo>
                      <a:pt x="171" y="179"/>
                    </a:moveTo>
                    <a:cubicBezTo>
                      <a:pt x="171" y="179"/>
                      <a:pt x="171" y="179"/>
                      <a:pt x="171" y="179"/>
                    </a:cubicBezTo>
                    <a:cubicBezTo>
                      <a:pt x="171" y="184"/>
                      <a:pt x="167" y="188"/>
                      <a:pt x="162" y="188"/>
                    </a:cubicBezTo>
                    <a:cubicBezTo>
                      <a:pt x="157" y="188"/>
                      <a:pt x="153" y="184"/>
                      <a:pt x="153" y="179"/>
                    </a:cubicBezTo>
                    <a:cubicBezTo>
                      <a:pt x="153" y="179"/>
                      <a:pt x="153" y="179"/>
                      <a:pt x="153" y="179"/>
                    </a:cubicBezTo>
                    <a:cubicBezTo>
                      <a:pt x="153" y="174"/>
                      <a:pt x="157" y="170"/>
                      <a:pt x="162" y="170"/>
                    </a:cubicBezTo>
                    <a:cubicBezTo>
                      <a:pt x="167" y="170"/>
                      <a:pt x="171" y="174"/>
                      <a:pt x="171" y="179"/>
                    </a:cubicBezTo>
                    <a:close/>
                    <a:moveTo>
                      <a:pt x="171" y="138"/>
                    </a:moveTo>
                    <a:cubicBezTo>
                      <a:pt x="171" y="138"/>
                      <a:pt x="171" y="138"/>
                      <a:pt x="171" y="138"/>
                    </a:cubicBezTo>
                    <a:cubicBezTo>
                      <a:pt x="171" y="143"/>
                      <a:pt x="167" y="147"/>
                      <a:pt x="162" y="147"/>
                    </a:cubicBezTo>
                    <a:cubicBezTo>
                      <a:pt x="157" y="147"/>
                      <a:pt x="153" y="143"/>
                      <a:pt x="153" y="138"/>
                    </a:cubicBezTo>
                    <a:cubicBezTo>
                      <a:pt x="153" y="138"/>
                      <a:pt x="153" y="138"/>
                      <a:pt x="153" y="138"/>
                    </a:cubicBezTo>
                    <a:cubicBezTo>
                      <a:pt x="153" y="133"/>
                      <a:pt x="157" y="129"/>
                      <a:pt x="162" y="129"/>
                    </a:cubicBezTo>
                    <a:cubicBezTo>
                      <a:pt x="167" y="129"/>
                      <a:pt x="171" y="133"/>
                      <a:pt x="171" y="138"/>
                    </a:cubicBezTo>
                    <a:close/>
                    <a:moveTo>
                      <a:pt x="171" y="96"/>
                    </a:moveTo>
                    <a:cubicBezTo>
                      <a:pt x="171" y="97"/>
                      <a:pt x="171" y="97"/>
                      <a:pt x="171" y="97"/>
                    </a:cubicBezTo>
                    <a:cubicBezTo>
                      <a:pt x="171" y="108"/>
                      <a:pt x="153" y="108"/>
                      <a:pt x="153" y="97"/>
                    </a:cubicBezTo>
                    <a:cubicBezTo>
                      <a:pt x="153" y="96"/>
                      <a:pt x="153" y="96"/>
                      <a:pt x="153" y="96"/>
                    </a:cubicBezTo>
                    <a:cubicBezTo>
                      <a:pt x="153" y="92"/>
                      <a:pt x="157" y="88"/>
                      <a:pt x="162" y="88"/>
                    </a:cubicBezTo>
                    <a:cubicBezTo>
                      <a:pt x="167" y="88"/>
                      <a:pt x="171" y="92"/>
                      <a:pt x="171"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36" name="Freeform 476">
                <a:extLst>
                  <a:ext uri="{FF2B5EF4-FFF2-40B4-BE49-F238E27FC236}">
                    <a16:creationId xmlns:a16="http://schemas.microsoft.com/office/drawing/2014/main" id="{D8238FD8-38C9-4FB5-8691-1B1C2FE9A2F0}"/>
                  </a:ext>
                </a:extLst>
              </p:cNvPr>
              <p:cNvSpPr>
                <a:spLocks/>
              </p:cNvSpPr>
              <p:nvPr/>
            </p:nvSpPr>
            <p:spPr bwMode="auto">
              <a:xfrm>
                <a:off x="6900863" y="3140869"/>
                <a:ext cx="182165" cy="92869"/>
              </a:xfrm>
              <a:custGeom>
                <a:avLst/>
                <a:gdLst/>
                <a:ahLst/>
                <a:cxnLst>
                  <a:cxn ang="0">
                    <a:pos x="0" y="0"/>
                  </a:cxn>
                  <a:cxn ang="0">
                    <a:pos x="75" y="78"/>
                  </a:cxn>
                  <a:cxn ang="0">
                    <a:pos x="153" y="0"/>
                  </a:cxn>
                  <a:cxn ang="0">
                    <a:pos x="0" y="0"/>
                  </a:cxn>
                  <a:cxn ang="0">
                    <a:pos x="0" y="0"/>
                  </a:cxn>
                </a:cxnLst>
                <a:rect l="0" t="0" r="r" b="b"/>
                <a:pathLst>
                  <a:path w="153" h="78">
                    <a:moveTo>
                      <a:pt x="0" y="0"/>
                    </a:moveTo>
                    <a:lnTo>
                      <a:pt x="75" y="78"/>
                    </a:lnTo>
                    <a:lnTo>
                      <a:pt x="153"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grpSp>
        <p:grpSp>
          <p:nvGrpSpPr>
            <p:cNvPr id="16" name="组合 19">
              <a:extLst>
                <a:ext uri="{FF2B5EF4-FFF2-40B4-BE49-F238E27FC236}">
                  <a16:creationId xmlns:a16="http://schemas.microsoft.com/office/drawing/2014/main" id="{393EB306-C3BC-444F-BEAE-20FB996CCC77}"/>
                </a:ext>
              </a:extLst>
            </p:cNvPr>
            <p:cNvGrpSpPr/>
            <p:nvPr/>
          </p:nvGrpSpPr>
          <p:grpSpPr>
            <a:xfrm>
              <a:off x="5320923" y="3506593"/>
              <a:ext cx="1893692" cy="1511597"/>
              <a:chOff x="3805435" y="987575"/>
              <a:chExt cx="1523106" cy="1523105"/>
            </a:xfrm>
          </p:grpSpPr>
          <p:grpSp>
            <p:nvGrpSpPr>
              <p:cNvPr id="31" name="组合 3">
                <a:extLst>
                  <a:ext uri="{FF2B5EF4-FFF2-40B4-BE49-F238E27FC236}">
                    <a16:creationId xmlns:a16="http://schemas.microsoft.com/office/drawing/2014/main" id="{04B6F3C5-1282-4935-A8E1-6AC2BFD6FA79}"/>
                  </a:ext>
                </a:extLst>
              </p:cNvPr>
              <p:cNvGrpSpPr/>
              <p:nvPr/>
            </p:nvGrpSpPr>
            <p:grpSpPr>
              <a:xfrm>
                <a:off x="3805435" y="987575"/>
                <a:ext cx="1523106" cy="1523105"/>
                <a:chOff x="3899298" y="1134667"/>
                <a:chExt cx="1335881" cy="1335881"/>
              </a:xfrm>
              <a:solidFill>
                <a:srgbClr val="273045"/>
              </a:solidFill>
            </p:grpSpPr>
            <p:sp>
              <p:nvSpPr>
                <p:cNvPr id="33" name="Freeform 279">
                  <a:extLst>
                    <a:ext uri="{FF2B5EF4-FFF2-40B4-BE49-F238E27FC236}">
                      <a16:creationId xmlns:a16="http://schemas.microsoft.com/office/drawing/2014/main" id="{AED01790-90FA-448F-9D7C-62F85619A69F}"/>
                    </a:ext>
                  </a:extLst>
                </p:cNvPr>
                <p:cNvSpPr>
                  <a:spLocks noEditPoints="1"/>
                </p:cNvSpPr>
                <p:nvPr/>
              </p:nvSpPr>
              <p:spPr bwMode="auto">
                <a:xfrm>
                  <a:off x="3899298" y="1134667"/>
                  <a:ext cx="1335881" cy="1335881"/>
                </a:xfrm>
                <a:custGeom>
                  <a:avLst/>
                  <a:gdLst/>
                  <a:ahLst/>
                  <a:cxnLst>
                    <a:cxn ang="0">
                      <a:pos x="237" y="0"/>
                    </a:cxn>
                    <a:cxn ang="0">
                      <a:pos x="475" y="238"/>
                    </a:cxn>
                    <a:cxn ang="0">
                      <a:pos x="237" y="475"/>
                    </a:cxn>
                    <a:cxn ang="0">
                      <a:pos x="0" y="238"/>
                    </a:cxn>
                    <a:cxn ang="0">
                      <a:pos x="237" y="0"/>
                    </a:cxn>
                    <a:cxn ang="0">
                      <a:pos x="237" y="44"/>
                    </a:cxn>
                    <a:cxn ang="0">
                      <a:pos x="44" y="238"/>
                    </a:cxn>
                    <a:cxn ang="0">
                      <a:pos x="237" y="431"/>
                    </a:cxn>
                    <a:cxn ang="0">
                      <a:pos x="431" y="238"/>
                    </a:cxn>
                    <a:cxn ang="0">
                      <a:pos x="237" y="44"/>
                    </a:cxn>
                  </a:cxnLst>
                  <a:rect l="0" t="0" r="r" b="b"/>
                  <a:pathLst>
                    <a:path w="475" h="475">
                      <a:moveTo>
                        <a:pt x="237" y="0"/>
                      </a:moveTo>
                      <a:cubicBezTo>
                        <a:pt x="369" y="0"/>
                        <a:pt x="475" y="106"/>
                        <a:pt x="475" y="238"/>
                      </a:cubicBezTo>
                      <a:cubicBezTo>
                        <a:pt x="475" y="369"/>
                        <a:pt x="369" y="475"/>
                        <a:pt x="237" y="475"/>
                      </a:cubicBezTo>
                      <a:cubicBezTo>
                        <a:pt x="106" y="475"/>
                        <a:pt x="0" y="369"/>
                        <a:pt x="0" y="238"/>
                      </a:cubicBezTo>
                      <a:cubicBezTo>
                        <a:pt x="0" y="106"/>
                        <a:pt x="106" y="0"/>
                        <a:pt x="237" y="0"/>
                      </a:cubicBezTo>
                      <a:close/>
                      <a:moveTo>
                        <a:pt x="237" y="44"/>
                      </a:moveTo>
                      <a:cubicBezTo>
                        <a:pt x="130" y="44"/>
                        <a:pt x="44" y="131"/>
                        <a:pt x="44" y="238"/>
                      </a:cubicBezTo>
                      <a:cubicBezTo>
                        <a:pt x="44" y="345"/>
                        <a:pt x="130" y="431"/>
                        <a:pt x="237" y="431"/>
                      </a:cubicBezTo>
                      <a:cubicBezTo>
                        <a:pt x="345" y="431"/>
                        <a:pt x="431" y="345"/>
                        <a:pt x="431" y="238"/>
                      </a:cubicBezTo>
                      <a:cubicBezTo>
                        <a:pt x="431" y="131"/>
                        <a:pt x="345" y="44"/>
                        <a:pt x="237" y="44"/>
                      </a:cubicBezTo>
                      <a:close/>
                    </a:path>
                  </a:pathLst>
                </a:custGeom>
                <a:solidFill>
                  <a:srgbClr val="2C4D6E"/>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34" name="Oval 280">
                  <a:extLst>
                    <a:ext uri="{FF2B5EF4-FFF2-40B4-BE49-F238E27FC236}">
                      <a16:creationId xmlns:a16="http://schemas.microsoft.com/office/drawing/2014/main" id="{B4F0731D-7596-4779-A234-714E142827D9}"/>
                    </a:ext>
                  </a:extLst>
                </p:cNvPr>
                <p:cNvSpPr>
                  <a:spLocks noChangeArrowheads="1"/>
                </p:cNvSpPr>
                <p:nvPr/>
              </p:nvSpPr>
              <p:spPr bwMode="auto">
                <a:xfrm>
                  <a:off x="4110038" y="1345407"/>
                  <a:ext cx="914400" cy="916781"/>
                </a:xfrm>
                <a:prstGeom prst="ellipse">
                  <a:avLst/>
                </a:prstGeom>
                <a:solidFill>
                  <a:srgbClr val="2C4D6E"/>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dirty="0">
                    <a:solidFill>
                      <a:prstClr val="black"/>
                    </a:solidFill>
                    <a:latin typeface="微软雅黑"/>
                    <a:ea typeface="微软雅黑"/>
                    <a:cs typeface="+mn-ea"/>
                    <a:sym typeface="+mn-lt"/>
                  </a:endParaRPr>
                </a:p>
              </p:txBody>
            </p:sp>
          </p:grpSp>
          <p:sp>
            <p:nvSpPr>
              <p:cNvPr id="32" name="文本框 492">
                <a:extLst>
                  <a:ext uri="{FF2B5EF4-FFF2-40B4-BE49-F238E27FC236}">
                    <a16:creationId xmlns:a16="http://schemas.microsoft.com/office/drawing/2014/main" id="{1BCE33C2-0089-41F0-AD0A-EF24C92B1872}"/>
                  </a:ext>
                </a:extLst>
              </p:cNvPr>
              <p:cNvSpPr txBox="1"/>
              <p:nvPr/>
            </p:nvSpPr>
            <p:spPr>
              <a:xfrm>
                <a:off x="4168627" y="1372476"/>
                <a:ext cx="803658" cy="649965"/>
              </a:xfrm>
              <a:prstGeom prst="rect">
                <a:avLst/>
              </a:prstGeom>
              <a:noFill/>
            </p:spPr>
            <p:txBody>
              <a:bodyPr wrap="none" rtlCol="0">
                <a:spAutoFit/>
              </a:bodyPr>
              <a:lstStyle/>
              <a:p>
                <a:pPr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勞工</a:t>
                </a:r>
                <a:endParaRPr lang="en-US" altLang="zh-TW" sz="28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a:p>
                <a:pPr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退休金</a:t>
                </a:r>
                <a:endParaRPr lang="en-US" altLang="zh-TW" sz="20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p:txBody>
          </p:sp>
        </p:grpSp>
        <p:grpSp>
          <p:nvGrpSpPr>
            <p:cNvPr id="17" name="组合 20">
              <a:extLst>
                <a:ext uri="{FF2B5EF4-FFF2-40B4-BE49-F238E27FC236}">
                  <a16:creationId xmlns:a16="http://schemas.microsoft.com/office/drawing/2014/main" id="{FD0CB4BF-AA24-41B9-81E4-5E1FA030C9F2}"/>
                </a:ext>
              </a:extLst>
            </p:cNvPr>
            <p:cNvGrpSpPr/>
            <p:nvPr/>
          </p:nvGrpSpPr>
          <p:grpSpPr>
            <a:xfrm>
              <a:off x="7104480" y="3506593"/>
              <a:ext cx="1893692" cy="1511597"/>
              <a:chOff x="5187362" y="987575"/>
              <a:chExt cx="1523106" cy="1523105"/>
            </a:xfrm>
          </p:grpSpPr>
          <p:grpSp>
            <p:nvGrpSpPr>
              <p:cNvPr id="27" name="组合 4">
                <a:extLst>
                  <a:ext uri="{FF2B5EF4-FFF2-40B4-BE49-F238E27FC236}">
                    <a16:creationId xmlns:a16="http://schemas.microsoft.com/office/drawing/2014/main" id="{529D4312-4B64-4F30-8A86-BDC72C0FC09E}"/>
                  </a:ext>
                </a:extLst>
              </p:cNvPr>
              <p:cNvGrpSpPr/>
              <p:nvPr/>
            </p:nvGrpSpPr>
            <p:grpSpPr>
              <a:xfrm>
                <a:off x="5187362" y="987575"/>
                <a:ext cx="1523106" cy="1523105"/>
                <a:chOff x="5111354" y="1134667"/>
                <a:chExt cx="1335881" cy="1335881"/>
              </a:xfrm>
              <a:solidFill>
                <a:srgbClr val="7F7F7F"/>
              </a:solidFill>
            </p:grpSpPr>
            <p:sp>
              <p:nvSpPr>
                <p:cNvPr id="29" name="Freeform 371">
                  <a:extLst>
                    <a:ext uri="{FF2B5EF4-FFF2-40B4-BE49-F238E27FC236}">
                      <a16:creationId xmlns:a16="http://schemas.microsoft.com/office/drawing/2014/main" id="{86EA7495-C8E9-4E3E-BE44-0136F6EDF25C}"/>
                    </a:ext>
                  </a:extLst>
                </p:cNvPr>
                <p:cNvSpPr>
                  <a:spLocks noEditPoints="1"/>
                </p:cNvSpPr>
                <p:nvPr/>
              </p:nvSpPr>
              <p:spPr bwMode="auto">
                <a:xfrm>
                  <a:off x="5111354" y="1134667"/>
                  <a:ext cx="1335881" cy="1335881"/>
                </a:xfrm>
                <a:custGeom>
                  <a:avLst/>
                  <a:gdLst/>
                  <a:ahLst/>
                  <a:cxnLst>
                    <a:cxn ang="0">
                      <a:pos x="237" y="0"/>
                    </a:cxn>
                    <a:cxn ang="0">
                      <a:pos x="475" y="238"/>
                    </a:cxn>
                    <a:cxn ang="0">
                      <a:pos x="237" y="475"/>
                    </a:cxn>
                    <a:cxn ang="0">
                      <a:pos x="0" y="238"/>
                    </a:cxn>
                    <a:cxn ang="0">
                      <a:pos x="237" y="0"/>
                    </a:cxn>
                    <a:cxn ang="0">
                      <a:pos x="237" y="44"/>
                    </a:cxn>
                    <a:cxn ang="0">
                      <a:pos x="43" y="238"/>
                    </a:cxn>
                    <a:cxn ang="0">
                      <a:pos x="237" y="431"/>
                    </a:cxn>
                    <a:cxn ang="0">
                      <a:pos x="431" y="238"/>
                    </a:cxn>
                    <a:cxn ang="0">
                      <a:pos x="237" y="44"/>
                    </a:cxn>
                  </a:cxnLst>
                  <a:rect l="0" t="0" r="r" b="b"/>
                  <a:pathLst>
                    <a:path w="475" h="475">
                      <a:moveTo>
                        <a:pt x="237" y="0"/>
                      </a:moveTo>
                      <a:cubicBezTo>
                        <a:pt x="368" y="0"/>
                        <a:pt x="475" y="106"/>
                        <a:pt x="475" y="238"/>
                      </a:cubicBezTo>
                      <a:cubicBezTo>
                        <a:pt x="475" y="369"/>
                        <a:pt x="368" y="475"/>
                        <a:pt x="237" y="475"/>
                      </a:cubicBezTo>
                      <a:cubicBezTo>
                        <a:pt x="106" y="475"/>
                        <a:pt x="0" y="369"/>
                        <a:pt x="0" y="238"/>
                      </a:cubicBezTo>
                      <a:cubicBezTo>
                        <a:pt x="0" y="106"/>
                        <a:pt x="106" y="0"/>
                        <a:pt x="237" y="0"/>
                      </a:cubicBezTo>
                      <a:close/>
                      <a:moveTo>
                        <a:pt x="237" y="44"/>
                      </a:moveTo>
                      <a:cubicBezTo>
                        <a:pt x="130" y="44"/>
                        <a:pt x="43" y="131"/>
                        <a:pt x="43" y="238"/>
                      </a:cubicBezTo>
                      <a:cubicBezTo>
                        <a:pt x="43" y="345"/>
                        <a:pt x="130" y="431"/>
                        <a:pt x="237" y="431"/>
                      </a:cubicBezTo>
                      <a:cubicBezTo>
                        <a:pt x="344" y="431"/>
                        <a:pt x="431" y="345"/>
                        <a:pt x="431" y="238"/>
                      </a:cubicBezTo>
                      <a:cubicBezTo>
                        <a:pt x="431" y="131"/>
                        <a:pt x="344" y="44"/>
                        <a:pt x="237" y="44"/>
                      </a:cubicBezTo>
                      <a:close/>
                    </a:path>
                  </a:pathLst>
                </a:custGeom>
                <a:solidFill>
                  <a:srgbClr val="BB8E71"/>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30" name="Oval 372">
                  <a:extLst>
                    <a:ext uri="{FF2B5EF4-FFF2-40B4-BE49-F238E27FC236}">
                      <a16:creationId xmlns:a16="http://schemas.microsoft.com/office/drawing/2014/main" id="{FB904A4C-61B8-475D-8ED8-C055A04E9CF2}"/>
                    </a:ext>
                  </a:extLst>
                </p:cNvPr>
                <p:cNvSpPr>
                  <a:spLocks noChangeArrowheads="1"/>
                </p:cNvSpPr>
                <p:nvPr/>
              </p:nvSpPr>
              <p:spPr bwMode="auto">
                <a:xfrm>
                  <a:off x="5319713" y="1345407"/>
                  <a:ext cx="916781" cy="916781"/>
                </a:xfrm>
                <a:prstGeom prst="ellipse">
                  <a:avLst/>
                </a:prstGeom>
                <a:solidFill>
                  <a:srgbClr val="BB8E71"/>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dirty="0">
                    <a:solidFill>
                      <a:prstClr val="black"/>
                    </a:solidFill>
                    <a:latin typeface="微软雅黑"/>
                    <a:ea typeface="微软雅黑"/>
                    <a:cs typeface="+mn-ea"/>
                    <a:sym typeface="+mn-lt"/>
                  </a:endParaRPr>
                </a:p>
              </p:txBody>
            </p:sp>
          </p:grpSp>
          <p:sp>
            <p:nvSpPr>
              <p:cNvPr id="28" name="文本框 493">
                <a:extLst>
                  <a:ext uri="{FF2B5EF4-FFF2-40B4-BE49-F238E27FC236}">
                    <a16:creationId xmlns:a16="http://schemas.microsoft.com/office/drawing/2014/main" id="{F25C3574-9BE9-43BC-8686-764FF128D5A5}"/>
                  </a:ext>
                </a:extLst>
              </p:cNvPr>
              <p:cNvSpPr txBox="1"/>
              <p:nvPr/>
            </p:nvSpPr>
            <p:spPr>
              <a:xfrm>
                <a:off x="5432743" y="1435061"/>
                <a:ext cx="1032341" cy="649965"/>
              </a:xfrm>
              <a:prstGeom prst="rect">
                <a:avLst/>
              </a:prstGeom>
              <a:noFill/>
            </p:spPr>
            <p:txBody>
              <a:bodyPr wrap="none" rtlCol="0">
                <a:spAutoFit/>
              </a:bodyPr>
              <a:lstStyle/>
              <a:p>
                <a:pPr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全民健康</a:t>
                </a:r>
                <a:endParaRPr lang="en-US" altLang="zh-TW" sz="28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a:p>
                <a:pPr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保險</a:t>
                </a:r>
                <a:endParaRPr lang="en-US" altLang="zh-TW" sz="28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p:txBody>
          </p:sp>
        </p:grpSp>
        <p:grpSp>
          <p:nvGrpSpPr>
            <p:cNvPr id="18" name="组合 21">
              <a:extLst>
                <a:ext uri="{FF2B5EF4-FFF2-40B4-BE49-F238E27FC236}">
                  <a16:creationId xmlns:a16="http://schemas.microsoft.com/office/drawing/2014/main" id="{334B1942-50DB-46F5-9CE0-8FCADBBB729A}"/>
                </a:ext>
              </a:extLst>
            </p:cNvPr>
            <p:cNvGrpSpPr/>
            <p:nvPr/>
          </p:nvGrpSpPr>
          <p:grpSpPr>
            <a:xfrm>
              <a:off x="8896228" y="3506593"/>
              <a:ext cx="1893692" cy="1511597"/>
              <a:chOff x="6573361" y="987575"/>
              <a:chExt cx="1523106" cy="1523105"/>
            </a:xfrm>
          </p:grpSpPr>
          <p:grpSp>
            <p:nvGrpSpPr>
              <p:cNvPr id="23" name="组合 5">
                <a:extLst>
                  <a:ext uri="{FF2B5EF4-FFF2-40B4-BE49-F238E27FC236}">
                    <a16:creationId xmlns:a16="http://schemas.microsoft.com/office/drawing/2014/main" id="{D438D8E4-23B3-45FC-8E84-EFCC289A0F32}"/>
                  </a:ext>
                </a:extLst>
              </p:cNvPr>
              <p:cNvGrpSpPr/>
              <p:nvPr/>
            </p:nvGrpSpPr>
            <p:grpSpPr>
              <a:xfrm>
                <a:off x="6573361" y="987575"/>
                <a:ext cx="1523106" cy="1523105"/>
                <a:chOff x="6326982" y="1134667"/>
                <a:chExt cx="1335881" cy="1335881"/>
              </a:xfrm>
              <a:solidFill>
                <a:srgbClr val="273045"/>
              </a:solidFill>
            </p:grpSpPr>
            <p:sp>
              <p:nvSpPr>
                <p:cNvPr id="25" name="Freeform 467">
                  <a:extLst>
                    <a:ext uri="{FF2B5EF4-FFF2-40B4-BE49-F238E27FC236}">
                      <a16:creationId xmlns:a16="http://schemas.microsoft.com/office/drawing/2014/main" id="{EFA7CD88-B54D-4CCE-A61B-03F14A83C3F6}"/>
                    </a:ext>
                  </a:extLst>
                </p:cNvPr>
                <p:cNvSpPr>
                  <a:spLocks noEditPoints="1"/>
                </p:cNvSpPr>
                <p:nvPr/>
              </p:nvSpPr>
              <p:spPr bwMode="auto">
                <a:xfrm>
                  <a:off x="6326982" y="1134667"/>
                  <a:ext cx="1335881" cy="1335881"/>
                </a:xfrm>
                <a:custGeom>
                  <a:avLst/>
                  <a:gdLst/>
                  <a:ahLst/>
                  <a:cxnLst>
                    <a:cxn ang="0">
                      <a:pos x="237" y="0"/>
                    </a:cxn>
                    <a:cxn ang="0">
                      <a:pos x="475" y="238"/>
                    </a:cxn>
                    <a:cxn ang="0">
                      <a:pos x="237" y="475"/>
                    </a:cxn>
                    <a:cxn ang="0">
                      <a:pos x="0" y="238"/>
                    </a:cxn>
                    <a:cxn ang="0">
                      <a:pos x="237" y="0"/>
                    </a:cxn>
                    <a:cxn ang="0">
                      <a:pos x="237" y="44"/>
                    </a:cxn>
                    <a:cxn ang="0">
                      <a:pos x="43" y="238"/>
                    </a:cxn>
                    <a:cxn ang="0">
                      <a:pos x="237" y="431"/>
                    </a:cxn>
                    <a:cxn ang="0">
                      <a:pos x="431" y="238"/>
                    </a:cxn>
                    <a:cxn ang="0">
                      <a:pos x="237" y="44"/>
                    </a:cxn>
                  </a:cxnLst>
                  <a:rect l="0" t="0" r="r" b="b"/>
                  <a:pathLst>
                    <a:path w="475" h="475">
                      <a:moveTo>
                        <a:pt x="237" y="0"/>
                      </a:moveTo>
                      <a:cubicBezTo>
                        <a:pt x="368" y="0"/>
                        <a:pt x="475" y="106"/>
                        <a:pt x="475" y="238"/>
                      </a:cubicBezTo>
                      <a:cubicBezTo>
                        <a:pt x="475" y="369"/>
                        <a:pt x="368" y="475"/>
                        <a:pt x="237" y="475"/>
                      </a:cubicBezTo>
                      <a:cubicBezTo>
                        <a:pt x="106" y="475"/>
                        <a:pt x="0" y="369"/>
                        <a:pt x="0" y="238"/>
                      </a:cubicBezTo>
                      <a:cubicBezTo>
                        <a:pt x="0" y="106"/>
                        <a:pt x="106" y="0"/>
                        <a:pt x="237" y="0"/>
                      </a:cubicBezTo>
                      <a:close/>
                      <a:moveTo>
                        <a:pt x="237" y="44"/>
                      </a:moveTo>
                      <a:cubicBezTo>
                        <a:pt x="130" y="44"/>
                        <a:pt x="43" y="131"/>
                        <a:pt x="43" y="238"/>
                      </a:cubicBezTo>
                      <a:cubicBezTo>
                        <a:pt x="43" y="345"/>
                        <a:pt x="130" y="431"/>
                        <a:pt x="237" y="431"/>
                      </a:cubicBezTo>
                      <a:cubicBezTo>
                        <a:pt x="344" y="431"/>
                        <a:pt x="431" y="345"/>
                        <a:pt x="431" y="238"/>
                      </a:cubicBezTo>
                      <a:cubicBezTo>
                        <a:pt x="431" y="131"/>
                        <a:pt x="344" y="44"/>
                        <a:pt x="237" y="44"/>
                      </a:cubicBezTo>
                      <a:close/>
                    </a:path>
                  </a:pathLst>
                </a:custGeom>
                <a:solidFill>
                  <a:srgbClr val="2C4D6E"/>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a:solidFill>
                      <a:prstClr val="black"/>
                    </a:solidFill>
                    <a:latin typeface="微软雅黑"/>
                    <a:ea typeface="微软雅黑"/>
                    <a:cs typeface="+mn-ea"/>
                    <a:sym typeface="+mn-lt"/>
                  </a:endParaRPr>
                </a:p>
              </p:txBody>
            </p:sp>
            <p:sp>
              <p:nvSpPr>
                <p:cNvPr id="26" name="Oval 468">
                  <a:extLst>
                    <a:ext uri="{FF2B5EF4-FFF2-40B4-BE49-F238E27FC236}">
                      <a16:creationId xmlns:a16="http://schemas.microsoft.com/office/drawing/2014/main" id="{8B9634D0-0369-4B9D-A394-472F3D22A2BE}"/>
                    </a:ext>
                  </a:extLst>
                </p:cNvPr>
                <p:cNvSpPr>
                  <a:spLocks noChangeArrowheads="1"/>
                </p:cNvSpPr>
                <p:nvPr/>
              </p:nvSpPr>
              <p:spPr bwMode="auto">
                <a:xfrm>
                  <a:off x="6535342" y="1345407"/>
                  <a:ext cx="916781" cy="916781"/>
                </a:xfrm>
                <a:prstGeom prst="ellipse">
                  <a:avLst/>
                </a:prstGeom>
                <a:solidFill>
                  <a:srgbClr val="2C4D6E"/>
                </a:solidFill>
                <a:ln w="9525">
                  <a:noFill/>
                  <a:round/>
                  <a:headEnd/>
                  <a:tailEnd/>
                </a:ln>
              </p:spPr>
              <p:txBody>
                <a:bodyPr vert="horz" wrap="square" lIns="91440" tIns="45720" rIns="91440" bIns="45720" numCol="1" anchor="t" anchorCtr="0" compatLnSpc="1">
                  <a:prstTxWarp prst="textNoShape">
                    <a:avLst/>
                  </a:prstTxWarp>
                </a:bodyPr>
                <a:lstStyle/>
                <a:p>
                  <a:pPr defTabSz="1219170">
                    <a:buClrTx/>
                  </a:pPr>
                  <a:endParaRPr lang="zh-CN" altLang="en-US" sz="1800" kern="1200" dirty="0">
                    <a:solidFill>
                      <a:prstClr val="black"/>
                    </a:solidFill>
                    <a:latin typeface="微软雅黑"/>
                    <a:ea typeface="微软雅黑"/>
                    <a:cs typeface="+mn-ea"/>
                    <a:sym typeface="+mn-lt"/>
                  </a:endParaRPr>
                </a:p>
              </p:txBody>
            </p:sp>
          </p:grpSp>
          <p:sp>
            <p:nvSpPr>
              <p:cNvPr id="24" name="文本框 494">
                <a:extLst>
                  <a:ext uri="{FF2B5EF4-FFF2-40B4-BE49-F238E27FC236}">
                    <a16:creationId xmlns:a16="http://schemas.microsoft.com/office/drawing/2014/main" id="{A272E90A-19D2-4491-80B7-09A9C4302591}"/>
                  </a:ext>
                </a:extLst>
              </p:cNvPr>
              <p:cNvSpPr txBox="1"/>
              <p:nvPr/>
            </p:nvSpPr>
            <p:spPr>
              <a:xfrm>
                <a:off x="6830502" y="1486809"/>
                <a:ext cx="1032341" cy="649965"/>
              </a:xfrm>
              <a:prstGeom prst="rect">
                <a:avLst/>
              </a:prstGeom>
              <a:noFill/>
            </p:spPr>
            <p:txBody>
              <a:bodyPr wrap="none" rtlCol="0">
                <a:spAutoFit/>
              </a:bodyPr>
              <a:lstStyle/>
              <a:p>
                <a:pPr lvl="0"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職業災害</a:t>
                </a:r>
                <a:endParaRPr lang="en-US" altLang="zh-TW" sz="28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a:p>
                <a:pPr lvl="0" algn="ctr"/>
                <a:r>
                  <a:rPr lang="zh-TW" altLang="en-US" sz="2800" dirty="0">
                    <a:solidFill>
                      <a:schemeClr val="bg1"/>
                    </a:solidFill>
                    <a:latin typeface="Yu Gothic UI Semibold" panose="020B0700000000000000" pitchFamily="34" charset="-128"/>
                    <a:ea typeface="Yu Gothic UI Semibold" panose="020B0700000000000000" pitchFamily="34" charset="-128"/>
                    <a:cs typeface="Montserrat"/>
                    <a:sym typeface="Montserrat"/>
                  </a:rPr>
                  <a:t>保險</a:t>
                </a:r>
                <a:endParaRPr lang="en-US" altLang="zh-TW" sz="2800" dirty="0">
                  <a:solidFill>
                    <a:schemeClr val="bg1"/>
                  </a:solidFill>
                  <a:latin typeface="Yu Gothic UI Semibold" panose="020B0700000000000000" pitchFamily="34" charset="-128"/>
                  <a:ea typeface="Yu Gothic UI Semibold" panose="020B0700000000000000" pitchFamily="34" charset="-128"/>
                  <a:cs typeface="Montserrat"/>
                  <a:sym typeface="Montserrat"/>
                </a:endParaRPr>
              </a:p>
            </p:txBody>
          </p:sp>
        </p:grpSp>
        <p:sp>
          <p:nvSpPr>
            <p:cNvPr id="19" name="矩形 18">
              <a:extLst>
                <a:ext uri="{FF2B5EF4-FFF2-40B4-BE49-F238E27FC236}">
                  <a16:creationId xmlns:a16="http://schemas.microsoft.com/office/drawing/2014/main" id="{DA902727-8511-4AC8-9D27-65D143132EB0}"/>
                </a:ext>
              </a:extLst>
            </p:cNvPr>
            <p:cNvSpPr/>
            <p:nvPr/>
          </p:nvSpPr>
          <p:spPr>
            <a:xfrm>
              <a:off x="3678055" y="5675624"/>
              <a:ext cx="1740929" cy="923330"/>
            </a:xfrm>
            <a:prstGeom prst="rect">
              <a:avLst/>
            </a:prstGeom>
          </p:spPr>
          <p:txBody>
            <a:bodyPr wrap="square" lIns="36000" rIns="36000">
              <a:spAutoFit/>
            </a:bodyPr>
            <a:lstStyle/>
            <a:p>
              <a:r>
                <a:rPr lang="zh-TW" altLang="en-US" sz="1800" dirty="0">
                  <a:solidFill>
                    <a:srgbClr val="454F5B"/>
                  </a:solidFill>
                  <a:latin typeface="Yu Gothic UI Semibold" panose="020B0700000000000000" pitchFamily="34" charset="-128"/>
                  <a:ea typeface="Yu Gothic UI Semibold" panose="020B0700000000000000" pitchFamily="34" charset="-128"/>
                  <a:cs typeface="Montserrat"/>
                  <a:sym typeface="Montserrat"/>
                </a:rPr>
                <a:t>提供勞工失業或育嬰留停期間基本生活保障</a:t>
              </a:r>
            </a:p>
          </p:txBody>
        </p:sp>
        <p:sp>
          <p:nvSpPr>
            <p:cNvPr id="20" name="矩形 19">
              <a:extLst>
                <a:ext uri="{FF2B5EF4-FFF2-40B4-BE49-F238E27FC236}">
                  <a16:creationId xmlns:a16="http://schemas.microsoft.com/office/drawing/2014/main" id="{B8C995B6-D2A0-4A19-8FD4-D8C2BEA368DD}"/>
                </a:ext>
              </a:extLst>
            </p:cNvPr>
            <p:cNvSpPr/>
            <p:nvPr/>
          </p:nvSpPr>
          <p:spPr>
            <a:xfrm>
              <a:off x="5580176" y="5667063"/>
              <a:ext cx="1824150" cy="923330"/>
            </a:xfrm>
            <a:prstGeom prst="rect">
              <a:avLst/>
            </a:prstGeom>
          </p:spPr>
          <p:txBody>
            <a:bodyPr wrap="square" lIns="36000" rIns="36000">
              <a:spAutoFit/>
            </a:bodyPr>
            <a:lstStyle/>
            <a:p>
              <a:r>
                <a:rPr lang="zh-TW" altLang="en-US" sz="1800" dirty="0">
                  <a:solidFill>
                    <a:srgbClr val="454F5B"/>
                  </a:solidFill>
                  <a:latin typeface="Yu Gothic UI Semibold" panose="020B0700000000000000" pitchFamily="34" charset="-128"/>
                  <a:ea typeface="Yu Gothic UI Semibold" panose="020B0700000000000000" pitchFamily="34" charset="-128"/>
                  <a:cs typeface="Montserrat"/>
                  <a:sym typeface="Montserrat"/>
                </a:rPr>
                <a:t>雇主為適用勞基法勞工之每月提繳工資</a:t>
              </a:r>
              <a:r>
                <a:rPr lang="en-US" altLang="zh-TW" sz="1800" dirty="0">
                  <a:solidFill>
                    <a:srgbClr val="454F5B"/>
                  </a:solidFill>
                  <a:latin typeface="Yu Gothic UI Semibold" panose="020B0700000000000000" pitchFamily="34" charset="-128"/>
                  <a:ea typeface="Yu Gothic UI Semibold" panose="020B0700000000000000" pitchFamily="34" charset="-128"/>
                  <a:cs typeface="Montserrat"/>
                  <a:sym typeface="Montserrat"/>
                </a:rPr>
                <a:t>6%</a:t>
              </a:r>
              <a:endParaRPr lang="zh-TW" altLang="en-US" sz="1800" dirty="0">
                <a:solidFill>
                  <a:srgbClr val="454F5B"/>
                </a:solidFill>
                <a:latin typeface="Yu Gothic UI Semibold" panose="020B0700000000000000" pitchFamily="34" charset="-128"/>
                <a:ea typeface="Yu Gothic UI Semibold" panose="020B0700000000000000" pitchFamily="34" charset="-128"/>
                <a:cs typeface="Montserrat"/>
                <a:sym typeface="Montserrat"/>
              </a:endParaRPr>
            </a:p>
          </p:txBody>
        </p:sp>
        <p:sp>
          <p:nvSpPr>
            <p:cNvPr id="21" name="矩形 20">
              <a:extLst>
                <a:ext uri="{FF2B5EF4-FFF2-40B4-BE49-F238E27FC236}">
                  <a16:creationId xmlns:a16="http://schemas.microsoft.com/office/drawing/2014/main" id="{905BE7C6-B790-4CB8-A6FD-E4A487D5B876}"/>
                </a:ext>
              </a:extLst>
            </p:cNvPr>
            <p:cNvSpPr/>
            <p:nvPr/>
          </p:nvSpPr>
          <p:spPr>
            <a:xfrm>
              <a:off x="7565614" y="5638200"/>
              <a:ext cx="1199427" cy="369332"/>
            </a:xfrm>
            <a:prstGeom prst="rect">
              <a:avLst/>
            </a:prstGeom>
          </p:spPr>
          <p:txBody>
            <a:bodyPr wrap="square">
              <a:spAutoFit/>
            </a:bodyPr>
            <a:lstStyle/>
            <a:p>
              <a:r>
                <a:rPr lang="zh-TW" altLang="en-US" sz="1800" dirty="0">
                  <a:solidFill>
                    <a:srgbClr val="454F5B"/>
                  </a:solidFill>
                  <a:latin typeface="Yu Gothic UI Semibold" panose="020B0700000000000000" pitchFamily="34" charset="-128"/>
                  <a:ea typeface="Yu Gothic UI Semibold" panose="020B0700000000000000" pitchFamily="34" charset="-128"/>
                  <a:cs typeface="Montserrat"/>
                  <a:sym typeface="Montserrat"/>
                </a:rPr>
                <a:t>生病就醫</a:t>
              </a:r>
              <a:endParaRPr lang="en-US" altLang="zh-TW" sz="1800" dirty="0">
                <a:solidFill>
                  <a:srgbClr val="454F5B"/>
                </a:solidFill>
                <a:latin typeface="Yu Gothic UI Semibold" panose="020B0700000000000000" pitchFamily="34" charset="-128"/>
                <a:ea typeface="Yu Gothic UI Semibold" panose="020B0700000000000000" pitchFamily="34" charset="-128"/>
                <a:cs typeface="Montserrat"/>
                <a:sym typeface="Montserrat"/>
              </a:endParaRPr>
            </a:p>
          </p:txBody>
        </p:sp>
        <p:sp>
          <p:nvSpPr>
            <p:cNvPr id="22" name="矩形 21">
              <a:extLst>
                <a:ext uri="{FF2B5EF4-FFF2-40B4-BE49-F238E27FC236}">
                  <a16:creationId xmlns:a16="http://schemas.microsoft.com/office/drawing/2014/main" id="{3D7C8AFE-BEA8-4E92-8330-FF8A34D30F36}"/>
                </a:ext>
              </a:extLst>
            </p:cNvPr>
            <p:cNvSpPr/>
            <p:nvPr/>
          </p:nvSpPr>
          <p:spPr>
            <a:xfrm>
              <a:off x="9121164" y="5648747"/>
              <a:ext cx="1708572" cy="923330"/>
            </a:xfrm>
            <a:prstGeom prst="rect">
              <a:avLst/>
            </a:prstGeom>
          </p:spPr>
          <p:txBody>
            <a:bodyPr wrap="square" lIns="36000" rIns="36000">
              <a:spAutoFit/>
            </a:bodyPr>
            <a:lstStyle/>
            <a:p>
              <a:pPr lvl="0"/>
              <a:r>
                <a:rPr lang="zh-TW" altLang="en-US" sz="1800" dirty="0">
                  <a:solidFill>
                    <a:srgbClr val="454F5B"/>
                  </a:solidFill>
                  <a:latin typeface="Yu Gothic UI Semibold" panose="020B0700000000000000" pitchFamily="34" charset="-128"/>
                  <a:ea typeface="Yu Gothic UI Semibold" panose="020B0700000000000000" pitchFamily="34" charset="-128"/>
                  <a:cs typeface="Montserrat"/>
                  <a:sym typeface="Montserrat"/>
                </a:rPr>
                <a:t>勞工發生職業災害時，給予醫療或現金給付</a:t>
              </a:r>
              <a:endParaRPr lang="en-US" altLang="zh-TW" sz="1800" dirty="0">
                <a:solidFill>
                  <a:srgbClr val="454F5B"/>
                </a:solidFill>
                <a:latin typeface="Yu Gothic UI Semibold" panose="020B0700000000000000" pitchFamily="34" charset="-128"/>
                <a:ea typeface="Yu Gothic UI Semibold" panose="020B0700000000000000" pitchFamily="34" charset="-128"/>
                <a:cs typeface="Montserrat"/>
                <a:sym typeface="Montserrat"/>
              </a:endParaRPr>
            </a:p>
          </p:txBody>
        </p:sp>
      </p:grpSp>
    </p:spTree>
    <p:extLst>
      <p:ext uri="{BB962C8B-B14F-4D97-AF65-F5344CB8AC3E}">
        <p14:creationId xmlns:p14="http://schemas.microsoft.com/office/powerpoint/2010/main" val="4114412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59185024-BBAE-4ABD-8A41-A4B06E02B521}"/>
              </a:ext>
            </a:extLst>
          </p:cNvPr>
          <p:cNvSpPr>
            <a:spLocks noGrp="1"/>
          </p:cNvSpPr>
          <p:nvPr>
            <p:ph type="sldNum" sz="quarter" idx="12"/>
          </p:nvPr>
        </p:nvSpPr>
        <p:spPr/>
        <p:txBody>
          <a:bodyPr/>
          <a:lstStyle/>
          <a:p>
            <a:fld id="{C47B849B-BDAF-496E-AEC6-355AA25D03A5}" type="slidenum">
              <a:rPr lang="zh-TW" altLang="en-US" smtClean="0"/>
              <a:pPr/>
              <a:t>27</a:t>
            </a:fld>
            <a:endParaRPr lang="zh-TW" altLang="en-US" dirty="0"/>
          </a:p>
        </p:txBody>
      </p:sp>
      <p:sp>
        <p:nvSpPr>
          <p:cNvPr id="4" name="文字方塊 3">
            <a:extLst>
              <a:ext uri="{FF2B5EF4-FFF2-40B4-BE49-F238E27FC236}">
                <a16:creationId xmlns:a16="http://schemas.microsoft.com/office/drawing/2014/main" id="{2299B73F-61CD-4E6C-A7EE-96A5855E0B20}"/>
              </a:ext>
            </a:extLst>
          </p:cNvPr>
          <p:cNvSpPr txBox="1"/>
          <p:nvPr/>
        </p:nvSpPr>
        <p:spPr>
          <a:xfrm>
            <a:off x="423169" y="1011733"/>
            <a:ext cx="11345663" cy="5455340"/>
          </a:xfrm>
          <a:prstGeom prst="rect">
            <a:avLst/>
          </a:prstGeom>
          <a:noFill/>
        </p:spPr>
        <p:txBody>
          <a:bodyPr wrap="square" rtlCol="0">
            <a:spAutoFit/>
          </a:bodyPr>
          <a:lstStyle/>
          <a:p>
            <a:pPr marL="342900" indent="-342900">
              <a:buFont typeface="Wingdings" panose="05000000000000000000" pitchFamily="2" charset="2"/>
              <a:buChar char="l"/>
            </a:pPr>
            <a:r>
              <a:rPr lang="zh-TW" altLang="en-US" sz="2400" b="1" dirty="0">
                <a:latin typeface="微軟正黑體" panose="020B0604030504040204" pitchFamily="34" charset="-120"/>
                <a:ea typeface="微軟正黑體" panose="020B0604030504040204" pitchFamily="34" charset="-120"/>
              </a:rPr>
              <a:t>勞工保險</a:t>
            </a:r>
            <a:endParaRPr lang="en-US" altLang="zh-TW" sz="2400" b="1"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依據勞工保險條例</a:t>
            </a:r>
            <a:endParaRPr lang="en-US" altLang="zh-TW" sz="155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6 </a:t>
            </a:r>
            <a:r>
              <a:rPr lang="zh-TW" altLang="en-US" sz="1550" dirty="0">
                <a:latin typeface="微軟正黑體" panose="020B0604030504040204" pitchFamily="34" charset="-120"/>
                <a:ea typeface="微軟正黑體" panose="020B0604030504040204" pitchFamily="34" charset="-120"/>
              </a:rPr>
              <a:t>條，年滿十五歲以上，六十五歲以下之左列勞工，應以其雇主或所屬團體或所屬機構為投保單位，全部參加勞工保險為被保險人</a:t>
            </a:r>
            <a:endParaRPr lang="en-US" altLang="zh-TW" sz="1550" dirty="0">
              <a:latin typeface="微軟正黑體" panose="020B0604030504040204" pitchFamily="34" charset="-120"/>
              <a:ea typeface="微軟正黑體" panose="020B0604030504040204" pitchFamily="34" charset="-120"/>
            </a:endParaRPr>
          </a:p>
          <a:p>
            <a:r>
              <a:rPr lang="zh-TW" altLang="en-US" sz="1600" b="1" dirty="0">
                <a:solidFill>
                  <a:srgbClr val="FF0000"/>
                </a:solidFill>
                <a:latin typeface="微軟正黑體" panose="020B0604030504040204" pitchFamily="34" charset="-120"/>
                <a:ea typeface="微軟正黑體" panose="020B0604030504040204" pitchFamily="34" charset="-120"/>
              </a:rPr>
              <a:t>雇主罰則</a:t>
            </a:r>
            <a:r>
              <a:rPr lang="en-US" altLang="zh-TW" sz="1600" b="1" dirty="0">
                <a:solidFill>
                  <a:srgbClr val="FF0000"/>
                </a:solidFill>
                <a:latin typeface="微軟正黑體" panose="020B0604030504040204" pitchFamily="34" charset="-120"/>
                <a:ea typeface="微軟正黑體" panose="020B0604030504040204" pitchFamily="34" charset="-120"/>
              </a:rPr>
              <a:t>:</a:t>
            </a: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72 </a:t>
            </a:r>
            <a:r>
              <a:rPr lang="zh-TW" altLang="en-US" sz="1550" dirty="0">
                <a:latin typeface="微軟正黑體" panose="020B0604030504040204" pitchFamily="34" charset="-120"/>
                <a:ea typeface="微軟正黑體" panose="020B0604030504040204" pitchFamily="34" charset="-120"/>
              </a:rPr>
              <a:t>條第</a:t>
            </a:r>
            <a:r>
              <a:rPr lang="en-US" altLang="zh-TW" sz="1550" dirty="0">
                <a:latin typeface="微軟正黑體" panose="020B0604030504040204" pitchFamily="34" charset="-120"/>
                <a:ea typeface="微軟正黑體" panose="020B0604030504040204" pitchFamily="34" charset="-120"/>
              </a:rPr>
              <a:t>1</a:t>
            </a:r>
            <a:r>
              <a:rPr lang="zh-TW" altLang="en-US" sz="1550" dirty="0">
                <a:latin typeface="微軟正黑體" panose="020B0604030504040204" pitchFamily="34" charset="-120"/>
                <a:ea typeface="微軟正黑體" panose="020B0604030504040204" pitchFamily="34" charset="-120"/>
              </a:rPr>
              <a:t>項，投保單位違反本條例規定，未為其所屬勞工辦理投保手續者，</a:t>
            </a:r>
            <a:r>
              <a:rPr lang="zh-TW" altLang="en-US" sz="1550" b="1" dirty="0">
                <a:latin typeface="微軟正黑體" panose="020B0604030504040204" pitchFamily="34" charset="-120"/>
                <a:ea typeface="微軟正黑體" panose="020B0604030504040204" pitchFamily="34" charset="-120"/>
              </a:rPr>
              <a:t>按自僱用之日起，至參加保險之前一日或勞工離職日止應負擔之保險費金額，處四倍罰鍰。勞工因此所受之損失，並應由投保單位依本條例規定之給付標準賠償之。</a:t>
            </a:r>
            <a:endParaRPr lang="en-US" altLang="zh-TW" sz="1550" b="1" dirty="0">
              <a:latin typeface="微軟正黑體" panose="020B0604030504040204" pitchFamily="34" charset="-120"/>
              <a:ea typeface="微軟正黑體" panose="020B0604030504040204" pitchFamily="34" charset="-120"/>
            </a:endParaRPr>
          </a:p>
          <a:p>
            <a:endParaRPr lang="en-US" altLang="zh-TW" sz="1400" b="1"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400" b="1" dirty="0">
                <a:latin typeface="微軟正黑體" panose="020B0604030504040204" pitchFamily="34" charset="-120"/>
                <a:ea typeface="微軟正黑體" panose="020B0604030504040204" pitchFamily="34" charset="-120"/>
              </a:rPr>
              <a:t>就業保險</a:t>
            </a:r>
            <a:endParaRPr lang="en-US" altLang="zh-TW" sz="2400" b="1"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依據就業保險法</a:t>
            </a: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5 </a:t>
            </a:r>
            <a:r>
              <a:rPr lang="zh-TW" altLang="en-US" sz="1550" dirty="0">
                <a:latin typeface="微軟正黑體" panose="020B0604030504040204" pitchFamily="34" charset="-120"/>
                <a:ea typeface="微軟正黑體" panose="020B0604030504040204" pitchFamily="34" charset="-120"/>
              </a:rPr>
              <a:t>條，年滿十五歲以上，六十五歲以下之下列受僱勞工，應以其雇主或所屬機構為投保單位，參加本保險為被保險人</a:t>
            </a:r>
            <a:endParaRPr lang="en-US" altLang="zh-TW" sz="1550" dirty="0">
              <a:latin typeface="微軟正黑體" panose="020B0604030504040204" pitchFamily="34" charset="-120"/>
              <a:ea typeface="微軟正黑體" panose="020B0604030504040204" pitchFamily="34" charset="-120"/>
            </a:endParaRPr>
          </a:p>
          <a:p>
            <a:r>
              <a:rPr lang="zh-TW" altLang="en-US" sz="1600" b="1" dirty="0">
                <a:solidFill>
                  <a:srgbClr val="FF0000"/>
                </a:solidFill>
                <a:latin typeface="微軟正黑體" panose="020B0604030504040204" pitchFamily="34" charset="-120"/>
                <a:ea typeface="微軟正黑體" panose="020B0604030504040204" pitchFamily="34" charset="-120"/>
              </a:rPr>
              <a:t>雇主罰則</a:t>
            </a:r>
            <a:r>
              <a:rPr lang="en-US" altLang="zh-TW" sz="1600" b="1" dirty="0">
                <a:solidFill>
                  <a:srgbClr val="FF0000"/>
                </a:solidFill>
                <a:latin typeface="微軟正黑體" panose="020B0604030504040204" pitchFamily="34" charset="-120"/>
                <a:ea typeface="微軟正黑體" panose="020B0604030504040204" pitchFamily="34" charset="-120"/>
              </a:rPr>
              <a:t>:</a:t>
            </a:r>
            <a:endParaRPr lang="en-US" altLang="zh-TW" sz="160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38 </a:t>
            </a:r>
            <a:r>
              <a:rPr lang="zh-TW" altLang="en-US" sz="1550" dirty="0">
                <a:latin typeface="微軟正黑體" panose="020B0604030504040204" pitchFamily="34" charset="-120"/>
                <a:ea typeface="微軟正黑體" panose="020B0604030504040204" pitchFamily="34" charset="-120"/>
              </a:rPr>
              <a:t>條，投保單位違反本法規定，未為其所屬勞工辦理投保手續者，</a:t>
            </a:r>
            <a:r>
              <a:rPr lang="zh-TW" altLang="en-US" sz="1550" b="1" dirty="0">
                <a:latin typeface="微軟正黑體" panose="020B0604030504040204" pitchFamily="34" charset="-120"/>
                <a:ea typeface="微軟正黑體" panose="020B0604030504040204" pitchFamily="34" charset="-120"/>
              </a:rPr>
              <a:t>按自僱用之日起，至參加保險之前一日或勞工離職日止應負擔之保險費金額，處十倍罰鍰。勞工因此所受之損失，並應由投保單位依本法規定之給付標準賠償之。</a:t>
            </a:r>
            <a:endParaRPr lang="en-US" altLang="zh-TW" sz="1550" b="1" dirty="0">
              <a:latin typeface="微軟正黑體" panose="020B0604030504040204" pitchFamily="34" charset="-120"/>
              <a:ea typeface="微軟正黑體" panose="020B0604030504040204" pitchFamily="34" charset="-120"/>
            </a:endParaRPr>
          </a:p>
          <a:p>
            <a:endParaRPr lang="en-US" altLang="zh-TW" sz="1400" b="1"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400" b="1" dirty="0">
                <a:latin typeface="微軟正黑體" panose="020B0604030504040204" pitchFamily="34" charset="-120"/>
                <a:ea typeface="微軟正黑體" panose="020B0604030504040204" pitchFamily="34" charset="-120"/>
              </a:rPr>
              <a:t>勞工職業災害保險</a:t>
            </a:r>
            <a:endParaRPr lang="en-US" altLang="zh-TW" sz="2400" b="1"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依據勞工職業災害保險及保護法</a:t>
            </a:r>
            <a:endParaRPr lang="en-US" altLang="zh-TW" sz="155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a:t>
            </a:r>
            <a:r>
              <a:rPr lang="en-US" altLang="zh-TW" sz="1550" dirty="0">
                <a:latin typeface="微軟正黑體" panose="020B0604030504040204" pitchFamily="34" charset="-120"/>
                <a:ea typeface="微軟正黑體" panose="020B0604030504040204" pitchFamily="34" charset="-120"/>
              </a:rPr>
              <a:t>6</a:t>
            </a:r>
            <a:r>
              <a:rPr lang="zh-TW" altLang="en-US" sz="1550" dirty="0">
                <a:latin typeface="微軟正黑體" panose="020B0604030504040204" pitchFamily="34" charset="-120"/>
                <a:ea typeface="微軟正黑體" panose="020B0604030504040204" pitchFamily="34" charset="-120"/>
              </a:rPr>
              <a:t>條，年滿十五歲以上之下列勞工，應以其雇主為投保單位，參加本保險為被保險人</a:t>
            </a:r>
            <a:endParaRPr lang="en-US" altLang="zh-TW" sz="1550" dirty="0">
              <a:latin typeface="微軟正黑體" panose="020B0604030504040204" pitchFamily="34" charset="-120"/>
              <a:ea typeface="微軟正黑體" panose="020B0604030504040204" pitchFamily="34" charset="-120"/>
            </a:endParaRPr>
          </a:p>
          <a:p>
            <a:r>
              <a:rPr lang="zh-TW" altLang="en-US" sz="1600" b="1" dirty="0">
                <a:solidFill>
                  <a:srgbClr val="FF0000"/>
                </a:solidFill>
                <a:latin typeface="微軟正黑體" panose="020B0604030504040204" pitchFamily="34" charset="-120"/>
                <a:ea typeface="微軟正黑體" panose="020B0604030504040204" pitchFamily="34" charset="-120"/>
              </a:rPr>
              <a:t>雇主罰則</a:t>
            </a:r>
            <a:r>
              <a:rPr lang="en-US" altLang="zh-TW" sz="1600" b="1" dirty="0">
                <a:solidFill>
                  <a:srgbClr val="FF0000"/>
                </a:solidFill>
                <a:latin typeface="微軟正黑體" panose="020B0604030504040204" pitchFamily="34" charset="-120"/>
                <a:ea typeface="微軟正黑體" panose="020B0604030504040204" pitchFamily="34" charset="-120"/>
              </a:rPr>
              <a:t>:</a:t>
            </a:r>
            <a:endParaRPr lang="en-US" altLang="zh-TW" sz="160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a:t>
            </a:r>
            <a:r>
              <a:rPr lang="en-US" altLang="zh-TW" sz="1550" dirty="0">
                <a:latin typeface="微軟正黑體" panose="020B0604030504040204" pitchFamily="34" charset="-120"/>
                <a:ea typeface="微軟正黑體" panose="020B0604030504040204" pitchFamily="34" charset="-120"/>
              </a:rPr>
              <a:t>96</a:t>
            </a:r>
            <a:r>
              <a:rPr lang="zh-TW" altLang="en-US" sz="1550" dirty="0">
                <a:latin typeface="微軟正黑體" panose="020B0604030504040204" pitchFamily="34" charset="-120"/>
                <a:ea typeface="微軟正黑體" panose="020B0604030504040204" pitchFamily="34" charset="-120"/>
              </a:rPr>
              <a:t>條，投保單位或雇主未依第十二條規定，為所屬勞工辦理投保、退保手續者，</a:t>
            </a:r>
            <a:r>
              <a:rPr lang="zh-TW" altLang="en-US" sz="1550" b="1" dirty="0">
                <a:latin typeface="微軟正黑體" panose="020B0604030504040204" pitchFamily="34" charset="-120"/>
                <a:ea typeface="微軟正黑體" panose="020B0604030504040204" pitchFamily="34" charset="-120"/>
              </a:rPr>
              <a:t>處新臺幣二萬元以上十萬元以下罰鍰，並令其限期改善；屆期未改善者，應按次處罰。</a:t>
            </a:r>
          </a:p>
        </p:txBody>
      </p:sp>
      <p:sp>
        <p:nvSpPr>
          <p:cNvPr id="5" name="標題 1">
            <a:extLst>
              <a:ext uri="{FF2B5EF4-FFF2-40B4-BE49-F238E27FC236}">
                <a16:creationId xmlns:a16="http://schemas.microsoft.com/office/drawing/2014/main" id="{1B2B2033-6F96-4FD6-9567-8A69AB569E73}"/>
              </a:ext>
            </a:extLst>
          </p:cNvPr>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勞工勞動權益－到職要加保</a:t>
            </a:r>
          </a:p>
        </p:txBody>
      </p:sp>
    </p:spTree>
    <p:extLst>
      <p:ext uri="{BB962C8B-B14F-4D97-AF65-F5344CB8AC3E}">
        <p14:creationId xmlns:p14="http://schemas.microsoft.com/office/powerpoint/2010/main" val="3543025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59185024-BBAE-4ABD-8A41-A4B06E02B521}"/>
              </a:ext>
            </a:extLst>
          </p:cNvPr>
          <p:cNvSpPr>
            <a:spLocks noGrp="1"/>
          </p:cNvSpPr>
          <p:nvPr>
            <p:ph type="sldNum" sz="quarter" idx="12"/>
          </p:nvPr>
        </p:nvSpPr>
        <p:spPr/>
        <p:txBody>
          <a:bodyPr/>
          <a:lstStyle/>
          <a:p>
            <a:fld id="{C47B849B-BDAF-496E-AEC6-355AA25D03A5}" type="slidenum">
              <a:rPr lang="zh-TW" altLang="en-US" smtClean="0"/>
              <a:pPr/>
              <a:t>28</a:t>
            </a:fld>
            <a:endParaRPr lang="zh-TW" altLang="en-US" dirty="0"/>
          </a:p>
        </p:txBody>
      </p:sp>
      <p:sp>
        <p:nvSpPr>
          <p:cNvPr id="4" name="文字方塊 3">
            <a:extLst>
              <a:ext uri="{FF2B5EF4-FFF2-40B4-BE49-F238E27FC236}">
                <a16:creationId xmlns:a16="http://schemas.microsoft.com/office/drawing/2014/main" id="{2299B73F-61CD-4E6C-A7EE-96A5855E0B20}"/>
              </a:ext>
            </a:extLst>
          </p:cNvPr>
          <p:cNvSpPr txBox="1"/>
          <p:nvPr/>
        </p:nvSpPr>
        <p:spPr>
          <a:xfrm>
            <a:off x="352148" y="1011733"/>
            <a:ext cx="11487705" cy="5563061"/>
          </a:xfrm>
          <a:prstGeom prst="rect">
            <a:avLst/>
          </a:prstGeom>
          <a:noFill/>
        </p:spPr>
        <p:txBody>
          <a:bodyPr wrap="square" rtlCol="0">
            <a:spAutoFit/>
          </a:bodyPr>
          <a:lstStyle/>
          <a:p>
            <a:pPr marL="342900" indent="-342900">
              <a:buFont typeface="Wingdings" panose="05000000000000000000" pitchFamily="2" charset="2"/>
              <a:buChar char="l"/>
            </a:pPr>
            <a:r>
              <a:rPr lang="zh-TW" altLang="en-US" sz="2400" b="1" dirty="0">
                <a:latin typeface="微軟正黑體" panose="020B0604030504040204" pitchFamily="34" charset="-120"/>
                <a:ea typeface="微軟正黑體" panose="020B0604030504040204" pitchFamily="34" charset="-120"/>
              </a:rPr>
              <a:t>全民健保</a:t>
            </a:r>
            <a:endParaRPr lang="en-US" altLang="zh-TW" sz="2400" b="1"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依據全民健保法</a:t>
            </a:r>
            <a:endParaRPr lang="en-US" altLang="zh-TW" sz="155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15 </a:t>
            </a:r>
            <a:r>
              <a:rPr lang="zh-TW" altLang="en-US" sz="1550" dirty="0">
                <a:latin typeface="微軟正黑體" panose="020B0604030504040204" pitchFamily="34" charset="-120"/>
                <a:ea typeface="微軟正黑體" panose="020B0604030504040204" pitchFamily="34" charset="-120"/>
              </a:rPr>
              <a:t>條第</a:t>
            </a:r>
            <a:r>
              <a:rPr lang="en-US" altLang="zh-TW" sz="1550" dirty="0">
                <a:latin typeface="微軟正黑體" panose="020B0604030504040204" pitchFamily="34" charset="-120"/>
                <a:ea typeface="微軟正黑體" panose="020B0604030504040204" pitchFamily="34" charset="-120"/>
              </a:rPr>
              <a:t>1</a:t>
            </a:r>
            <a:r>
              <a:rPr lang="zh-TW" altLang="en-US" sz="1550" dirty="0">
                <a:latin typeface="微軟正黑體" panose="020B0604030504040204" pitchFamily="34" charset="-120"/>
                <a:ea typeface="微軟正黑體" panose="020B0604030504040204" pitchFamily="34" charset="-120"/>
              </a:rPr>
              <a:t>項，各類被保險人之投保單位如下：第一款 第一類及第二類被保險人，以其服務機關、學校、事業、機構、</a:t>
            </a:r>
            <a:r>
              <a:rPr lang="zh-TW" altLang="en-US" sz="1550" b="1" dirty="0">
                <a:latin typeface="微軟正黑體" panose="020B0604030504040204" pitchFamily="34" charset="-120"/>
                <a:ea typeface="微軟正黑體" panose="020B0604030504040204" pitchFamily="34" charset="-120"/>
              </a:rPr>
              <a:t>雇主</a:t>
            </a:r>
            <a:r>
              <a:rPr lang="zh-TW" altLang="en-US" sz="1550" dirty="0">
                <a:latin typeface="微軟正黑體" panose="020B0604030504040204" pitchFamily="34" charset="-120"/>
                <a:ea typeface="微軟正黑體" panose="020B0604030504040204" pitchFamily="34" charset="-120"/>
              </a:rPr>
              <a:t>或所屬團體</a:t>
            </a:r>
            <a:r>
              <a:rPr lang="zh-TW" altLang="en-US" sz="1550" b="1" dirty="0">
                <a:latin typeface="微軟正黑體" panose="020B0604030504040204" pitchFamily="34" charset="-120"/>
                <a:ea typeface="微軟正黑體" panose="020B0604030504040204" pitchFamily="34" charset="-120"/>
              </a:rPr>
              <a:t>為投保單位</a:t>
            </a:r>
            <a:r>
              <a:rPr lang="zh-TW" altLang="en-US" sz="1550" dirty="0">
                <a:latin typeface="微軟正黑體" panose="020B0604030504040204" pitchFamily="34" charset="-120"/>
                <a:ea typeface="微軟正黑體" panose="020B0604030504040204" pitchFamily="34" charset="-120"/>
              </a:rPr>
              <a:t>。但國防部所屬被保險人之投保單位，由國防部指定。</a:t>
            </a:r>
            <a:endParaRPr lang="en-US" altLang="zh-TW" sz="155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a:t>
            </a:r>
            <a:r>
              <a:rPr lang="en-US" altLang="zh-TW" sz="1550" dirty="0">
                <a:latin typeface="微軟正黑體" panose="020B0604030504040204" pitchFamily="34" charset="-120"/>
                <a:ea typeface="微軟正黑體" panose="020B0604030504040204" pitchFamily="34" charset="-120"/>
              </a:rPr>
              <a:t>6</a:t>
            </a:r>
            <a:r>
              <a:rPr lang="zh-TW" altLang="en-US" sz="1550" dirty="0">
                <a:latin typeface="微軟正黑體" panose="020B0604030504040204" pitchFamily="34" charset="-120"/>
                <a:ea typeface="微軟正黑體" panose="020B0604030504040204" pitchFamily="34" charset="-120"/>
              </a:rPr>
              <a:t>項，</a:t>
            </a:r>
            <a:r>
              <a:rPr lang="zh-TW" altLang="en-US" sz="1550" b="1" dirty="0">
                <a:latin typeface="微軟正黑體" panose="020B0604030504040204" pitchFamily="34" charset="-120"/>
                <a:ea typeface="微軟正黑體" panose="020B0604030504040204" pitchFamily="34" charset="-120"/>
              </a:rPr>
              <a:t>投保單位應於保險對象合於投保條件之日起三日內，向保險人辦理投保</a:t>
            </a:r>
            <a:r>
              <a:rPr lang="zh-TW" altLang="en-US" sz="1550" dirty="0">
                <a:latin typeface="微軟正黑體" panose="020B0604030504040204" pitchFamily="34" charset="-120"/>
                <a:ea typeface="微軟正黑體" panose="020B0604030504040204" pitchFamily="34" charset="-120"/>
              </a:rPr>
              <a:t>；並於退保原因發生之日起三日內，向保險人辦理退保。</a:t>
            </a:r>
            <a:endParaRPr lang="en-US" altLang="zh-TW" sz="1550" dirty="0">
              <a:latin typeface="微軟正黑體" panose="020B0604030504040204" pitchFamily="34" charset="-120"/>
              <a:ea typeface="微軟正黑體" panose="020B0604030504040204" pitchFamily="34" charset="-120"/>
            </a:endParaRPr>
          </a:p>
          <a:p>
            <a:r>
              <a:rPr lang="zh-TW" altLang="en-US" sz="1550" b="1" dirty="0">
                <a:solidFill>
                  <a:srgbClr val="FF0000"/>
                </a:solidFill>
                <a:latin typeface="微軟正黑體" panose="020B0604030504040204" pitchFamily="34" charset="-120"/>
                <a:ea typeface="微軟正黑體" panose="020B0604030504040204" pitchFamily="34" charset="-120"/>
              </a:rPr>
              <a:t>雇主罰則</a:t>
            </a:r>
            <a:r>
              <a:rPr lang="en-US" altLang="zh-TW" sz="1550" b="1" dirty="0">
                <a:solidFill>
                  <a:srgbClr val="FF0000"/>
                </a:solidFill>
                <a:latin typeface="微軟正黑體" panose="020B0604030504040204" pitchFamily="34" charset="-120"/>
                <a:ea typeface="微軟正黑體" panose="020B0604030504040204" pitchFamily="34" charset="-120"/>
              </a:rPr>
              <a:t>:</a:t>
            </a:r>
            <a:endParaRPr lang="en-US" altLang="zh-TW" sz="155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84 </a:t>
            </a:r>
            <a:r>
              <a:rPr lang="zh-TW" altLang="en-US" sz="1550" dirty="0">
                <a:latin typeface="微軟正黑體" panose="020B0604030504040204" pitchFamily="34" charset="-120"/>
                <a:ea typeface="微軟正黑體" panose="020B0604030504040204" pitchFamily="34" charset="-120"/>
              </a:rPr>
              <a:t>條，投保單位未依第十五條規定，</a:t>
            </a:r>
            <a:r>
              <a:rPr lang="zh-TW" altLang="en-US" sz="1550" b="1" dirty="0">
                <a:latin typeface="微軟正黑體" panose="020B0604030504040204" pitchFamily="34" charset="-120"/>
                <a:ea typeface="微軟正黑體" panose="020B0604030504040204" pitchFamily="34" charset="-120"/>
              </a:rPr>
              <a:t>為所屬被保險人或其眷屬辦理投保手續者，除追繳保險費外，並按應繳納之保險費，處以二倍至四倍之罰鍰。</a:t>
            </a:r>
            <a:endParaRPr lang="en-US" altLang="zh-TW" sz="1550" b="1" dirty="0">
              <a:latin typeface="微軟正黑體" panose="020B0604030504040204" pitchFamily="34" charset="-120"/>
              <a:ea typeface="微軟正黑體" panose="020B0604030504040204" pitchFamily="34" charset="-120"/>
            </a:endParaRPr>
          </a:p>
          <a:p>
            <a:endParaRPr lang="en-US" altLang="zh-TW" sz="1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400" b="1" dirty="0">
                <a:latin typeface="微軟正黑體" panose="020B0604030504040204" pitchFamily="34" charset="-120"/>
                <a:ea typeface="微軟正黑體" panose="020B0604030504040204" pitchFamily="34" charset="-120"/>
              </a:rPr>
              <a:t>勞工退休金</a:t>
            </a:r>
            <a:endParaRPr lang="en-US" altLang="zh-TW" sz="2400" b="1"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依據勞工退休金條例</a:t>
            </a:r>
            <a:endParaRPr lang="en-US" altLang="zh-TW" sz="155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a:t>
            </a:r>
            <a:r>
              <a:rPr lang="en-US" altLang="zh-TW" sz="1550" dirty="0">
                <a:latin typeface="微軟正黑體" panose="020B0604030504040204" pitchFamily="34" charset="-120"/>
                <a:ea typeface="微軟正黑體" panose="020B0604030504040204" pitchFamily="34" charset="-120"/>
              </a:rPr>
              <a:t>6</a:t>
            </a:r>
            <a:r>
              <a:rPr lang="zh-TW" altLang="en-US" sz="1550" dirty="0">
                <a:latin typeface="微軟正黑體" panose="020B0604030504040204" pitchFamily="34" charset="-120"/>
                <a:ea typeface="微軟正黑體" panose="020B0604030504040204" pitchFamily="34" charset="-120"/>
              </a:rPr>
              <a:t>條第</a:t>
            </a:r>
            <a:r>
              <a:rPr lang="en-US" altLang="zh-TW" sz="1550" dirty="0">
                <a:latin typeface="微軟正黑體" panose="020B0604030504040204" pitchFamily="34" charset="-120"/>
                <a:ea typeface="微軟正黑體" panose="020B0604030504040204" pitchFamily="34" charset="-120"/>
              </a:rPr>
              <a:t>1</a:t>
            </a:r>
            <a:r>
              <a:rPr lang="zh-TW" altLang="en-US" sz="1550" dirty="0">
                <a:latin typeface="微軟正黑體" panose="020B0604030504040204" pitchFamily="34" charset="-120"/>
                <a:ea typeface="微軟正黑體" panose="020B0604030504040204" pitchFamily="34" charset="-120"/>
              </a:rPr>
              <a:t>項規定，</a:t>
            </a:r>
            <a:r>
              <a:rPr lang="zh-TW" altLang="en-US" sz="1550" b="1" dirty="0">
                <a:latin typeface="微軟正黑體" panose="020B0604030504040204" pitchFamily="34" charset="-120"/>
                <a:ea typeface="微軟正黑體" panose="020B0604030504040204" pitchFamily="34" charset="-120"/>
              </a:rPr>
              <a:t>雇主應為適用本條例之勞工，按月提繳退休金，儲存於勞保局設立之勞工退休金個人專戶。</a:t>
            </a:r>
          </a:p>
          <a:p>
            <a:r>
              <a:rPr lang="zh-TW" altLang="en-US" sz="1550" dirty="0">
                <a:latin typeface="微軟正黑體" panose="020B0604030504040204" pitchFamily="34" charset="-120"/>
                <a:ea typeface="微軟正黑體" panose="020B0604030504040204" pitchFamily="34" charset="-120"/>
              </a:rPr>
              <a:t>第</a:t>
            </a:r>
            <a:r>
              <a:rPr lang="en-US" altLang="zh-TW" sz="1550" dirty="0">
                <a:latin typeface="微軟正黑體" panose="020B0604030504040204" pitchFamily="34" charset="-120"/>
                <a:ea typeface="微軟正黑體" panose="020B0604030504040204" pitchFamily="34" charset="-120"/>
              </a:rPr>
              <a:t>14</a:t>
            </a:r>
            <a:r>
              <a:rPr lang="zh-TW" altLang="en-US" sz="1550" dirty="0">
                <a:latin typeface="微軟正黑體" panose="020B0604030504040204" pitchFamily="34" charset="-120"/>
                <a:ea typeface="微軟正黑體" panose="020B0604030504040204" pitchFamily="34" charset="-120"/>
              </a:rPr>
              <a:t>條第</a:t>
            </a:r>
            <a:r>
              <a:rPr lang="en-US" altLang="zh-TW" sz="1550" dirty="0">
                <a:latin typeface="微軟正黑體" panose="020B0604030504040204" pitchFamily="34" charset="-120"/>
                <a:ea typeface="微軟正黑體" panose="020B0604030504040204" pitchFamily="34" charset="-120"/>
              </a:rPr>
              <a:t>1</a:t>
            </a:r>
            <a:r>
              <a:rPr lang="zh-TW" altLang="en-US" sz="1550" dirty="0">
                <a:latin typeface="微軟正黑體" panose="020B0604030504040204" pitchFamily="34" charset="-120"/>
                <a:ea typeface="微軟正黑體" panose="020B0604030504040204" pitchFamily="34" charset="-120"/>
              </a:rPr>
              <a:t>項規定，雇主應為第</a:t>
            </a:r>
            <a:r>
              <a:rPr lang="en-US" altLang="zh-TW" sz="1550" dirty="0">
                <a:latin typeface="微軟正黑體" panose="020B0604030504040204" pitchFamily="34" charset="-120"/>
                <a:ea typeface="微軟正黑體" panose="020B0604030504040204" pitchFamily="34" charset="-120"/>
              </a:rPr>
              <a:t>7</a:t>
            </a:r>
            <a:r>
              <a:rPr lang="zh-TW" altLang="en-US" sz="1550" dirty="0">
                <a:latin typeface="微軟正黑體" panose="020B0604030504040204" pitchFamily="34" charset="-120"/>
                <a:ea typeface="微軟正黑體" panose="020B0604030504040204" pitchFamily="34" charset="-120"/>
              </a:rPr>
              <a:t>條第</a:t>
            </a:r>
            <a:r>
              <a:rPr lang="en-US" altLang="zh-TW" sz="1550" dirty="0">
                <a:latin typeface="微軟正黑體" panose="020B0604030504040204" pitchFamily="34" charset="-120"/>
                <a:ea typeface="微軟正黑體" panose="020B0604030504040204" pitchFamily="34" charset="-120"/>
              </a:rPr>
              <a:t>1</a:t>
            </a:r>
            <a:r>
              <a:rPr lang="zh-TW" altLang="en-US" sz="1550" dirty="0">
                <a:latin typeface="微軟正黑體" panose="020B0604030504040204" pitchFamily="34" charset="-120"/>
                <a:ea typeface="微軟正黑體" panose="020B0604030504040204" pitchFamily="34" charset="-120"/>
              </a:rPr>
              <a:t>項規定（按：為適用對象）之勞工負擔提繳之退休金，不得低於勞工每月工資</a:t>
            </a:r>
            <a:r>
              <a:rPr lang="en-US" altLang="zh-TW" sz="1550" dirty="0">
                <a:latin typeface="微軟正黑體" panose="020B0604030504040204" pitchFamily="34" charset="-120"/>
                <a:ea typeface="微軟正黑體" panose="020B0604030504040204" pitchFamily="34" charset="-120"/>
              </a:rPr>
              <a:t>6</a:t>
            </a:r>
            <a:r>
              <a:rPr lang="zh-TW" altLang="en-US" sz="1550" dirty="0">
                <a:latin typeface="微軟正黑體" panose="020B0604030504040204" pitchFamily="34" charset="-120"/>
                <a:ea typeface="微軟正黑體" panose="020B0604030504040204" pitchFamily="34" charset="-120"/>
              </a:rPr>
              <a:t>％。</a:t>
            </a:r>
            <a:endParaRPr lang="en-US" altLang="zh-TW" sz="1550" dirty="0">
              <a:latin typeface="微軟正黑體" panose="020B0604030504040204" pitchFamily="34" charset="-120"/>
              <a:ea typeface="微軟正黑體" panose="020B0604030504040204" pitchFamily="34" charset="-120"/>
            </a:endParaRPr>
          </a:p>
          <a:p>
            <a:r>
              <a:rPr lang="zh-TW" altLang="en-US" sz="1600" b="1" dirty="0">
                <a:solidFill>
                  <a:srgbClr val="FF0000"/>
                </a:solidFill>
                <a:latin typeface="微軟正黑體" panose="020B0604030504040204" pitchFamily="34" charset="-120"/>
                <a:ea typeface="微軟正黑體" panose="020B0604030504040204" pitchFamily="34" charset="-120"/>
              </a:rPr>
              <a:t>雇主罰則</a:t>
            </a:r>
            <a:r>
              <a:rPr lang="en-US" altLang="zh-TW" sz="1600" b="1" dirty="0">
                <a:solidFill>
                  <a:srgbClr val="FF0000"/>
                </a:solidFill>
                <a:latin typeface="微軟正黑體" panose="020B0604030504040204" pitchFamily="34" charset="-120"/>
                <a:ea typeface="微軟正黑體" panose="020B0604030504040204" pitchFamily="34" charset="-120"/>
              </a:rPr>
              <a:t>:</a:t>
            </a:r>
            <a:endParaRPr lang="en-US" altLang="zh-TW" sz="1600"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50 </a:t>
            </a:r>
            <a:r>
              <a:rPr lang="zh-TW" altLang="en-US" sz="1550" dirty="0">
                <a:latin typeface="微軟正黑體" panose="020B0604030504040204" pitchFamily="34" charset="-120"/>
                <a:ea typeface="微軟正黑體" panose="020B0604030504040204" pitchFamily="34" charset="-120"/>
              </a:rPr>
              <a:t>條，雇主違反第十三條第一項規定，</a:t>
            </a:r>
            <a:r>
              <a:rPr lang="zh-TW" altLang="en-US" sz="1550" b="1" dirty="0">
                <a:latin typeface="微軟正黑體" panose="020B0604030504040204" pitchFamily="34" charset="-120"/>
                <a:ea typeface="微軟正黑體" panose="020B0604030504040204" pitchFamily="34" charset="-120"/>
              </a:rPr>
              <a:t>未繼續按月提撥勞工退休準備金者，處新臺幣二萬元以上三十萬元以下罰鍰，並應按月處罰，不適用勞動基準法之罰鍰規定。</a:t>
            </a:r>
            <a:endParaRPr lang="en-US" altLang="zh-TW" sz="1550" b="1" dirty="0">
              <a:latin typeface="微軟正黑體" panose="020B0604030504040204" pitchFamily="34" charset="-120"/>
              <a:ea typeface="微軟正黑體" panose="020B0604030504040204" pitchFamily="34" charset="-120"/>
            </a:endParaRP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53 </a:t>
            </a:r>
            <a:r>
              <a:rPr lang="zh-TW" altLang="en-US" sz="1550" dirty="0">
                <a:latin typeface="微軟正黑體" panose="020B0604030504040204" pitchFamily="34" charset="-120"/>
                <a:ea typeface="微軟正黑體" panose="020B0604030504040204" pitchFamily="34" charset="-120"/>
              </a:rPr>
              <a:t>條，雇主違反第十四條第一項、第十九條第一項或第二十條第二項規定，未按時提繳或繳足退休金者，自期限屆滿之次日起至完繳前一日止，每逾一日加徵其應提繳金額百分之三滯納金至應提繳金額之一倍為止。</a:t>
            </a:r>
          </a:p>
          <a:p>
            <a:r>
              <a:rPr lang="zh-TW" altLang="en-US" sz="1550" dirty="0">
                <a:latin typeface="微軟正黑體" panose="020B0604030504040204" pitchFamily="34" charset="-120"/>
                <a:ea typeface="微軟正黑體" panose="020B0604030504040204" pitchFamily="34" charset="-120"/>
              </a:rPr>
              <a:t>第 </a:t>
            </a:r>
            <a:r>
              <a:rPr lang="en-US" altLang="zh-TW" sz="1550" dirty="0">
                <a:latin typeface="微軟正黑體" panose="020B0604030504040204" pitchFamily="34" charset="-120"/>
                <a:ea typeface="微軟正黑體" panose="020B0604030504040204" pitchFamily="34" charset="-120"/>
              </a:rPr>
              <a:t>53-1 </a:t>
            </a:r>
            <a:r>
              <a:rPr lang="zh-TW" altLang="en-US" sz="1550" dirty="0">
                <a:latin typeface="微軟正黑體" panose="020B0604030504040204" pitchFamily="34" charset="-120"/>
                <a:ea typeface="微軟正黑體" panose="020B0604030504040204" pitchFamily="34" charset="-120"/>
              </a:rPr>
              <a:t>條，雇主違反本條例，</a:t>
            </a:r>
            <a:r>
              <a:rPr lang="zh-TW" altLang="en-US" sz="1550" b="1" dirty="0">
                <a:latin typeface="微軟正黑體" panose="020B0604030504040204" pitchFamily="34" charset="-120"/>
                <a:ea typeface="微軟正黑體" panose="020B0604030504040204" pitchFamily="34" charset="-120"/>
              </a:rPr>
              <a:t>經主管機關或勞保局處以罰鍰或加徵滯納金者，應公布其事業單位或事業主之名稱、負責人姓名、處分期日、違反條文及處分金額；受委託運用勞工退休基金之機構經依第四十五條規定處以罰鍰者，亦同</a:t>
            </a:r>
            <a:r>
              <a:rPr lang="zh-TW" altLang="en-US" sz="1550" dirty="0">
                <a:latin typeface="微軟正黑體" panose="020B0604030504040204" pitchFamily="34" charset="-120"/>
                <a:ea typeface="微軟正黑體" panose="020B0604030504040204" pitchFamily="34" charset="-120"/>
              </a:rPr>
              <a:t>。</a:t>
            </a:r>
            <a:endParaRPr lang="en-US" altLang="zh-TW" sz="1550" dirty="0">
              <a:latin typeface="微軟正黑體" panose="020B0604030504040204" pitchFamily="34" charset="-120"/>
              <a:ea typeface="微軟正黑體" panose="020B0604030504040204" pitchFamily="34" charset="-120"/>
            </a:endParaRPr>
          </a:p>
          <a:p>
            <a:endParaRPr lang="en-US" altLang="zh-TW" sz="1400" dirty="0">
              <a:latin typeface="微軟正黑體" panose="020B0604030504040204" pitchFamily="34" charset="-120"/>
              <a:ea typeface="微軟正黑體" panose="020B0604030504040204" pitchFamily="34" charset="-120"/>
            </a:endParaRPr>
          </a:p>
        </p:txBody>
      </p:sp>
      <p:sp>
        <p:nvSpPr>
          <p:cNvPr id="5" name="標題 1">
            <a:extLst>
              <a:ext uri="{FF2B5EF4-FFF2-40B4-BE49-F238E27FC236}">
                <a16:creationId xmlns:a16="http://schemas.microsoft.com/office/drawing/2014/main" id="{4A0B4BD5-EEDB-426E-A87F-F8358EA50E60}"/>
              </a:ext>
            </a:extLst>
          </p:cNvPr>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勞工勞動權益－到職要加保</a:t>
            </a:r>
          </a:p>
        </p:txBody>
      </p:sp>
    </p:spTree>
    <p:extLst>
      <p:ext uri="{BB962C8B-B14F-4D97-AF65-F5344CB8AC3E}">
        <p14:creationId xmlns:p14="http://schemas.microsoft.com/office/powerpoint/2010/main" val="1745735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29</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勞工勞動權益－到職要加保</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279808" y="1158028"/>
            <a:ext cx="11632384" cy="5016758"/>
          </a:xfrm>
          <a:prstGeom prst="rect">
            <a:avLst/>
          </a:prstGeom>
          <a:noFill/>
        </p:spPr>
        <p:txBody>
          <a:bodyPr wrap="square" rtlCol="0">
            <a:spAutoFit/>
          </a:bodyPr>
          <a:lstStyle/>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有無投保怎知道</a:t>
            </a:r>
            <a:r>
              <a:rPr lang="en-US" altLang="zh-TW" sz="2000" dirty="0">
                <a:latin typeface="微軟正黑體" panose="020B0604030504040204" pitchFamily="34" charset="-120"/>
                <a:ea typeface="微軟正黑體" panose="020B0604030504040204" pitchFamily="34" charset="-120"/>
              </a:rPr>
              <a:t>?</a:t>
            </a:r>
          </a:p>
          <a:p>
            <a:r>
              <a:rPr lang="zh-TW" altLang="en-US" sz="2000" b="1" dirty="0">
                <a:latin typeface="微軟正黑體" panose="020B0604030504040204" pitchFamily="34" charset="-120"/>
                <a:ea typeface="微軟正黑體" panose="020B0604030504040204" pitchFamily="34" charset="-120"/>
              </a:rPr>
              <a:t>薪資單清楚瞧</a:t>
            </a:r>
          </a:p>
          <a:p>
            <a:r>
              <a:rPr lang="zh-TW" altLang="en-US" sz="2000" dirty="0">
                <a:latin typeface="微軟正黑體" panose="020B0604030504040204" pitchFamily="34" charset="-120"/>
                <a:ea typeface="微軟正黑體" panose="020B0604030504040204" pitchFamily="34" charset="-120"/>
              </a:rPr>
              <a:t>薪資單除了註明薪資外，同時也註明你每月應負擔</a:t>
            </a:r>
            <a:r>
              <a:rPr lang="zh-TW" altLang="en-US" sz="2000" b="1" dirty="0">
                <a:latin typeface="微軟正黑體" panose="020B0604030504040204" pitchFamily="34" charset="-120"/>
                <a:ea typeface="微軟正黑體" panose="020B0604030504040204" pitchFamily="34" charset="-120"/>
              </a:rPr>
              <a:t>勞、就保的保險費</a:t>
            </a:r>
            <a:r>
              <a:rPr lang="zh-TW" altLang="en-US" sz="2000" dirty="0">
                <a:latin typeface="微軟正黑體" panose="020B0604030504040204" pitchFamily="34" charset="-120"/>
                <a:ea typeface="微軟正黑體" panose="020B0604030504040204" pitchFamily="34" charset="-120"/>
              </a:rPr>
              <a:t>金額，</a:t>
            </a:r>
            <a:r>
              <a:rPr lang="zh-TW" altLang="en-US" sz="2000" b="1" dirty="0">
                <a:latin typeface="微軟正黑體" panose="020B0604030504040204" pitchFamily="34" charset="-120"/>
                <a:ea typeface="微軟正黑體" panose="020B0604030504040204" pitchFamily="34" charset="-120"/>
              </a:rPr>
              <a:t>如果沒有記載，可能是雇主沒幫你投保，應該儘速向公司反應。</a:t>
            </a:r>
            <a:endParaRPr lang="en-US" altLang="zh-TW" sz="2000" b="1"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查詢紀錄見分曉</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一</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以自然人憑證或健保卡卡號</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設籍戶口名簿戶號至勞保局網站查詢：使用自然人憑證</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需插卡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或健保卡卡號</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設籍戶口名簿戶號</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免插卡</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，由勞保局全球資訊網</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線上申報</a:t>
            </a:r>
            <a:r>
              <a:rPr lang="en-US" altLang="zh-TW" sz="2000" dirty="0">
                <a:latin typeface="微軟正黑體" panose="020B0604030504040204" pitchFamily="34" charset="-120"/>
                <a:ea typeface="微軟正黑體" panose="020B0604030504040204" pitchFamily="34" charset="-120"/>
              </a:rPr>
              <a:t>/e </a:t>
            </a:r>
            <a:r>
              <a:rPr lang="zh-TW" altLang="en-US" sz="2000" dirty="0">
                <a:latin typeface="微軟正黑體" panose="020B0604030504040204" pitchFamily="34" charset="-120"/>
                <a:ea typeface="微軟正黑體" panose="020B0604030504040204" pitchFamily="34" charset="-120"/>
              </a:rPr>
              <a:t>化服務系統</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個人申報及查</a:t>
            </a:r>
          </a:p>
          <a:p>
            <a:r>
              <a:rPr lang="zh-TW" altLang="en-US" sz="2000" dirty="0">
                <a:latin typeface="微軟正黑體" panose="020B0604030504040204" pitchFamily="34" charset="-120"/>
                <a:ea typeface="微軟正黑體" panose="020B0604030504040204" pitchFamily="34" charset="-120"/>
              </a:rPr>
              <a:t>詢專區登入查詢。</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二</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個人智慧型手機、平板電腦</a:t>
            </a:r>
            <a:r>
              <a:rPr lang="en-US" altLang="zh-TW" sz="2000" dirty="0">
                <a:latin typeface="微軟正黑體" panose="020B0604030504040204" pitchFamily="34" charset="-120"/>
                <a:ea typeface="微軟正黑體" panose="020B0604030504040204" pitchFamily="34" charset="-120"/>
              </a:rPr>
              <a:t>APP </a:t>
            </a:r>
            <a:r>
              <a:rPr lang="zh-TW" altLang="en-US" sz="2000" dirty="0">
                <a:latin typeface="微軟正黑體" panose="020B0604030504040204" pitchFamily="34" charset="-120"/>
                <a:ea typeface="微軟正黑體" panose="020B0604030504040204" pitchFamily="34" charset="-120"/>
              </a:rPr>
              <a:t>查詢：下載勞保局行動服務</a:t>
            </a:r>
            <a:r>
              <a:rPr lang="en-US" altLang="zh-TW" sz="2000" dirty="0">
                <a:latin typeface="微軟正黑體" panose="020B0604030504040204" pitchFamily="34" charset="-120"/>
                <a:ea typeface="微軟正黑體" panose="020B0604030504040204" pitchFamily="34" charset="-120"/>
              </a:rPr>
              <a:t>APP </a:t>
            </a:r>
            <a:r>
              <a:rPr lang="zh-TW" altLang="en-US" sz="2000" dirty="0">
                <a:latin typeface="微軟正黑體" panose="020B0604030504040204" pitchFamily="34" charset="-120"/>
                <a:ea typeface="微軟正黑體" panose="020B0604030504040204" pitchFamily="34" charset="-120"/>
              </a:rPr>
              <a:t>並通過認證，即可查詢。</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三</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郵政金融卡查詢：向各地郵局申請並簽署勞保局資料查詢服務同意書，即可在郵局自動櫃員機查詢。</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四</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勞動保障卡查詢：向勞保局委託之</a:t>
            </a:r>
            <a:r>
              <a:rPr lang="en-US" altLang="zh-TW" sz="2000" dirty="0">
                <a:latin typeface="微軟正黑體" panose="020B0604030504040204" pitchFamily="34" charset="-120"/>
                <a:ea typeface="微軟正黑體" panose="020B0604030504040204" pitchFamily="34" charset="-120"/>
              </a:rPr>
              <a:t>5 </a:t>
            </a:r>
            <a:r>
              <a:rPr lang="zh-TW" altLang="en-US" sz="2000" dirty="0">
                <a:latin typeface="微軟正黑體" panose="020B0604030504040204" pitchFamily="34" charset="-120"/>
                <a:ea typeface="微軟正黑體" panose="020B0604030504040204" pitchFamily="34" charset="-120"/>
              </a:rPr>
              <a:t>家金融機構（土地銀行、玉山銀行、台北富邦銀行、台新銀行、第一銀行）申請勞動保障卡，持</a:t>
            </a:r>
            <a:r>
              <a:rPr lang="en-US" altLang="zh-TW" sz="2000" dirty="0">
                <a:latin typeface="微軟正黑體" panose="020B0604030504040204" pitchFamily="34" charset="-120"/>
                <a:ea typeface="微軟正黑體" panose="020B0604030504040204" pitchFamily="34" charset="-120"/>
              </a:rPr>
              <a:t>16</a:t>
            </a:r>
            <a:r>
              <a:rPr lang="zh-TW" altLang="en-US" sz="2000" dirty="0">
                <a:latin typeface="微軟正黑體" panose="020B0604030504040204" pitchFamily="34" charset="-120"/>
                <a:ea typeface="微軟正黑體" panose="020B0604030504040204" pitchFamily="34" charset="-120"/>
              </a:rPr>
              <a:t>該卡至發卡銀行之自動櫃員機即可查詢。</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五</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電話查詢：本人於上班時間電洽勞保局電話服務中心查詢，電話：</a:t>
            </a:r>
            <a:r>
              <a:rPr lang="en-US" altLang="zh-TW" sz="2000" dirty="0">
                <a:latin typeface="微軟正黑體" panose="020B0604030504040204" pitchFamily="34" charset="-120"/>
                <a:ea typeface="微軟正黑體" panose="020B0604030504040204" pitchFamily="34" charset="-120"/>
              </a:rPr>
              <a:t>(02)2396-1266 </a:t>
            </a:r>
            <a:r>
              <a:rPr lang="zh-TW" altLang="en-US" sz="2000" dirty="0">
                <a:latin typeface="微軟正黑體" panose="020B0604030504040204" pitchFamily="34" charset="-120"/>
                <a:ea typeface="微軟正黑體" panose="020B0604030504040204" pitchFamily="34" charset="-120"/>
              </a:rPr>
              <a:t>轉分機</a:t>
            </a:r>
            <a:r>
              <a:rPr lang="en-US" altLang="zh-TW" sz="2000" dirty="0">
                <a:latin typeface="微軟正黑體" panose="020B0604030504040204" pitchFamily="34" charset="-120"/>
                <a:ea typeface="微軟正黑體" panose="020B0604030504040204" pitchFamily="34" charset="-120"/>
              </a:rPr>
              <a:t>3111</a:t>
            </a:r>
            <a:r>
              <a:rPr lang="zh-TW" altLang="en-US" sz="2000" dirty="0">
                <a:latin typeface="微軟正黑體" panose="020B0604030504040204" pitchFamily="34" charset="-120"/>
                <a:ea typeface="微軟正黑體" panose="020B0604030504040204" pitchFamily="34" charset="-120"/>
              </a:rPr>
              <a:t>。</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六</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臨櫃查詢：攜帶本人身分證正本</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或駕照、護照、附照片之健保卡正本</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親自或委託他人</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須攜帶委託書及雙方身分證明文件正本及印章</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至勞保局各辦事處查詢。</a:t>
            </a:r>
          </a:p>
        </p:txBody>
      </p:sp>
    </p:spTree>
    <p:extLst>
      <p:ext uri="{BB962C8B-B14F-4D97-AF65-F5344CB8AC3E}">
        <p14:creationId xmlns:p14="http://schemas.microsoft.com/office/powerpoint/2010/main" val="926054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3</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prstClr val="black"/>
                </a:solidFill>
                <a:cs typeface="Times New Roman" pitchFamily="18" charset="0"/>
              </a:rPr>
              <a:t>關於大四全學年校外實習學雜費收取說明</a:t>
            </a:r>
            <a:endParaRPr lang="zh-TW" altLang="en-US" sz="3600" dirty="0"/>
          </a:p>
        </p:txBody>
      </p:sp>
      <p:graphicFrame>
        <p:nvGraphicFramePr>
          <p:cNvPr id="6" name="表格 5">
            <a:extLst>
              <a:ext uri="{FF2B5EF4-FFF2-40B4-BE49-F238E27FC236}">
                <a16:creationId xmlns:a16="http://schemas.microsoft.com/office/drawing/2014/main" id="{6C540ABE-E8C7-4386-BDCB-C7FEA2E2F058}"/>
              </a:ext>
            </a:extLst>
          </p:cNvPr>
          <p:cNvGraphicFramePr>
            <a:graphicFrameLocks noGrp="1"/>
          </p:cNvGraphicFramePr>
          <p:nvPr>
            <p:extLst>
              <p:ext uri="{D42A27DB-BD31-4B8C-83A1-F6EECF244321}">
                <p14:modId xmlns:p14="http://schemas.microsoft.com/office/powerpoint/2010/main" val="3665306463"/>
              </p:ext>
            </p:extLst>
          </p:nvPr>
        </p:nvGraphicFramePr>
        <p:xfrm>
          <a:off x="1460594" y="1067802"/>
          <a:ext cx="9270811" cy="5653673"/>
        </p:xfrm>
        <a:graphic>
          <a:graphicData uri="http://schemas.openxmlformats.org/drawingml/2006/table">
            <a:tbl>
              <a:tblPr firstRow="1" firstCol="1" bandRow="1">
                <a:tableStyleId>{5C22544A-7EE6-4342-B048-85BDC9FD1C3A}</a:tableStyleId>
              </a:tblPr>
              <a:tblGrid>
                <a:gridCol w="2212657">
                  <a:extLst>
                    <a:ext uri="{9D8B030D-6E8A-4147-A177-3AD203B41FA5}">
                      <a16:colId xmlns:a16="http://schemas.microsoft.com/office/drawing/2014/main" val="3707497233"/>
                    </a:ext>
                  </a:extLst>
                </a:gridCol>
                <a:gridCol w="3643062">
                  <a:extLst>
                    <a:ext uri="{9D8B030D-6E8A-4147-A177-3AD203B41FA5}">
                      <a16:colId xmlns:a16="http://schemas.microsoft.com/office/drawing/2014/main" val="1284648393"/>
                    </a:ext>
                  </a:extLst>
                </a:gridCol>
                <a:gridCol w="3415092">
                  <a:extLst>
                    <a:ext uri="{9D8B030D-6E8A-4147-A177-3AD203B41FA5}">
                      <a16:colId xmlns:a16="http://schemas.microsoft.com/office/drawing/2014/main" val="3239859206"/>
                    </a:ext>
                  </a:extLst>
                </a:gridCol>
              </a:tblGrid>
              <a:tr h="477604">
                <a:tc>
                  <a:txBody>
                    <a:bodyPr/>
                    <a:lstStyle/>
                    <a:p>
                      <a:pPr algn="ctr">
                        <a:spcAft>
                          <a:spcPts val="0"/>
                        </a:spcAft>
                      </a:pPr>
                      <a:r>
                        <a:rPr lang="zh-TW" sz="1600" kern="100" dirty="0">
                          <a:solidFill>
                            <a:schemeClr val="tx1"/>
                          </a:solidFill>
                          <a:effectLst/>
                          <a:latin typeface="微軟正黑體" panose="020B0604030504040204" pitchFamily="34" charset="-120"/>
                          <a:ea typeface="微軟正黑體" panose="020B0604030504040204" pitchFamily="34" charset="-120"/>
                        </a:rPr>
                        <a:t>說明</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tc>
                <a:tc>
                  <a:txBody>
                    <a:bodyPr/>
                    <a:lstStyle/>
                    <a:p>
                      <a:pPr algn="ctr">
                        <a:spcAft>
                          <a:spcPts val="0"/>
                        </a:spcAft>
                      </a:pPr>
                      <a:r>
                        <a:rPr lang="zh-TW" sz="1600" kern="100" dirty="0">
                          <a:solidFill>
                            <a:schemeClr val="tx1"/>
                          </a:solidFill>
                          <a:effectLst/>
                          <a:latin typeface="微軟正黑體" panose="020B0604030504040204" pitchFamily="34" charset="-120"/>
                          <a:ea typeface="微軟正黑體" panose="020B0604030504040204" pitchFamily="34" charset="-120"/>
                        </a:rPr>
                        <a:t>全學年實習</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tc>
                <a:tc>
                  <a:txBody>
                    <a:bodyPr/>
                    <a:lstStyle/>
                    <a:p>
                      <a:pPr algn="ctr">
                        <a:spcAft>
                          <a:spcPts val="0"/>
                        </a:spcAft>
                      </a:pPr>
                      <a:r>
                        <a:rPr lang="zh-TW" sz="1600" kern="100" dirty="0">
                          <a:solidFill>
                            <a:schemeClr val="tx1"/>
                          </a:solidFill>
                          <a:effectLst/>
                          <a:latin typeface="微軟正黑體" panose="020B0604030504040204" pitchFamily="34" charset="-120"/>
                          <a:ea typeface="微軟正黑體" panose="020B0604030504040204" pitchFamily="34" charset="-120"/>
                        </a:rPr>
                        <a:t>申請修課代實習</a:t>
                      </a:r>
                      <a:r>
                        <a:rPr lang="en-US" sz="1600" kern="100" dirty="0">
                          <a:solidFill>
                            <a:schemeClr val="tx1"/>
                          </a:solidFill>
                          <a:effectLst/>
                          <a:latin typeface="微軟正黑體" panose="020B0604030504040204" pitchFamily="34" charset="-120"/>
                          <a:ea typeface="微軟正黑體" panose="020B0604030504040204" pitchFamily="34" charset="-120"/>
                        </a:rPr>
                        <a:t>/</a:t>
                      </a:r>
                      <a:r>
                        <a:rPr lang="zh-TW" sz="1600" kern="100" dirty="0">
                          <a:solidFill>
                            <a:schemeClr val="tx1"/>
                          </a:solidFill>
                          <a:effectLst/>
                          <a:latin typeface="微軟正黑體" panose="020B0604030504040204" pitchFamily="34" charset="-120"/>
                          <a:ea typeface="微軟正黑體" panose="020B0604030504040204" pitchFamily="34" charset="-120"/>
                        </a:rPr>
                        <a:t>實習中有返校修補課</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tc>
                <a:extLst>
                  <a:ext uri="{0D108BD9-81ED-4DB2-BD59-A6C34878D82A}">
                    <a16:rowId xmlns:a16="http://schemas.microsoft.com/office/drawing/2014/main" val="2383800508"/>
                  </a:ext>
                </a:extLst>
              </a:tr>
              <a:tr h="1345792">
                <a:tc>
                  <a:txBody>
                    <a:bodyPr/>
                    <a:lstStyle/>
                    <a:p>
                      <a:pPr algn="ctr">
                        <a:spcAft>
                          <a:spcPts val="0"/>
                        </a:spcAft>
                      </a:pPr>
                      <a:r>
                        <a:rPr lang="zh-TW" sz="1800" kern="100" dirty="0">
                          <a:solidFill>
                            <a:schemeClr val="tx1"/>
                          </a:solidFill>
                          <a:effectLst/>
                          <a:latin typeface="微軟正黑體" panose="020B0604030504040204" pitchFamily="34" charset="-120"/>
                          <a:ea typeface="微軟正黑體" panose="020B0604030504040204" pitchFamily="34" charset="-120"/>
                        </a:rPr>
                        <a:t>收取學費及雜費原則</a:t>
                      </a:r>
                      <a:endParaRPr lang="zh-TW" sz="24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solidFill>
                      <a:schemeClr val="accent5">
                        <a:lumMod val="20000"/>
                        <a:lumOff val="80000"/>
                      </a:schemeClr>
                    </a:solidFill>
                  </a:tcPr>
                </a:tc>
                <a:tc>
                  <a:txBody>
                    <a:bodyPr/>
                    <a:lstStyle/>
                    <a:p>
                      <a:pPr>
                        <a:spcAft>
                          <a:spcPts val="0"/>
                        </a:spcAft>
                      </a:pPr>
                      <a:r>
                        <a:rPr lang="zh-TW" sz="1600" kern="100" dirty="0">
                          <a:effectLst/>
                          <a:latin typeface="微軟正黑體" panose="020B0604030504040204" pitchFamily="34" charset="-120"/>
                          <a:ea typeface="微軟正黑體" panose="020B0604030504040204" pitchFamily="34" charset="-120"/>
                        </a:rPr>
                        <a:t>依教育部</a:t>
                      </a:r>
                      <a:r>
                        <a:rPr lang="en-US" sz="1600" kern="100" dirty="0">
                          <a:effectLst/>
                          <a:latin typeface="微軟正黑體" panose="020B0604030504040204" pitchFamily="34" charset="-120"/>
                          <a:ea typeface="微軟正黑體" panose="020B0604030504040204" pitchFamily="34" charset="-120"/>
                        </a:rPr>
                        <a:t>88</a:t>
                      </a:r>
                      <a:r>
                        <a:rPr lang="zh-TW" sz="1600" kern="100" dirty="0">
                          <a:effectLst/>
                          <a:latin typeface="微軟正黑體" panose="020B0604030504040204" pitchFamily="34" charset="-120"/>
                          <a:ea typeface="微軟正黑體" panose="020B0604030504040204" pitchFamily="34" charset="-120"/>
                        </a:rPr>
                        <a:t>年</a:t>
                      </a:r>
                      <a:r>
                        <a:rPr lang="en-US" sz="1600" kern="100" dirty="0">
                          <a:effectLst/>
                          <a:latin typeface="微軟正黑體" panose="020B0604030504040204" pitchFamily="34" charset="-120"/>
                          <a:ea typeface="微軟正黑體" panose="020B0604030504040204" pitchFamily="34" charset="-120"/>
                        </a:rPr>
                        <a:t>6</a:t>
                      </a:r>
                      <a:r>
                        <a:rPr lang="zh-TW" sz="1600" kern="100" dirty="0">
                          <a:effectLst/>
                          <a:latin typeface="微軟正黑體" panose="020B0604030504040204" pitchFamily="34" charset="-120"/>
                          <a:ea typeface="微軟正黑體" panose="020B0604030504040204" pitchFamily="34" charset="-120"/>
                        </a:rPr>
                        <a:t>月</a:t>
                      </a: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日台</a:t>
                      </a:r>
                      <a:r>
                        <a:rPr lang="en-US" sz="1600" kern="100" dirty="0">
                          <a:effectLst/>
                          <a:latin typeface="微軟正黑體" panose="020B0604030504040204" pitchFamily="34" charset="-120"/>
                          <a:ea typeface="微軟正黑體" panose="020B0604030504040204" pitchFamily="34" charset="-120"/>
                        </a:rPr>
                        <a:t>88</a:t>
                      </a:r>
                      <a:r>
                        <a:rPr lang="zh-TW" sz="1600" kern="100" dirty="0">
                          <a:effectLst/>
                          <a:latin typeface="微軟正黑體" panose="020B0604030504040204" pitchFamily="34" charset="-120"/>
                          <a:ea typeface="微軟正黑體" panose="020B0604030504040204" pitchFamily="34" charset="-120"/>
                        </a:rPr>
                        <a:t>技字第</a:t>
                      </a:r>
                      <a:r>
                        <a:rPr lang="en-US" sz="1600" kern="100" dirty="0">
                          <a:effectLst/>
                          <a:latin typeface="微軟正黑體" panose="020B0604030504040204" pitchFamily="34" charset="-120"/>
                          <a:ea typeface="微軟正黑體" panose="020B0604030504040204" pitchFamily="34" charset="-120"/>
                        </a:rPr>
                        <a:t>88058056</a:t>
                      </a:r>
                      <a:r>
                        <a:rPr lang="zh-TW" sz="1600" kern="100" dirty="0">
                          <a:effectLst/>
                          <a:latin typeface="微軟正黑體" panose="020B0604030504040204" pitchFamily="34" charset="-120"/>
                          <a:ea typeface="微軟正黑體" panose="020B0604030504040204" pitchFamily="34" charset="-120"/>
                        </a:rPr>
                        <a:t>號函及</a:t>
                      </a:r>
                      <a:r>
                        <a:rPr lang="en-US" sz="1600" kern="100" dirty="0">
                          <a:effectLst/>
                          <a:latin typeface="微軟正黑體" panose="020B0604030504040204" pitchFamily="34" charset="-120"/>
                          <a:ea typeface="微軟正黑體" panose="020B0604030504040204" pitchFamily="34" charset="-120"/>
                        </a:rPr>
                        <a:t>102</a:t>
                      </a:r>
                      <a:r>
                        <a:rPr lang="zh-TW" sz="1600" kern="100" dirty="0">
                          <a:effectLst/>
                          <a:latin typeface="微軟正黑體" panose="020B0604030504040204" pitchFamily="34" charset="-120"/>
                          <a:ea typeface="微軟正黑體" panose="020B0604030504040204" pitchFamily="34" charset="-120"/>
                        </a:rPr>
                        <a:t>年</a:t>
                      </a:r>
                      <a:r>
                        <a:rPr lang="en-US" sz="1600" kern="100" dirty="0">
                          <a:effectLst/>
                          <a:latin typeface="微軟正黑體" panose="020B0604030504040204" pitchFamily="34" charset="-120"/>
                          <a:ea typeface="微軟正黑體" panose="020B0604030504040204" pitchFamily="34" charset="-120"/>
                        </a:rPr>
                        <a:t>9</a:t>
                      </a:r>
                      <a:r>
                        <a:rPr lang="zh-TW" sz="1600" kern="100" dirty="0">
                          <a:effectLst/>
                          <a:latin typeface="微軟正黑體" panose="020B0604030504040204" pitchFamily="34" charset="-120"/>
                          <a:ea typeface="微軟正黑體" panose="020B0604030504040204" pitchFamily="34" charset="-120"/>
                        </a:rPr>
                        <a:t>月</a:t>
                      </a:r>
                      <a:r>
                        <a:rPr lang="en-US" sz="1600" kern="100" dirty="0">
                          <a:effectLst/>
                          <a:latin typeface="微軟正黑體" panose="020B0604030504040204" pitchFamily="34" charset="-120"/>
                          <a:ea typeface="微軟正黑體" panose="020B0604030504040204" pitchFamily="34" charset="-120"/>
                        </a:rPr>
                        <a:t>30</a:t>
                      </a:r>
                      <a:r>
                        <a:rPr lang="zh-TW" sz="1600" kern="100" dirty="0">
                          <a:effectLst/>
                          <a:latin typeface="微軟正黑體" panose="020B0604030504040204" pitchFamily="34" charset="-120"/>
                          <a:ea typeface="微軟正黑體" panose="020B0604030504040204" pitchFamily="34" charset="-120"/>
                        </a:rPr>
                        <a:t>日臺教技（四）字第</a:t>
                      </a:r>
                      <a:r>
                        <a:rPr lang="en-US" sz="1600" kern="100" dirty="0">
                          <a:effectLst/>
                          <a:latin typeface="微軟正黑體" panose="020B0604030504040204" pitchFamily="34" charset="-120"/>
                          <a:ea typeface="微軟正黑體" panose="020B0604030504040204" pitchFamily="34" charset="-120"/>
                        </a:rPr>
                        <a:t>1020140862</a:t>
                      </a:r>
                      <a:r>
                        <a:rPr lang="zh-TW" sz="1600" kern="100" dirty="0">
                          <a:effectLst/>
                          <a:latin typeface="微軟正黑體" panose="020B0604030504040204" pitchFamily="34" charset="-120"/>
                          <a:ea typeface="微軟正黑體" panose="020B0604030504040204" pitchFamily="34" charset="-120"/>
                        </a:rPr>
                        <a:t>號函意旨，學生全學期均在校外機構實習者，該學期費用以徵收學費全部、雜費五分之四為限</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solidFill>
                      <a:schemeClr val="accent5">
                        <a:lumMod val="20000"/>
                        <a:lumOff val="80000"/>
                      </a:schemeClr>
                    </a:solidFill>
                  </a:tcPr>
                </a:tc>
                <a:tc>
                  <a:txBody>
                    <a:bodyPr/>
                    <a:lstStyle/>
                    <a:p>
                      <a:pPr>
                        <a:spcAft>
                          <a:spcPts val="0"/>
                        </a:spcAft>
                      </a:pPr>
                      <a:r>
                        <a:rPr lang="zh-TW" sz="1600" kern="100" dirty="0">
                          <a:effectLst/>
                          <a:latin typeface="微軟正黑體" panose="020B0604030504040204" pitchFamily="34" charset="-120"/>
                          <a:ea typeface="微軟正黑體" panose="020B0604030504040204" pitchFamily="34" charset="-120"/>
                        </a:rPr>
                        <a:t>該學期費用以徵收全額學費及雜費</a:t>
                      </a:r>
                      <a:endParaRPr lang="zh-TW" sz="20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solidFill>
                      <a:schemeClr val="accent5">
                        <a:lumMod val="20000"/>
                        <a:lumOff val="80000"/>
                      </a:schemeClr>
                    </a:solidFill>
                  </a:tcPr>
                </a:tc>
                <a:extLst>
                  <a:ext uri="{0D108BD9-81ED-4DB2-BD59-A6C34878D82A}">
                    <a16:rowId xmlns:a16="http://schemas.microsoft.com/office/drawing/2014/main" val="4118156469"/>
                  </a:ext>
                </a:extLst>
              </a:tr>
              <a:tr h="576768">
                <a:tc gridSpan="3">
                  <a:txBody>
                    <a:bodyPr/>
                    <a:lstStyle/>
                    <a:p>
                      <a:pPr marL="0" lvl="0" indent="0">
                        <a:spcAft>
                          <a:spcPts val="0"/>
                        </a:spcAft>
                        <a:buFont typeface="+mj-lt"/>
                        <a:buNone/>
                      </a:pPr>
                      <a:r>
                        <a:rPr lang="en-US" altLang="zh-TW" sz="1400" kern="100" dirty="0">
                          <a:effectLst/>
                          <a:latin typeface="微軟正黑體" panose="020B0604030504040204" pitchFamily="34" charset="-120"/>
                          <a:ea typeface="微軟正黑體" panose="020B0604030504040204" pitchFamily="34" charset="-120"/>
                        </a:rPr>
                        <a:t>1.</a:t>
                      </a:r>
                      <a:r>
                        <a:rPr lang="zh-TW" sz="1400" kern="100" dirty="0">
                          <a:effectLst/>
                          <a:latin typeface="微軟正黑體" panose="020B0604030504040204" pitchFamily="34" charset="-120"/>
                          <a:ea typeface="微軟正黑體" panose="020B0604030504040204" pitchFamily="34" charset="-120"/>
                        </a:rPr>
                        <a:t>學費</a:t>
                      </a:r>
                      <a:endParaRPr lang="zh-TW" sz="1800" kern="100" dirty="0">
                        <a:effectLst/>
                        <a:latin typeface="微軟正黑體" panose="020B0604030504040204" pitchFamily="34" charset="-120"/>
                        <a:ea typeface="微軟正黑體" panose="020B0604030504040204" pitchFamily="34" charset="-120"/>
                      </a:endParaRPr>
                    </a:p>
                    <a:p>
                      <a:pPr marL="698500" indent="-698500">
                        <a:spcAft>
                          <a:spcPts val="0"/>
                        </a:spcAft>
                      </a:pPr>
                      <a:r>
                        <a:rPr lang="zh-TW" sz="1400" kern="100" dirty="0">
                          <a:effectLst/>
                          <a:latin typeface="微軟正黑體" panose="020B0604030504040204" pitchFamily="34" charset="-120"/>
                          <a:ea typeface="微軟正黑體" panose="020B0604030504040204" pitchFamily="34" charset="-120"/>
                        </a:rPr>
                        <a:t>收取說明：係與教學活動相關，用以支付學校教學單位與教學支援單位人事相關費用。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28167212"/>
                  </a:ext>
                </a:extLst>
              </a:tr>
              <a:tr h="961281">
                <a:tc>
                  <a:txBody>
                    <a:bodyPr/>
                    <a:lstStyle/>
                    <a:p>
                      <a:pPr algn="ctr">
                        <a:spcAft>
                          <a:spcPts val="0"/>
                        </a:spcAft>
                      </a:pPr>
                      <a:r>
                        <a:rPr lang="zh-TW" sz="1800" kern="100" dirty="0">
                          <a:solidFill>
                            <a:schemeClr val="tx1"/>
                          </a:solidFill>
                          <a:effectLst/>
                          <a:latin typeface="微軟正黑體" panose="020B0604030504040204" pitchFamily="34" charset="-120"/>
                          <a:ea typeface="微軟正黑體" panose="020B0604030504040204" pitchFamily="34" charset="-120"/>
                        </a:rPr>
                        <a:t>學分費基準採</a:t>
                      </a:r>
                      <a:endParaRPr lang="zh-TW" sz="2400" kern="100" dirty="0">
                        <a:solidFill>
                          <a:schemeClr val="tx1"/>
                        </a:solidFill>
                        <a:effectLst/>
                        <a:latin typeface="微軟正黑體" panose="020B0604030504040204" pitchFamily="34" charset="-120"/>
                        <a:ea typeface="微軟正黑體" panose="020B0604030504040204" pitchFamily="34" charset="-120"/>
                      </a:endParaRPr>
                    </a:p>
                    <a:p>
                      <a:pPr algn="ctr">
                        <a:spcAft>
                          <a:spcPts val="0"/>
                        </a:spcAft>
                      </a:pPr>
                      <a:r>
                        <a:rPr lang="zh-TW" sz="1800" kern="100" dirty="0">
                          <a:solidFill>
                            <a:schemeClr val="tx1"/>
                          </a:solidFill>
                          <a:effectLst/>
                          <a:latin typeface="微軟正黑體" panose="020B0604030504040204" pitchFamily="34" charset="-120"/>
                          <a:ea typeface="微軟正黑體" panose="020B0604030504040204" pitchFamily="34" charset="-120"/>
                        </a:rPr>
                        <a:t>「平均攤銷法」</a:t>
                      </a:r>
                      <a:endParaRPr lang="zh-TW" sz="24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tc>
                <a:tc gridSpan="2">
                  <a:txBody>
                    <a:bodyPr/>
                    <a:lstStyle/>
                    <a:p>
                      <a:pPr>
                        <a:spcAft>
                          <a:spcPts val="0"/>
                        </a:spcAft>
                      </a:pPr>
                      <a:r>
                        <a:rPr lang="zh-TW" sz="1400" kern="100" dirty="0">
                          <a:effectLst/>
                          <a:latin typeface="微軟正黑體" panose="020B0604030504040204" pitchFamily="34" charset="-120"/>
                          <a:ea typeface="微軟正黑體" panose="020B0604030504040204" pitchFamily="34" charset="-120"/>
                        </a:rPr>
                        <a:t>本校收費基準採「平均攤銷法」，也就是將四年應修畢至少</a:t>
                      </a:r>
                      <a:r>
                        <a:rPr lang="en-US" sz="1400" kern="100" dirty="0">
                          <a:effectLst/>
                          <a:latin typeface="微軟正黑體" panose="020B0604030504040204" pitchFamily="34" charset="-120"/>
                          <a:ea typeface="微軟正黑體" panose="020B0604030504040204" pitchFamily="34" charset="-120"/>
                        </a:rPr>
                        <a:t>128</a:t>
                      </a:r>
                      <a:r>
                        <a:rPr lang="zh-TW" sz="1400" kern="100" dirty="0">
                          <a:effectLst/>
                          <a:latin typeface="微軟正黑體" panose="020B0604030504040204" pitchFamily="34" charset="-120"/>
                          <a:ea typeface="微軟正黑體" panose="020B0604030504040204" pitchFamily="34" charset="-120"/>
                        </a:rPr>
                        <a:t>學分費平均分攤至</a:t>
                      </a:r>
                      <a:r>
                        <a:rPr lang="en-US" sz="1400" kern="100" dirty="0">
                          <a:effectLst/>
                          <a:latin typeface="微軟正黑體" panose="020B0604030504040204" pitchFamily="34" charset="-120"/>
                          <a:ea typeface="微軟正黑體" panose="020B0604030504040204" pitchFamily="34" charset="-120"/>
                        </a:rPr>
                        <a:t>8</a:t>
                      </a:r>
                      <a:r>
                        <a:rPr lang="zh-TW" sz="1400" kern="100" dirty="0">
                          <a:effectLst/>
                          <a:latin typeface="微軟正黑體" panose="020B0604030504040204" pitchFamily="34" charset="-120"/>
                          <a:ea typeface="微軟正黑體" panose="020B0604030504040204" pitchFamily="34" charset="-120"/>
                        </a:rPr>
                        <a:t>學期計算收費，平均每學期分攤</a:t>
                      </a:r>
                      <a:r>
                        <a:rPr lang="en-US" sz="1400" kern="100" dirty="0">
                          <a:effectLst/>
                          <a:latin typeface="微軟正黑體" panose="020B0604030504040204" pitchFamily="34" charset="-120"/>
                          <a:ea typeface="微軟正黑體" panose="020B0604030504040204" pitchFamily="34" charset="-120"/>
                        </a:rPr>
                        <a:t>16</a:t>
                      </a:r>
                      <a:r>
                        <a:rPr lang="zh-TW" sz="1400" kern="100" dirty="0">
                          <a:effectLst/>
                          <a:latin typeface="微軟正黑體" panose="020B0604030504040204" pitchFamily="34" charset="-120"/>
                          <a:ea typeface="微軟正黑體" panose="020B0604030504040204" pitchFamily="34" charset="-120"/>
                        </a:rPr>
                        <a:t>學分（一至三年級學生修課每學期均已超過此學分數）。實施全學年校外實習後，一至三年級課程增加，總畢業學分數也修正為</a:t>
                      </a:r>
                      <a:r>
                        <a:rPr lang="en-US" sz="1400" kern="100" dirty="0">
                          <a:effectLst/>
                          <a:latin typeface="微軟正黑體" panose="020B0604030504040204" pitchFamily="34" charset="-120"/>
                          <a:ea typeface="微軟正黑體" panose="020B0604030504040204" pitchFamily="34" charset="-120"/>
                        </a:rPr>
                        <a:t>135</a:t>
                      </a:r>
                      <a:r>
                        <a:rPr lang="zh-TW" sz="1400" kern="100" dirty="0">
                          <a:effectLst/>
                          <a:latin typeface="微軟正黑體" panose="020B0604030504040204" pitchFamily="34" charset="-120"/>
                          <a:ea typeface="微軟正黑體" panose="020B0604030504040204" pitchFamily="34" charset="-120"/>
                        </a:rPr>
                        <a:t>學分以上，但學校仍以原學分數計算收取學費。</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tc>
                <a:tc hMerge="1">
                  <a:txBody>
                    <a:bodyPr/>
                    <a:lstStyle/>
                    <a:p>
                      <a:endParaRPr lang="zh-TW" altLang="en-US"/>
                    </a:p>
                  </a:txBody>
                  <a:tcPr/>
                </a:tc>
                <a:extLst>
                  <a:ext uri="{0D108BD9-81ED-4DB2-BD59-A6C34878D82A}">
                    <a16:rowId xmlns:a16="http://schemas.microsoft.com/office/drawing/2014/main" val="2158912639"/>
                  </a:ext>
                </a:extLst>
              </a:tr>
              <a:tr h="626856">
                <a:tc gridSpan="3">
                  <a:txBody>
                    <a:bodyPr/>
                    <a:lstStyle/>
                    <a:p>
                      <a:pPr marL="0" lvl="0" indent="0" algn="just">
                        <a:spcAft>
                          <a:spcPts val="0"/>
                        </a:spcAft>
                        <a:buFont typeface="+mj-lt"/>
                        <a:buNone/>
                      </a:pPr>
                      <a:r>
                        <a:rPr lang="en-US" altLang="zh-TW" sz="1400" kern="100" dirty="0">
                          <a:effectLst/>
                          <a:latin typeface="微軟正黑體" panose="020B0604030504040204" pitchFamily="34" charset="-120"/>
                          <a:ea typeface="微軟正黑體" panose="020B0604030504040204" pitchFamily="34" charset="-120"/>
                        </a:rPr>
                        <a:t>2.</a:t>
                      </a:r>
                      <a:r>
                        <a:rPr lang="zh-TW" sz="1400" kern="100" dirty="0">
                          <a:effectLst/>
                          <a:latin typeface="微軟正黑體" panose="020B0604030504040204" pitchFamily="34" charset="-120"/>
                          <a:ea typeface="微軟正黑體" panose="020B0604030504040204" pitchFamily="34" charset="-120"/>
                        </a:rPr>
                        <a:t>雜費</a:t>
                      </a:r>
                      <a:endParaRPr lang="zh-TW" sz="1800" kern="100" dirty="0">
                        <a:effectLst/>
                        <a:latin typeface="微軟正黑體" panose="020B0604030504040204" pitchFamily="34" charset="-120"/>
                        <a:ea typeface="微軟正黑體" panose="020B0604030504040204" pitchFamily="34" charset="-120"/>
                      </a:endParaRPr>
                    </a:p>
                    <a:p>
                      <a:pPr marL="698500" indent="-698500">
                        <a:spcAft>
                          <a:spcPts val="0"/>
                        </a:spcAft>
                      </a:pPr>
                      <a:r>
                        <a:rPr lang="zh-TW" sz="1400" kern="100" dirty="0">
                          <a:effectLst/>
                          <a:latin typeface="微軟正黑體" panose="020B0604030504040204" pitchFamily="34" charset="-120"/>
                          <a:ea typeface="微軟正黑體" panose="020B0604030504040204" pitchFamily="34" charset="-120"/>
                        </a:rPr>
                        <a:t>收取說明：係與教學活動相關，用以支付學校行政、業務、教學實作室、獎助學金、軟硬體設備使用所需之費用。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388600507"/>
                  </a:ext>
                </a:extLst>
              </a:tr>
              <a:tr h="1538048">
                <a:tc>
                  <a:txBody>
                    <a:bodyPr/>
                    <a:lstStyle/>
                    <a:p>
                      <a:pPr algn="ctr">
                        <a:spcAft>
                          <a:spcPts val="0"/>
                        </a:spcAft>
                      </a:pPr>
                      <a:r>
                        <a:rPr lang="zh-TW" sz="1800" kern="100" dirty="0">
                          <a:solidFill>
                            <a:schemeClr val="tx1"/>
                          </a:solidFill>
                          <a:effectLst/>
                          <a:latin typeface="微軟正黑體" panose="020B0604030504040204" pitchFamily="34" charset="-120"/>
                          <a:ea typeface="微軟正黑體" panose="020B0604030504040204" pitchFamily="34" charset="-120"/>
                        </a:rPr>
                        <a:t>全學期均在校外機構實習，雜費以「五分之四」收取雜費部分</a:t>
                      </a:r>
                      <a:endParaRPr lang="zh-TW" sz="240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nchor="ctr"/>
                </a:tc>
                <a:tc gridSpan="2">
                  <a:txBody>
                    <a:bodyPr/>
                    <a:lstStyle/>
                    <a:p>
                      <a:pPr marL="139700" indent="-139700">
                        <a:spcAft>
                          <a:spcPts val="0"/>
                        </a:spcAft>
                      </a:pPr>
                      <a:r>
                        <a:rPr lang="en-US" sz="1400" kern="100" dirty="0">
                          <a:effectLst/>
                          <a:latin typeface="微軟正黑體" panose="020B0604030504040204" pitchFamily="34" charset="-120"/>
                          <a:ea typeface="微軟正黑體" panose="020B0604030504040204" pitchFamily="34" charset="-120"/>
                        </a:rPr>
                        <a:t>1.</a:t>
                      </a:r>
                      <a:r>
                        <a:rPr lang="zh-TW" sz="1400" kern="100" dirty="0">
                          <a:effectLst/>
                          <a:latin typeface="微軟正黑體" panose="020B0604030504040204" pitchFamily="34" charset="-120"/>
                          <a:ea typeface="微軟正黑體" panose="020B0604030504040204" pitchFamily="34" charset="-120"/>
                        </a:rPr>
                        <a:t>大四學生全學年實習，本校須依教育部及本校相關實習規定，辦理實習課程，實習前中後皆有各種顯性及隱形成本，種種各項支出，如下表，因此除非有學生返校修補學分之情形外，學校並未將雜費以全額計算收費。</a:t>
                      </a:r>
                      <a:endParaRPr lang="zh-TW" sz="1800" kern="100" dirty="0">
                        <a:effectLst/>
                        <a:latin typeface="微軟正黑體" panose="020B0604030504040204" pitchFamily="34" charset="-120"/>
                        <a:ea typeface="微軟正黑體" panose="020B0604030504040204" pitchFamily="34" charset="-120"/>
                      </a:endParaRPr>
                    </a:p>
                    <a:p>
                      <a:pPr marL="139700" indent="-139700">
                        <a:spcAft>
                          <a:spcPts val="0"/>
                        </a:spcAft>
                      </a:pPr>
                      <a:r>
                        <a:rPr lang="en-US" sz="1400" kern="100" dirty="0">
                          <a:effectLst/>
                          <a:latin typeface="微軟正黑體" panose="020B0604030504040204" pitchFamily="34" charset="-120"/>
                          <a:ea typeface="微軟正黑體" panose="020B0604030504040204" pitchFamily="34" charset="-120"/>
                        </a:rPr>
                        <a:t>2.</a:t>
                      </a:r>
                      <a:r>
                        <a:rPr lang="zh-TW" sz="1400" kern="100" dirty="0">
                          <a:effectLst/>
                          <a:latin typeface="微軟正黑體" panose="020B0604030504040204" pitchFamily="34" charset="-120"/>
                          <a:ea typeface="微軟正黑體" panose="020B0604030504040204" pitchFamily="34" charset="-120"/>
                        </a:rPr>
                        <a:t>學校辦理全學年實習課程，並非以節省成本為考量因素，係以增進學生「實務能力」，提升學生「競爭力」為主要考量，並期許達到同學「畢業即就業」之目標，反而學校將增加成本支出。</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3575" marR="63575" marT="0" marB="0"/>
                </a:tc>
                <a:tc hMerge="1">
                  <a:txBody>
                    <a:bodyPr/>
                    <a:lstStyle/>
                    <a:p>
                      <a:endParaRPr lang="zh-TW" altLang="en-US"/>
                    </a:p>
                  </a:txBody>
                  <a:tcPr/>
                </a:tc>
                <a:extLst>
                  <a:ext uri="{0D108BD9-81ED-4DB2-BD59-A6C34878D82A}">
                    <a16:rowId xmlns:a16="http://schemas.microsoft.com/office/drawing/2014/main" val="3288841581"/>
                  </a:ext>
                </a:extLst>
              </a:tr>
            </a:tbl>
          </a:graphicData>
        </a:graphic>
      </p:graphicFrame>
    </p:spTree>
    <p:extLst>
      <p:ext uri="{BB962C8B-B14F-4D97-AF65-F5344CB8AC3E}">
        <p14:creationId xmlns:p14="http://schemas.microsoft.com/office/powerpoint/2010/main" val="3952529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30</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勞工勞動權益－到職要加保</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279808" y="1158028"/>
            <a:ext cx="11632384" cy="4401205"/>
          </a:xfrm>
          <a:prstGeom prst="rect">
            <a:avLst/>
          </a:prstGeom>
          <a:noFill/>
        </p:spPr>
        <p:txBody>
          <a:bodyPr wrap="square" rtlCol="0">
            <a:spAutoFit/>
          </a:bodyPr>
          <a:lstStyle/>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雇主要從勞工到職當日提繳勞工退休金</a:t>
            </a:r>
          </a:p>
          <a:p>
            <a:endParaRPr lang="zh-TW" altLang="en-US" sz="2000"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雇主應為適用勞基法之勞工（含本國籍、外籍配偶、陸港澳地區配偶、取得永久居留之外國人），按月提繳不低於其每月工資</a:t>
            </a:r>
            <a:r>
              <a:rPr lang="en-US" altLang="zh-TW" sz="2000" dirty="0">
                <a:latin typeface="微軟正黑體" panose="020B0604030504040204" pitchFamily="34" charset="-120"/>
                <a:ea typeface="微軟正黑體" panose="020B0604030504040204" pitchFamily="34" charset="-120"/>
              </a:rPr>
              <a:t>6</a:t>
            </a:r>
            <a:r>
              <a:rPr lang="zh-TW" altLang="en-US" sz="2000" dirty="0">
                <a:latin typeface="微軟正黑體" panose="020B0604030504040204" pitchFamily="34" charset="-120"/>
                <a:ea typeface="微軟正黑體" panose="020B0604030504040204" pitchFamily="34" charset="-120"/>
              </a:rPr>
              <a:t>％之勞工退休金，儲存於勞保局的退休金個人專戶，讓勞工即使換工作，退休金也可以繼續累積帶著走。</a:t>
            </a:r>
            <a:r>
              <a:rPr lang="zh-TW" altLang="en-US" sz="2000" b="1" dirty="0">
                <a:latin typeface="微軟正黑體" panose="020B0604030504040204" pitchFamily="34" charset="-120"/>
                <a:ea typeface="微軟正黑體" panose="020B0604030504040204" pitchFamily="34" charset="-120"/>
              </a:rPr>
              <a:t>要注意，這筆錢是由雇主負擔，雇主不能從你的薪水中予以扣除，另外也需留意，雇主有沒有按月幫你提繳退休金。</a:t>
            </a:r>
          </a:p>
          <a:p>
            <a:endParaRPr lang="zh-TW" altLang="en-US" sz="20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如何知道公司有幫你提繳勞工退休金</a:t>
            </a:r>
            <a:endParaRPr lang="en-US" altLang="zh-TW" sz="2000" dirty="0">
              <a:latin typeface="微軟正黑體" panose="020B0604030504040204" pitchFamily="34" charset="-120"/>
              <a:ea typeface="微軟正黑體" panose="020B0604030504040204" pitchFamily="34" charset="-120"/>
            </a:endParaRPr>
          </a:p>
          <a:p>
            <a:endParaRPr lang="zh-TW" altLang="en-US" sz="2000"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一、 確認薪資單明細：確認雇主有無為你提繳退休金及提繳金額。</a:t>
            </a:r>
          </a:p>
          <a:p>
            <a:r>
              <a:rPr lang="zh-TW" altLang="en-US" sz="2000" dirty="0">
                <a:latin typeface="微軟正黑體" panose="020B0604030504040204" pitchFamily="34" charset="-120"/>
                <a:ea typeface="微軟正黑體" panose="020B0604030504040204" pitchFamily="34" charset="-120"/>
              </a:rPr>
              <a:t>二、 同勞保紀錄查詢方式，請參見前頁「有無投保怎知道？</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二、查詢紀錄見分曉」。</a:t>
            </a:r>
          </a:p>
          <a:p>
            <a:endParaRPr lang="zh-TW" altLang="en-US"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38642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31</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勞工勞動權益－薪資覈實報</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279808" y="1158028"/>
            <a:ext cx="11632384" cy="5016758"/>
          </a:xfrm>
          <a:prstGeom prst="rect">
            <a:avLst/>
          </a:prstGeom>
          <a:noFill/>
        </p:spPr>
        <p:txBody>
          <a:bodyPr wrap="square" rtlCol="0">
            <a:spAutoFit/>
          </a:bodyPr>
          <a:lstStyle/>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薪資覈實報，權益不會少</a:t>
            </a:r>
          </a:p>
          <a:p>
            <a:r>
              <a:rPr lang="zh-TW" altLang="en-US" sz="2000" dirty="0">
                <a:latin typeface="微軟正黑體" panose="020B0604030504040204" pitchFamily="34" charset="-120"/>
                <a:ea typeface="微軟正黑體" panose="020B0604030504040204" pitchFamily="34" charset="-120"/>
              </a:rPr>
              <a:t>投保薪資影響未來可請領的保險給付金額，應按照勞工的月薪資總額，依「勞工保險投保薪資分級表」及「勞工職業災害保險投保薪資分級表」規定的等級金額申報。只要是勞工因工作而獲得的報酬，都</a:t>
            </a:r>
          </a:p>
          <a:p>
            <a:r>
              <a:rPr lang="zh-TW" altLang="en-US" sz="2000" dirty="0">
                <a:latin typeface="微軟正黑體" panose="020B0604030504040204" pitchFamily="34" charset="-120"/>
                <a:ea typeface="微軟正黑體" panose="020B0604030504040204" pitchFamily="34" charset="-120"/>
              </a:rPr>
              <a:t>應該算入月薪資總額，所以除了本薪外，還要加上全勤獎金、加班費、績效獎金或其他任何名義的經常性給與，雇主或勞工不可以任意增減。</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保費繳多少</a:t>
            </a:r>
            <a:r>
              <a:rPr lang="en-US" altLang="zh-TW" sz="2000" dirty="0">
                <a:latin typeface="微軟正黑體" panose="020B0604030504040204" pitchFamily="34" charset="-120"/>
                <a:ea typeface="微軟正黑體" panose="020B0604030504040204" pitchFamily="34" charset="-120"/>
              </a:rPr>
              <a:t>?</a:t>
            </a:r>
          </a:p>
          <a:p>
            <a:r>
              <a:rPr lang="zh-TW" altLang="en-US" sz="2000" dirty="0">
                <a:latin typeface="微軟正黑體" panose="020B0604030504040204" pitchFamily="34" charset="-120"/>
                <a:ea typeface="微軟正黑體" panose="020B0604030504040204" pitchFamily="34" charset="-120"/>
              </a:rPr>
              <a:t>一、 勞保保險費</a:t>
            </a:r>
          </a:p>
          <a:p>
            <a:r>
              <a:rPr lang="zh-TW" altLang="en-US" sz="2000" dirty="0">
                <a:latin typeface="微軟正黑體" panose="020B0604030504040204" pitchFamily="34" charset="-120"/>
                <a:ea typeface="微軟正黑體" panose="020B0604030504040204" pitchFamily="34" charset="-120"/>
              </a:rPr>
              <a:t>保險費率目前</a:t>
            </a:r>
            <a:r>
              <a:rPr lang="en-US" altLang="zh-TW" sz="2000" dirty="0">
                <a:latin typeface="微軟正黑體" panose="020B0604030504040204" pitchFamily="34" charset="-120"/>
                <a:ea typeface="微軟正黑體" panose="020B0604030504040204" pitchFamily="34" charset="-120"/>
              </a:rPr>
              <a:t>(111 </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為</a:t>
            </a:r>
            <a:r>
              <a:rPr lang="en-US" altLang="zh-TW" sz="2000" dirty="0">
                <a:latin typeface="微軟正黑體" panose="020B0604030504040204" pitchFamily="34" charset="-120"/>
                <a:ea typeface="微軟正黑體" panose="020B0604030504040204" pitchFamily="34" charset="-120"/>
              </a:rPr>
              <a:t>10.5%</a:t>
            </a:r>
            <a:r>
              <a:rPr lang="zh-TW" altLang="en-US" sz="2000" dirty="0">
                <a:latin typeface="微軟正黑體" panose="020B0604030504040204" pitchFamily="34" charset="-120"/>
                <a:ea typeface="微軟正黑體" panose="020B0604030504040204" pitchFamily="34" charset="-120"/>
              </a:rPr>
              <a:t>。*勞保保險費</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月投保薪資</a:t>
            </a:r>
            <a:r>
              <a:rPr lang="en-US" altLang="zh-TW" sz="2000" dirty="0">
                <a:latin typeface="微軟正黑體" panose="020B0604030504040204" pitchFamily="34" charset="-120"/>
                <a:ea typeface="微軟正黑體" panose="020B0604030504040204" pitchFamily="34" charset="-120"/>
              </a:rPr>
              <a:t>x10.5%x20%(</a:t>
            </a:r>
            <a:r>
              <a:rPr lang="zh-TW" altLang="en-US" sz="2000" dirty="0">
                <a:latin typeface="微軟正黑體" panose="020B0604030504040204" pitchFamily="34" charset="-120"/>
                <a:ea typeface="微軟正黑體" panose="020B0604030504040204" pitchFamily="34" charset="-120"/>
              </a:rPr>
              <a:t>個人負擔比例</a:t>
            </a:r>
            <a:r>
              <a:rPr lang="en-US" altLang="zh-TW" sz="2000" dirty="0">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二、 就保保險費</a:t>
            </a:r>
          </a:p>
          <a:p>
            <a:r>
              <a:rPr lang="zh-TW" altLang="en-US" sz="2000" dirty="0">
                <a:latin typeface="微軟正黑體" panose="020B0604030504040204" pitchFamily="34" charset="-120"/>
                <a:ea typeface="微軟正黑體" panose="020B0604030504040204" pitchFamily="34" charset="-120"/>
              </a:rPr>
              <a:t>保險費率為</a:t>
            </a:r>
            <a:r>
              <a:rPr lang="en-US" altLang="zh-TW" sz="2000" dirty="0">
                <a:latin typeface="微軟正黑體" panose="020B0604030504040204" pitchFamily="34" charset="-120"/>
                <a:ea typeface="微軟正黑體" panose="020B0604030504040204" pitchFamily="34" charset="-120"/>
              </a:rPr>
              <a:t>1%</a:t>
            </a:r>
            <a:r>
              <a:rPr lang="zh-TW" altLang="en-US" sz="2000" dirty="0">
                <a:latin typeface="微軟正黑體" panose="020B0604030504040204" pitchFamily="34" charset="-120"/>
                <a:ea typeface="微軟正黑體" panose="020B0604030504040204" pitchFamily="34" charset="-120"/>
              </a:rPr>
              <a:t>。*就保保險費</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月投保薪資</a:t>
            </a:r>
            <a:r>
              <a:rPr lang="en-US" altLang="zh-TW" sz="2000" dirty="0">
                <a:latin typeface="微軟正黑體" panose="020B0604030504040204" pitchFamily="34" charset="-120"/>
                <a:ea typeface="微軟正黑體" panose="020B0604030504040204" pitchFamily="34" charset="-120"/>
              </a:rPr>
              <a:t>x1%x20%(</a:t>
            </a:r>
            <a:r>
              <a:rPr lang="zh-TW" altLang="en-US" sz="2000" dirty="0">
                <a:latin typeface="微軟正黑體" panose="020B0604030504040204" pitchFamily="34" charset="-120"/>
                <a:ea typeface="微軟正黑體" panose="020B0604030504040204" pitchFamily="34" charset="-120"/>
              </a:rPr>
              <a:t>個人負擔比例</a:t>
            </a:r>
            <a:r>
              <a:rPr lang="en-US" altLang="zh-TW" sz="2000" dirty="0">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三、 職保保險費</a:t>
            </a:r>
          </a:p>
          <a:p>
            <a:r>
              <a:rPr lang="zh-TW" altLang="en-US" sz="2000" dirty="0">
                <a:latin typeface="微軟正黑體" panose="020B0604030504040204" pitchFamily="34" charset="-120"/>
                <a:ea typeface="微軟正黑體" panose="020B0604030504040204" pitchFamily="34" charset="-120"/>
              </a:rPr>
              <a:t>依適用行業別訂定保險費率，現行費率平均為</a:t>
            </a:r>
            <a:r>
              <a:rPr lang="en-US" altLang="zh-TW" sz="2000" dirty="0">
                <a:latin typeface="微軟正黑體" panose="020B0604030504040204" pitchFamily="34" charset="-120"/>
                <a:ea typeface="微軟正黑體" panose="020B0604030504040204" pitchFamily="34" charset="-120"/>
              </a:rPr>
              <a:t>0.20%</a:t>
            </a:r>
            <a:r>
              <a:rPr lang="zh-TW" altLang="en-US" sz="2000" b="1" dirty="0">
                <a:latin typeface="微軟正黑體" panose="020B0604030504040204" pitchFamily="34" charset="-120"/>
                <a:ea typeface="微軟正黑體" panose="020B0604030504040204" pitchFamily="34" charset="-120"/>
              </a:rPr>
              <a:t>。*職保保險費由雇主全額負擔。</a:t>
            </a:r>
          </a:p>
          <a:p>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663025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32</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勞工勞動權益－工資相關事</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279808" y="1158028"/>
            <a:ext cx="11632384" cy="5632311"/>
          </a:xfrm>
          <a:prstGeom prst="rect">
            <a:avLst/>
          </a:prstGeom>
          <a:noFill/>
        </p:spPr>
        <p:txBody>
          <a:bodyPr wrap="square" rtlCol="0">
            <a:spAutoFit/>
          </a:bodyPr>
          <a:lstStyle/>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 工資有沒有少領？</a:t>
            </a:r>
          </a:p>
          <a:p>
            <a:r>
              <a:rPr lang="zh-TW" altLang="en-US" sz="2000" dirty="0">
                <a:latin typeface="微軟正黑體" panose="020B0604030504040204" pitchFamily="34" charset="-120"/>
                <a:ea typeface="微軟正黑體" panose="020B0604030504040204" pitchFamily="34" charset="-120"/>
              </a:rPr>
              <a:t>工資是勞工因工作而獲得的報酬，應由勞雇雙方議定，但是不得低於基本工資。雇主應將工資全額、定期、直接給付給勞工，且不得預扣勞工工資作為違約金或賠償費用。</a:t>
            </a:r>
          </a:p>
          <a:p>
            <a:pPr marL="342900" indent="-342900">
              <a:buFont typeface="Wingdings" panose="05000000000000000000" pitchFamily="2" charset="2"/>
              <a:buChar char="l"/>
            </a:pPr>
            <a:endParaRPr lang="zh-TW" altLang="en-US" sz="20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 我超時工作了嗎？</a:t>
            </a:r>
          </a:p>
          <a:p>
            <a:r>
              <a:rPr lang="zh-TW" altLang="en-US" sz="2000" dirty="0">
                <a:latin typeface="微軟正黑體" panose="020B0604030504040204" pitchFamily="34" charset="-120"/>
                <a:ea typeface="微軟正黑體" panose="020B0604030504040204" pitchFamily="34" charset="-120"/>
              </a:rPr>
              <a:t>勞工正常工作時間，每日不得超過</a:t>
            </a:r>
            <a:r>
              <a:rPr lang="en-US" altLang="zh-TW" sz="2000" dirty="0">
                <a:latin typeface="微軟正黑體" panose="020B0604030504040204" pitchFamily="34" charset="-120"/>
                <a:ea typeface="微軟正黑體" panose="020B0604030504040204" pitchFamily="34" charset="-120"/>
              </a:rPr>
              <a:t>8 </a:t>
            </a:r>
            <a:r>
              <a:rPr lang="zh-TW" altLang="en-US" sz="2000" dirty="0">
                <a:latin typeface="微軟正黑體" panose="020B0604030504040204" pitchFamily="34" charset="-120"/>
                <a:ea typeface="微軟正黑體" panose="020B0604030504040204" pitchFamily="34" charset="-120"/>
              </a:rPr>
              <a:t>小時，每週不得超過</a:t>
            </a:r>
            <a:r>
              <a:rPr lang="en-US" altLang="zh-TW" sz="2000" dirty="0">
                <a:latin typeface="微軟正黑體" panose="020B0604030504040204" pitchFamily="34" charset="-120"/>
                <a:ea typeface="微軟正黑體" panose="020B0604030504040204" pitchFamily="34" charset="-120"/>
              </a:rPr>
              <a:t>40 </a:t>
            </a:r>
            <a:r>
              <a:rPr lang="zh-TW" altLang="en-US" sz="2000" dirty="0">
                <a:latin typeface="微軟正黑體" panose="020B0604030504040204" pitchFamily="34" charset="-120"/>
                <a:ea typeface="微軟正黑體" panose="020B0604030504040204" pitchFamily="34" charset="-120"/>
              </a:rPr>
              <a:t>小時。如勞工同意延長工作時間，一日延長工作時間加上正常工作時間不得超過</a:t>
            </a:r>
            <a:r>
              <a:rPr lang="en-US" altLang="zh-TW" sz="2000" dirty="0">
                <a:latin typeface="微軟正黑體" panose="020B0604030504040204" pitchFamily="34" charset="-120"/>
                <a:ea typeface="微軟正黑體" panose="020B0604030504040204" pitchFamily="34" charset="-120"/>
              </a:rPr>
              <a:t>12 </a:t>
            </a:r>
            <a:r>
              <a:rPr lang="zh-TW" altLang="en-US" sz="2000" dirty="0">
                <a:latin typeface="微軟正黑體" panose="020B0604030504040204" pitchFamily="34" charset="-120"/>
                <a:ea typeface="微軟正黑體" panose="020B0604030504040204" pitchFamily="34" charset="-120"/>
              </a:rPr>
              <a:t>小時。每月延長工作時間總時數不得超過</a:t>
            </a:r>
            <a:r>
              <a:rPr lang="en-US" altLang="zh-TW" sz="2000" dirty="0">
                <a:latin typeface="微軟正黑體" panose="020B0604030504040204" pitchFamily="34" charset="-120"/>
                <a:ea typeface="微軟正黑體" panose="020B0604030504040204" pitchFamily="34" charset="-120"/>
              </a:rPr>
              <a:t>46 </a:t>
            </a:r>
            <a:r>
              <a:rPr lang="zh-TW" altLang="en-US" sz="2000" dirty="0">
                <a:latin typeface="微軟正黑體" panose="020B0604030504040204" pitchFamily="34" charset="-120"/>
                <a:ea typeface="微軟正黑體" panose="020B0604030504040204" pitchFamily="34" charset="-120"/>
              </a:rPr>
              <a:t>小時。</a:t>
            </a:r>
          </a:p>
          <a:p>
            <a:endParaRPr lang="en-US" altLang="zh-TW" sz="2000"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雇主即使依法彈性調整，延長之工作時間，一個月仍然不得超過</a:t>
            </a:r>
            <a:r>
              <a:rPr lang="en-US" altLang="zh-TW" sz="2000" dirty="0">
                <a:latin typeface="微軟正黑體" panose="020B0604030504040204" pitchFamily="34" charset="-120"/>
                <a:ea typeface="微軟正黑體" panose="020B0604030504040204" pitchFamily="34" charset="-120"/>
              </a:rPr>
              <a:t>54</a:t>
            </a:r>
            <a:r>
              <a:rPr lang="zh-TW" altLang="en-US" sz="2000" dirty="0">
                <a:latin typeface="微軟正黑體" panose="020B0604030504040204" pitchFamily="34" charset="-120"/>
                <a:ea typeface="微軟正黑體" panose="020B0604030504040204" pitchFamily="34" charset="-120"/>
              </a:rPr>
              <a:t>小時，並且每三個月不得超過</a:t>
            </a:r>
            <a:r>
              <a:rPr lang="en-US" altLang="zh-TW" sz="2000" dirty="0">
                <a:latin typeface="微軟正黑體" panose="020B0604030504040204" pitchFamily="34" charset="-120"/>
                <a:ea typeface="微軟正黑體" panose="020B0604030504040204" pitchFamily="34" charset="-120"/>
              </a:rPr>
              <a:t>138 </a:t>
            </a:r>
            <a:r>
              <a:rPr lang="zh-TW" altLang="en-US" sz="2000" dirty="0">
                <a:latin typeface="微軟正黑體" panose="020B0604030504040204" pitchFamily="34" charset="-120"/>
                <a:ea typeface="微軟正黑體" panose="020B0604030504040204" pitchFamily="34" charset="-120"/>
              </a:rPr>
              <a:t>小時。如遇有天災</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如颱風</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、事變或突發事件，則另有例外規定。</a:t>
            </a:r>
          </a:p>
          <a:p>
            <a:pPr marL="342900" indent="-342900">
              <a:buFont typeface="Wingdings" panose="05000000000000000000" pitchFamily="2" charset="2"/>
              <a:buChar char="l"/>
            </a:pPr>
            <a:endParaRPr lang="zh-TW" altLang="en-US" sz="2000" dirty="0">
              <a:latin typeface="微軟正黑體" panose="020B0604030504040204" pitchFamily="34" charset="-120"/>
              <a:ea typeface="微軟正黑體" panose="020B0604030504040204" pitchFamily="34" charset="-120"/>
            </a:endParaRPr>
          </a:p>
          <a:p>
            <a:r>
              <a:rPr lang="zh-TW" altLang="en-US" sz="2000" dirty="0">
                <a:latin typeface="微軟正黑體" panose="020B0604030504040204" pitchFamily="34" charset="-120"/>
                <a:ea typeface="微軟正黑體" panose="020B0604030504040204" pitchFamily="34" charset="-120"/>
              </a:rPr>
              <a:t> 加班費怎麼算？</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一</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先知道加班當月的工資，不僅僅是底薪喔！</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二</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平日加班費：平日加班的第</a:t>
            </a:r>
            <a:r>
              <a:rPr lang="en-US" altLang="zh-TW" sz="2000" dirty="0">
                <a:latin typeface="微軟正黑體" panose="020B0604030504040204" pitchFamily="34" charset="-120"/>
                <a:ea typeface="微軟正黑體" panose="020B0604030504040204" pitchFamily="34" charset="-120"/>
              </a:rPr>
              <a:t>1 </a:t>
            </a:r>
            <a:r>
              <a:rPr lang="zh-TW" altLang="en-US" sz="2000" dirty="0">
                <a:latin typeface="微軟正黑體" panose="020B0604030504040204" pitchFamily="34" charset="-120"/>
                <a:ea typeface="微軟正黑體" panose="020B0604030504040204" pitchFamily="34" charset="-120"/>
              </a:rPr>
              <a:t>至</a:t>
            </a:r>
            <a:r>
              <a:rPr lang="en-US" altLang="zh-TW" sz="2000" dirty="0">
                <a:latin typeface="微軟正黑體" panose="020B0604030504040204" pitchFamily="34" charset="-120"/>
                <a:ea typeface="微軟正黑體" panose="020B0604030504040204" pitchFamily="34" charset="-120"/>
              </a:rPr>
              <a:t>2 </a:t>
            </a:r>
            <a:r>
              <a:rPr lang="zh-TW" altLang="en-US" sz="2000" dirty="0">
                <a:latin typeface="微軟正黑體" panose="020B0604030504040204" pitchFamily="34" charset="-120"/>
                <a:ea typeface="微軟正黑體" panose="020B0604030504040204" pitchFamily="34" charset="-120"/>
              </a:rPr>
              <a:t>個小時，按平日每小時工資額加給</a:t>
            </a:r>
            <a:r>
              <a:rPr lang="en-US" altLang="zh-TW" sz="2000" dirty="0">
                <a:latin typeface="微軟正黑體" panose="020B0604030504040204" pitchFamily="34" charset="-120"/>
                <a:ea typeface="微軟正黑體" panose="020B0604030504040204" pitchFamily="34" charset="-120"/>
              </a:rPr>
              <a:t>1/3 </a:t>
            </a:r>
            <a:r>
              <a:rPr lang="zh-TW" altLang="en-US" sz="2000" dirty="0">
                <a:latin typeface="微軟正黑體" panose="020B0604030504040204" pitchFamily="34" charset="-120"/>
                <a:ea typeface="微軟正黑體" panose="020B0604030504040204" pitchFamily="34" charset="-120"/>
              </a:rPr>
              <a:t>以上；第</a:t>
            </a:r>
            <a:r>
              <a:rPr lang="en-US" altLang="zh-TW" sz="2000" dirty="0">
                <a:latin typeface="微軟正黑體" panose="020B0604030504040204" pitchFamily="34" charset="-120"/>
                <a:ea typeface="微軟正黑體" panose="020B0604030504040204" pitchFamily="34" charset="-120"/>
              </a:rPr>
              <a:t>3 </a:t>
            </a:r>
            <a:r>
              <a:rPr lang="zh-TW" altLang="en-US" sz="2000" dirty="0">
                <a:latin typeface="微軟正黑體" panose="020B0604030504040204" pitchFamily="34" charset="-120"/>
                <a:ea typeface="微軟正黑體" panose="020B0604030504040204" pitchFamily="34" charset="-120"/>
              </a:rPr>
              <a:t>至</a:t>
            </a:r>
            <a:r>
              <a:rPr lang="en-US" altLang="zh-TW" sz="2000" dirty="0">
                <a:latin typeface="微軟正黑體" panose="020B0604030504040204" pitchFamily="34" charset="-120"/>
                <a:ea typeface="微軟正黑體" panose="020B0604030504040204" pitchFamily="34" charset="-120"/>
              </a:rPr>
              <a:t>4 </a:t>
            </a:r>
            <a:r>
              <a:rPr lang="zh-TW" altLang="en-US" sz="2000" dirty="0">
                <a:latin typeface="微軟正黑體" panose="020B0604030504040204" pitchFamily="34" charset="-120"/>
                <a:ea typeface="微軟正黑體" panose="020B0604030504040204" pitchFamily="34" charset="-120"/>
              </a:rPr>
              <a:t>小時，按平日每小時工資額加給</a:t>
            </a:r>
            <a:r>
              <a:rPr lang="en-US" altLang="zh-TW" sz="2000" dirty="0">
                <a:latin typeface="微軟正黑體" panose="020B0604030504040204" pitchFamily="34" charset="-120"/>
                <a:ea typeface="微軟正黑體" panose="020B0604030504040204" pitchFamily="34" charset="-120"/>
              </a:rPr>
              <a:t>2/3</a:t>
            </a:r>
            <a:r>
              <a:rPr lang="zh-TW" altLang="en-US" sz="2000" dirty="0">
                <a:latin typeface="微軟正黑體" panose="020B0604030504040204" pitchFamily="34" charset="-120"/>
                <a:ea typeface="微軟正黑體" panose="020B0604030504040204" pitchFamily="34" charset="-120"/>
              </a:rPr>
              <a:t>以上。</a:t>
            </a:r>
          </a:p>
          <a:p>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三</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休息日加班費：休息日加班的第</a:t>
            </a:r>
            <a:r>
              <a:rPr lang="en-US" altLang="zh-TW" sz="2000" dirty="0">
                <a:latin typeface="微軟正黑體" panose="020B0604030504040204" pitchFamily="34" charset="-120"/>
                <a:ea typeface="微軟正黑體" panose="020B0604030504040204" pitchFamily="34" charset="-120"/>
              </a:rPr>
              <a:t>1 </a:t>
            </a:r>
            <a:r>
              <a:rPr lang="zh-TW" altLang="en-US" sz="2000" dirty="0">
                <a:latin typeface="微軟正黑體" panose="020B0604030504040204" pitchFamily="34" charset="-120"/>
                <a:ea typeface="微軟正黑體" panose="020B0604030504040204" pitchFamily="34" charset="-120"/>
              </a:rPr>
              <a:t>至</a:t>
            </a:r>
            <a:r>
              <a:rPr lang="en-US" altLang="zh-TW" sz="2000" dirty="0">
                <a:latin typeface="微軟正黑體" panose="020B0604030504040204" pitchFamily="34" charset="-120"/>
                <a:ea typeface="微軟正黑體" panose="020B0604030504040204" pitchFamily="34" charset="-120"/>
              </a:rPr>
              <a:t>2 </a:t>
            </a:r>
            <a:r>
              <a:rPr lang="zh-TW" altLang="en-US" sz="2000" dirty="0">
                <a:latin typeface="微軟正黑體" panose="020B0604030504040204" pitchFamily="34" charset="-120"/>
                <a:ea typeface="微軟正黑體" panose="020B0604030504040204" pitchFamily="34" charset="-120"/>
              </a:rPr>
              <a:t>小時，按平日每小時工資額另再加給</a:t>
            </a:r>
            <a:r>
              <a:rPr lang="en-US" altLang="zh-TW" sz="2000" dirty="0">
                <a:latin typeface="微軟正黑體" panose="020B0604030504040204" pitchFamily="34" charset="-120"/>
                <a:ea typeface="微軟正黑體" panose="020B0604030504040204" pitchFamily="34" charset="-120"/>
              </a:rPr>
              <a:t>1 </a:t>
            </a:r>
            <a:r>
              <a:rPr lang="zh-TW" altLang="en-US" sz="2000" dirty="0">
                <a:latin typeface="微軟正黑體" panose="020B0604030504040204" pitchFamily="34" charset="-120"/>
                <a:ea typeface="微軟正黑體" panose="020B0604030504040204" pitchFamily="34" charset="-120"/>
              </a:rPr>
              <a:t>又</a:t>
            </a:r>
            <a:r>
              <a:rPr lang="en-US" altLang="zh-TW" sz="2000" dirty="0">
                <a:latin typeface="微軟正黑體" panose="020B0604030504040204" pitchFamily="34" charset="-120"/>
                <a:ea typeface="微軟正黑體" panose="020B0604030504040204" pitchFamily="34" charset="-120"/>
              </a:rPr>
              <a:t>1/3 </a:t>
            </a:r>
            <a:r>
              <a:rPr lang="zh-TW" altLang="en-US" sz="2000" dirty="0">
                <a:latin typeface="微軟正黑體" panose="020B0604030504040204" pitchFamily="34" charset="-120"/>
                <a:ea typeface="微軟正黑體" panose="020B0604030504040204" pitchFamily="34" charset="-120"/>
              </a:rPr>
              <a:t>以上；第</a:t>
            </a:r>
            <a:r>
              <a:rPr lang="en-US" altLang="zh-TW" sz="2000" dirty="0">
                <a:latin typeface="微軟正黑體" panose="020B0604030504040204" pitchFamily="34" charset="-120"/>
                <a:ea typeface="微軟正黑體" panose="020B0604030504040204" pitchFamily="34" charset="-120"/>
              </a:rPr>
              <a:t>3 </a:t>
            </a:r>
            <a:r>
              <a:rPr lang="zh-TW" altLang="en-US" sz="2000" dirty="0">
                <a:latin typeface="微軟正黑體" panose="020B0604030504040204" pitchFamily="34" charset="-120"/>
                <a:ea typeface="微軟正黑體" panose="020B0604030504040204" pitchFamily="34" charset="-120"/>
              </a:rPr>
              <a:t>小時以上，按平日每小時工資額另再加給</a:t>
            </a:r>
            <a:r>
              <a:rPr lang="en-US" altLang="zh-TW" sz="2000" dirty="0">
                <a:latin typeface="微軟正黑體" panose="020B0604030504040204" pitchFamily="34" charset="-120"/>
                <a:ea typeface="微軟正黑體" panose="020B0604030504040204" pitchFamily="34" charset="-120"/>
              </a:rPr>
              <a:t>1 </a:t>
            </a:r>
            <a:r>
              <a:rPr lang="zh-TW" altLang="en-US" sz="2000" dirty="0">
                <a:latin typeface="微軟正黑體" panose="020B0604030504040204" pitchFamily="34" charset="-120"/>
                <a:ea typeface="微軟正黑體" panose="020B0604030504040204" pitchFamily="34" charset="-120"/>
              </a:rPr>
              <a:t>又</a:t>
            </a:r>
            <a:r>
              <a:rPr lang="en-US" altLang="zh-TW" sz="2000" dirty="0">
                <a:latin typeface="微軟正黑體" panose="020B0604030504040204" pitchFamily="34" charset="-120"/>
                <a:ea typeface="微軟正黑體" panose="020B0604030504040204" pitchFamily="34" charset="-120"/>
              </a:rPr>
              <a:t>2/3 </a:t>
            </a:r>
            <a:r>
              <a:rPr lang="zh-TW" altLang="en-US" sz="2000" dirty="0">
                <a:latin typeface="微軟正黑體" panose="020B0604030504040204" pitchFamily="34" charset="-120"/>
                <a:ea typeface="微軟正黑體" panose="020B0604030504040204" pitchFamily="34" charset="-120"/>
              </a:rPr>
              <a:t>以上。</a:t>
            </a:r>
          </a:p>
          <a:p>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7976595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33</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勞工勞動權益－休假</a:t>
            </a:r>
          </a:p>
        </p:txBody>
      </p:sp>
      <p:sp>
        <p:nvSpPr>
          <p:cNvPr id="7" name="文字方塊 6">
            <a:extLst>
              <a:ext uri="{FF2B5EF4-FFF2-40B4-BE49-F238E27FC236}">
                <a16:creationId xmlns:a16="http://schemas.microsoft.com/office/drawing/2014/main" id="{0AA6FB34-D9FF-4B1F-8828-3917EB4A43AC}"/>
              </a:ext>
            </a:extLst>
          </p:cNvPr>
          <p:cNvSpPr txBox="1"/>
          <p:nvPr/>
        </p:nvSpPr>
        <p:spPr>
          <a:xfrm>
            <a:off x="441247" y="1158028"/>
            <a:ext cx="11632384" cy="707886"/>
          </a:xfrm>
          <a:prstGeom prst="rect">
            <a:avLst/>
          </a:prstGeom>
          <a:noFill/>
        </p:spPr>
        <p:txBody>
          <a:bodyPr wrap="square" rtlCol="0">
            <a:spAutoFit/>
          </a:bodyPr>
          <a:lstStyle/>
          <a:p>
            <a:pPr marL="342900" indent="-342900">
              <a:buFont typeface="Wingdings" panose="05000000000000000000" pitchFamily="2" charset="2"/>
              <a:buChar char="l"/>
            </a:pPr>
            <a:r>
              <a:rPr lang="zh-TW" altLang="en-US" sz="2000" dirty="0">
                <a:latin typeface="微軟正黑體" panose="020B0604030504040204" pitchFamily="34" charset="-120"/>
                <a:ea typeface="微軟正黑體" panose="020B0604030504040204" pitchFamily="34" charset="-120"/>
              </a:rPr>
              <a:t>雇主給假給對了嗎？</a:t>
            </a:r>
          </a:p>
          <a:p>
            <a:endParaRPr lang="zh-TW" altLang="en-US" sz="2000" dirty="0">
              <a:latin typeface="微軟正黑體" panose="020B0604030504040204" pitchFamily="34" charset="-120"/>
              <a:ea typeface="微軟正黑體" panose="020B0604030504040204" pitchFamily="34" charset="-120"/>
            </a:endParaRPr>
          </a:p>
        </p:txBody>
      </p:sp>
      <p:pic>
        <p:nvPicPr>
          <p:cNvPr id="2" name="圖片 1">
            <a:extLst>
              <a:ext uri="{FF2B5EF4-FFF2-40B4-BE49-F238E27FC236}">
                <a16:creationId xmlns:a16="http://schemas.microsoft.com/office/drawing/2014/main" id="{83A25921-16BC-4CCF-AFC5-DB15E1E227A4}"/>
              </a:ext>
            </a:extLst>
          </p:cNvPr>
          <p:cNvPicPr>
            <a:picLocks noChangeAspect="1"/>
          </p:cNvPicPr>
          <p:nvPr/>
        </p:nvPicPr>
        <p:blipFill>
          <a:blip r:embed="rId3"/>
          <a:stretch>
            <a:fillRect/>
          </a:stretch>
        </p:blipFill>
        <p:spPr>
          <a:xfrm>
            <a:off x="1764847" y="1642370"/>
            <a:ext cx="8412779" cy="4573938"/>
          </a:xfrm>
          <a:prstGeom prst="rect">
            <a:avLst/>
          </a:prstGeom>
        </p:spPr>
      </p:pic>
    </p:spTree>
    <p:extLst>
      <p:ext uri="{BB962C8B-B14F-4D97-AF65-F5344CB8AC3E}">
        <p14:creationId xmlns:p14="http://schemas.microsoft.com/office/powerpoint/2010/main" val="34624691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34</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prstClr val="black"/>
                </a:solidFill>
                <a:cs typeface="Times New Roman" pitchFamily="18" charset="0"/>
              </a:rPr>
              <a:t>實習前的心態建立</a:t>
            </a:r>
            <a:r>
              <a:rPr lang="en-US" altLang="zh-TW" sz="3600" dirty="0">
                <a:solidFill>
                  <a:prstClr val="black"/>
                </a:solidFill>
                <a:cs typeface="Times New Roman" pitchFamily="18" charset="0"/>
              </a:rPr>
              <a:t>-</a:t>
            </a:r>
            <a:r>
              <a:rPr lang="zh-TW" altLang="en-US" sz="3600" dirty="0">
                <a:solidFill>
                  <a:prstClr val="black"/>
                </a:solidFill>
                <a:cs typeface="Times New Roman" pitchFamily="18" charset="0"/>
              </a:rPr>
              <a:t>職涯輔導線上課程</a:t>
            </a:r>
            <a:endParaRPr lang="zh-TW" altLang="en-US" sz="3600" dirty="0"/>
          </a:p>
        </p:txBody>
      </p:sp>
      <p:sp>
        <p:nvSpPr>
          <p:cNvPr id="6" name="文字方塊 5">
            <a:extLst>
              <a:ext uri="{FF2B5EF4-FFF2-40B4-BE49-F238E27FC236}">
                <a16:creationId xmlns:a16="http://schemas.microsoft.com/office/drawing/2014/main" id="{1127460E-24AF-4FE9-8E8D-738CA78C205B}"/>
              </a:ext>
            </a:extLst>
          </p:cNvPr>
          <p:cNvSpPr txBox="1"/>
          <p:nvPr/>
        </p:nvSpPr>
        <p:spPr>
          <a:xfrm>
            <a:off x="269011" y="1132112"/>
            <a:ext cx="11529412" cy="1569660"/>
          </a:xfrm>
          <a:prstGeom prst="rect">
            <a:avLst/>
          </a:prstGeom>
          <a:noFill/>
        </p:spPr>
        <p:txBody>
          <a:bodyPr wrap="square" rtlCol="0">
            <a:spAutoFit/>
          </a:bodyPr>
          <a:lstStyle/>
          <a:p>
            <a:r>
              <a:rPr lang="zh-TW" altLang="zh-TW" sz="2400" dirty="0">
                <a:latin typeface="微軟正黑體" panose="020B0604030504040204" pitchFamily="34" charset="-120"/>
                <a:ea typeface="微軟正黑體" panose="020B0604030504040204" pitchFamily="34" charset="-120"/>
              </a:rPr>
              <a:t>面對實習</a:t>
            </a:r>
            <a:r>
              <a:rPr lang="zh-TW" altLang="en-US" sz="2400" dirty="0">
                <a:latin typeface="微軟正黑體" panose="020B0604030504040204" pitchFamily="34" charset="-120"/>
                <a:ea typeface="微軟正黑體" panose="020B0604030504040204" pitchFamily="34" charset="-120"/>
              </a:rPr>
              <a:t>及就業</a:t>
            </a:r>
            <a:r>
              <a:rPr lang="zh-TW" altLang="zh-TW" sz="2400" dirty="0">
                <a:latin typeface="微軟正黑體" panose="020B0604030504040204" pitchFamily="34" charset="-120"/>
                <a:ea typeface="微軟正黑體" panose="020B0604030504040204" pitchFamily="34" charset="-120"/>
              </a:rPr>
              <a:t>，開始緊張如何挑選廠商嗎</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又要如何撰寫履歷呢</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面試時該注意什麼</a:t>
            </a:r>
            <a:r>
              <a:rPr lang="en-US" altLang="zh-TW" sz="2400"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實習</a:t>
            </a:r>
            <a:r>
              <a:rPr lang="zh-TW" altLang="zh-TW" sz="2400" b="1" dirty="0">
                <a:latin typeface="微軟正黑體" panose="020B0604030504040204" pitchFamily="34" charset="-120"/>
                <a:ea typeface="微軟正黑體" panose="020B0604030504040204" pitchFamily="34" charset="-120"/>
              </a:rPr>
              <a:t>心態要怎麼準備呢</a:t>
            </a:r>
            <a:r>
              <a:rPr lang="en-US" altLang="zh-TW" sz="2400" b="1" dirty="0">
                <a:latin typeface="微軟正黑體" panose="020B0604030504040204" pitchFamily="34" charset="-120"/>
                <a:ea typeface="微軟正黑體" panose="020B0604030504040204" pitchFamily="34" charset="-120"/>
              </a:rPr>
              <a:t>?</a:t>
            </a:r>
          </a:p>
          <a:p>
            <a:r>
              <a:rPr lang="zh-TW" altLang="en-US" sz="2400" dirty="0">
                <a:latin typeface="微軟正黑體" panose="020B0604030504040204" pitchFamily="34" charset="-120"/>
                <a:ea typeface="微軟正黑體" panose="020B0604030504040204" pitchFamily="34" charset="-120"/>
              </a:rPr>
              <a:t>這三個課程可以一次解決您所有問題，三年級學生可於實習前收視，讓您順利找到心儀的實習廠商，</a:t>
            </a:r>
            <a:r>
              <a:rPr lang="zh-TW" altLang="en-US" sz="2400" b="1" dirty="0">
                <a:latin typeface="微軟正黑體" panose="020B0604030504040204" pitchFamily="34" charset="-120"/>
                <a:ea typeface="微軟正黑體" panose="020B0604030504040204" pitchFamily="34" charset="-120"/>
              </a:rPr>
              <a:t>四年級學生也可以在畢業前無限次複習喔。</a:t>
            </a:r>
          </a:p>
        </p:txBody>
      </p:sp>
      <p:graphicFrame>
        <p:nvGraphicFramePr>
          <p:cNvPr id="7" name="資料庫圖表 6">
            <a:extLst>
              <a:ext uri="{FF2B5EF4-FFF2-40B4-BE49-F238E27FC236}">
                <a16:creationId xmlns:a16="http://schemas.microsoft.com/office/drawing/2014/main" id="{EAAD09B2-DF0E-4C0D-850D-F049F1067976}"/>
              </a:ext>
            </a:extLst>
          </p:cNvPr>
          <p:cNvGraphicFramePr/>
          <p:nvPr>
            <p:extLst>
              <p:ext uri="{D42A27DB-BD31-4B8C-83A1-F6EECF244321}">
                <p14:modId xmlns:p14="http://schemas.microsoft.com/office/powerpoint/2010/main" val="1022826366"/>
              </p:ext>
            </p:extLst>
          </p:nvPr>
        </p:nvGraphicFramePr>
        <p:xfrm>
          <a:off x="1418175" y="2390794"/>
          <a:ext cx="7317452" cy="35927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字方塊 7">
            <a:extLst>
              <a:ext uri="{FF2B5EF4-FFF2-40B4-BE49-F238E27FC236}">
                <a16:creationId xmlns:a16="http://schemas.microsoft.com/office/drawing/2014/main" id="{BED3532A-6D3A-419E-8FEC-E934410BC060}"/>
              </a:ext>
            </a:extLst>
          </p:cNvPr>
          <p:cNvSpPr txBox="1"/>
          <p:nvPr/>
        </p:nvSpPr>
        <p:spPr>
          <a:xfrm>
            <a:off x="1236677" y="5589640"/>
            <a:ext cx="9749933" cy="646331"/>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公告連結：</a:t>
            </a:r>
            <a:r>
              <a:rPr lang="en-US" altLang="zh-TW" dirty="0">
                <a:latin typeface="微軟正黑體" panose="020B0604030504040204" pitchFamily="34" charset="-120"/>
                <a:ea typeface="微軟正黑體" panose="020B0604030504040204" pitchFamily="34" charset="-120"/>
              </a:rPr>
              <a:t>http://netinfo.takming.edu.tw/tip/post/post_OneShow.php?SerialItem=101447</a:t>
            </a:r>
            <a:endParaRPr lang="zh-TW" altLang="en-US" dirty="0">
              <a:latin typeface="微軟正黑體" panose="020B0604030504040204" pitchFamily="34" charset="-120"/>
              <a:ea typeface="微軟正黑體" panose="020B0604030504040204" pitchFamily="34" charset="-120"/>
            </a:endParaRPr>
          </a:p>
        </p:txBody>
      </p:sp>
      <p:pic>
        <p:nvPicPr>
          <p:cNvPr id="9" name="Picture 4" descr="举手卡通图片-举手卡通图片大全-举手卡通背景图片-觅知网">
            <a:extLst>
              <a:ext uri="{FF2B5EF4-FFF2-40B4-BE49-F238E27FC236}">
                <a16:creationId xmlns:a16="http://schemas.microsoft.com/office/drawing/2014/main" id="{57EBC4F0-E0FF-4A98-AFB8-07957AF48469}"/>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131420" y="3429000"/>
            <a:ext cx="4768359" cy="3670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447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35</a:t>
            </a:fld>
            <a:endParaRPr lang="zh-TW" altLang="en-US" dirty="0"/>
          </a:p>
        </p:txBody>
      </p:sp>
      <p:sp>
        <p:nvSpPr>
          <p:cNvPr id="5" name="標題 1"/>
          <p:cNvSpPr>
            <a:spLocks noGrp="1"/>
          </p:cNvSpPr>
          <p:nvPr>
            <p:ph type="title"/>
          </p:nvPr>
        </p:nvSpPr>
        <p:spPr>
          <a:xfrm>
            <a:off x="990165" y="136525"/>
            <a:ext cx="10515600" cy="875208"/>
          </a:xfrm>
        </p:spPr>
        <p:txBody>
          <a:bodyPr>
            <a:normAutofit/>
          </a:bodyPr>
          <a:lstStyle/>
          <a:p>
            <a:r>
              <a:rPr lang="zh-TW" altLang="en-US" sz="3600" dirty="0">
                <a:solidFill>
                  <a:schemeClr val="tx1"/>
                </a:solidFill>
              </a:rPr>
              <a:t>資料來源</a:t>
            </a:r>
          </a:p>
        </p:txBody>
      </p:sp>
      <p:sp>
        <p:nvSpPr>
          <p:cNvPr id="6" name="文字方塊 5">
            <a:extLst>
              <a:ext uri="{FF2B5EF4-FFF2-40B4-BE49-F238E27FC236}">
                <a16:creationId xmlns:a16="http://schemas.microsoft.com/office/drawing/2014/main" id="{90E8EF54-8D18-476A-A3FE-ECBE8E9B2F8B}"/>
              </a:ext>
            </a:extLst>
          </p:cNvPr>
          <p:cNvSpPr txBox="1"/>
          <p:nvPr/>
        </p:nvSpPr>
        <p:spPr>
          <a:xfrm>
            <a:off x="441247" y="1158028"/>
            <a:ext cx="11064518" cy="5078313"/>
          </a:xfrm>
          <a:prstGeom prst="rect">
            <a:avLst/>
          </a:prstGeom>
          <a:noFill/>
        </p:spPr>
        <p:txBody>
          <a:bodyPr wrap="square" rtlCol="0">
            <a:spAutoFit/>
          </a:bodyPr>
          <a:lstStyle/>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職場高手秘技</a:t>
            </a:r>
            <a:r>
              <a:rPr lang="en-US" altLang="zh-TW" sz="1200" dirty="0">
                <a:latin typeface="微軟正黑體" panose="020B0604030504040204" pitchFamily="34" charset="-120"/>
                <a:ea typeface="微軟正黑體" panose="020B0604030504040204" pitchFamily="34" charset="-120"/>
              </a:rPr>
              <a:t>:</a:t>
            </a:r>
          </a:p>
          <a:p>
            <a:r>
              <a:rPr lang="en-US" altLang="zh-TW" sz="1200" dirty="0">
                <a:latin typeface="微軟正黑體" panose="020B0604030504040204" pitchFamily="34" charset="-120"/>
                <a:ea typeface="微軟正黑體" panose="020B0604030504040204" pitchFamily="34" charset="-120"/>
                <a:hlinkClick r:id="rId2"/>
              </a:rPr>
              <a:t>https://labor-elearning.mol.gov.tw/base/10001/door/%AFS%A5Z%C0%C9%AE%D7%B0%CF/33_111%A6~%C2%BE%B3%F5%B0%AA%A4%E2%</a:t>
            </a:r>
          </a:p>
          <a:p>
            <a:r>
              <a:rPr lang="en-US" altLang="zh-TW" sz="1200" dirty="0">
                <a:latin typeface="微軟正黑體" panose="020B0604030504040204" pitchFamily="34" charset="-120"/>
                <a:ea typeface="微軟正黑體" panose="020B0604030504040204" pitchFamily="34" charset="-120"/>
                <a:hlinkClick r:id="rId2"/>
              </a:rPr>
              <a:t>AF%B5%D3D.pdf</a:t>
            </a:r>
            <a:endParaRPr lang="en-US" altLang="zh-TW" sz="1200" dirty="0">
              <a:latin typeface="微軟正黑體" panose="020B0604030504040204" pitchFamily="34" charset="-120"/>
              <a:ea typeface="微軟正黑體" panose="020B0604030504040204" pitchFamily="34" charset="-120"/>
            </a:endParaRPr>
          </a:p>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職災認定與申請給付標準，你知道了嗎？</a:t>
            </a:r>
            <a:endParaRPr lang="en-US" altLang="zh-TW" sz="1200" dirty="0">
              <a:latin typeface="微軟正黑體" panose="020B0604030504040204" pitchFamily="34" charset="-120"/>
              <a:ea typeface="微軟正黑體" panose="020B0604030504040204" pitchFamily="34" charset="-120"/>
            </a:endParaRPr>
          </a:p>
          <a:p>
            <a:r>
              <a:rPr lang="en-US" altLang="zh-TW" sz="1200" dirty="0">
                <a:latin typeface="微軟正黑體" panose="020B0604030504040204" pitchFamily="34" charset="-120"/>
                <a:ea typeface="微軟正黑體" panose="020B0604030504040204" pitchFamily="34" charset="-120"/>
                <a:hlinkClick r:id="rId3"/>
              </a:rPr>
              <a:t>https://www.hvc.com.tw/healthgroup/388</a:t>
            </a:r>
            <a:endParaRPr lang="en-US" altLang="zh-TW" sz="1200" dirty="0">
              <a:latin typeface="微軟正黑體" panose="020B0604030504040204" pitchFamily="34" charset="-120"/>
              <a:ea typeface="微軟正黑體" panose="020B0604030504040204" pitchFamily="34" charset="-120"/>
            </a:endParaRPr>
          </a:p>
          <a:p>
            <a:r>
              <a:rPr lang="en-US" altLang="zh-TW" sz="1200" dirty="0">
                <a:latin typeface="微軟正黑體" panose="020B0604030504040204" pitchFamily="34" charset="-120"/>
                <a:ea typeface="微軟正黑體" panose="020B0604030504040204" pitchFamily="34" charset="-120"/>
                <a:hlinkClick r:id="rId4"/>
              </a:rPr>
              <a:t>https://www.facebook.com/ImLabor/posts/1113487322014144</a:t>
            </a:r>
            <a:endParaRPr lang="en-US" altLang="zh-TW" sz="1200" dirty="0">
              <a:latin typeface="微軟正黑體" panose="020B0604030504040204" pitchFamily="34" charset="-120"/>
              <a:ea typeface="微軟正黑體" panose="020B0604030504040204" pitchFamily="34" charset="-120"/>
            </a:endParaRPr>
          </a:p>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勞動部製作「實習生安全保障海報」及「實習場所安全無憂摺頁」</a:t>
            </a:r>
            <a:endParaRPr lang="en-US" altLang="zh-TW" sz="1200" dirty="0">
              <a:latin typeface="微軟正黑體" panose="020B0604030504040204" pitchFamily="34" charset="-120"/>
              <a:ea typeface="微軟正黑體" panose="020B0604030504040204" pitchFamily="34" charset="-120"/>
            </a:endParaRPr>
          </a:p>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臺北市勞動檢查處</a:t>
            </a:r>
            <a:endParaRPr lang="en-US" altLang="zh-TW" sz="1200" dirty="0">
              <a:latin typeface="微軟正黑體" panose="020B0604030504040204" pitchFamily="34" charset="-120"/>
              <a:ea typeface="微軟正黑體" panose="020B0604030504040204" pitchFamily="34" charset="-120"/>
            </a:endParaRPr>
          </a:p>
          <a:p>
            <a:r>
              <a:rPr lang="zh-TW" altLang="en-US" sz="1200" dirty="0">
                <a:latin typeface="微軟正黑體" panose="020B0604030504040204" pitchFamily="34" charset="-120"/>
                <a:ea typeface="微軟正黑體" panose="020B0604030504040204" pitchFamily="34" charset="-120"/>
              </a:rPr>
              <a:t>職場不法侵害</a:t>
            </a:r>
            <a:r>
              <a:rPr lang="en-US" altLang="zh-TW" sz="1200" dirty="0">
                <a:latin typeface="微軟正黑體" panose="020B0604030504040204" pitchFamily="34" charset="-120"/>
                <a:ea typeface="微軟正黑體" panose="020B0604030504040204" pitchFamily="34" charset="-120"/>
              </a:rPr>
              <a:t>:</a:t>
            </a:r>
          </a:p>
          <a:p>
            <a:r>
              <a:rPr lang="en-US" altLang="zh-TW" sz="1200" dirty="0">
                <a:latin typeface="微軟正黑體" panose="020B0604030504040204" pitchFamily="34" charset="-120"/>
                <a:ea typeface="微軟正黑體" panose="020B0604030504040204" pitchFamily="34" charset="-120"/>
                <a:hlinkClick r:id="rId5"/>
              </a:rPr>
              <a:t>https://lio.gov.taipei/News_Content.aspx?n=44B6467EFC93C3E4&amp;s=F9FD9EE601038156</a:t>
            </a:r>
            <a:endParaRPr lang="en-US" altLang="zh-TW" sz="1200" dirty="0">
              <a:latin typeface="微軟正黑體" panose="020B0604030504040204" pitchFamily="34" charset="-120"/>
              <a:ea typeface="微軟正黑體" panose="020B0604030504040204" pitchFamily="34" charset="-120"/>
            </a:endParaRPr>
          </a:p>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彰化縣政府勞工處</a:t>
            </a:r>
            <a:r>
              <a:rPr lang="en-US" altLang="zh-TW" sz="1200" dirty="0">
                <a:latin typeface="微軟正黑體" panose="020B0604030504040204" pitchFamily="34" charset="-120"/>
                <a:ea typeface="微軟正黑體" panose="020B0604030504040204" pitchFamily="34" charset="-120"/>
              </a:rPr>
              <a:t>-</a:t>
            </a:r>
            <a:r>
              <a:rPr lang="zh-TW" altLang="en-US" sz="1200" dirty="0">
                <a:latin typeface="微軟正黑體" panose="020B0604030504040204" pitchFamily="34" charset="-120"/>
                <a:ea typeface="微軟正黑體" panose="020B0604030504040204" pitchFamily="34" charset="-120"/>
              </a:rPr>
              <a:t>求職防騙防禦術，就業隱私要守住</a:t>
            </a:r>
            <a:endParaRPr lang="en-US" altLang="zh-TW" sz="1200" dirty="0">
              <a:latin typeface="微軟正黑體" panose="020B0604030504040204" pitchFamily="34" charset="-120"/>
              <a:ea typeface="微軟正黑體" panose="020B0604030504040204" pitchFamily="34" charset="-120"/>
            </a:endParaRPr>
          </a:p>
          <a:p>
            <a:r>
              <a:rPr lang="en-US" altLang="zh-TW" sz="1200" dirty="0">
                <a:latin typeface="微軟正黑體" panose="020B0604030504040204" pitchFamily="34" charset="-120"/>
                <a:ea typeface="微軟正黑體" panose="020B0604030504040204" pitchFamily="34" charset="-120"/>
                <a:hlinkClick r:id="rId6"/>
              </a:rPr>
              <a:t>https://www.ner.gov.tw/news/60daf95eb8b759000800f112</a:t>
            </a:r>
            <a:endParaRPr lang="en-US" altLang="zh-TW" sz="1200" dirty="0">
              <a:latin typeface="微軟正黑體" panose="020B0604030504040204" pitchFamily="34" charset="-120"/>
              <a:ea typeface="微軟正黑體" panose="020B0604030504040204" pitchFamily="34" charset="-120"/>
            </a:endParaRPr>
          </a:p>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勞工職業災害保險及保護法宣導短片（勞動部）</a:t>
            </a:r>
            <a:endParaRPr lang="en-US" altLang="zh-TW" sz="1200" dirty="0">
              <a:latin typeface="微軟正黑體" panose="020B0604030504040204" pitchFamily="34" charset="-120"/>
              <a:ea typeface="微軟正黑體" panose="020B0604030504040204" pitchFamily="34" charset="-120"/>
            </a:endParaRPr>
          </a:p>
          <a:p>
            <a:r>
              <a:rPr lang="en-US" altLang="zh-TW" sz="1200" dirty="0">
                <a:latin typeface="微軟正黑體" panose="020B0604030504040204" pitchFamily="34" charset="-120"/>
                <a:ea typeface="微軟正黑體" panose="020B0604030504040204" pitchFamily="34" charset="-120"/>
                <a:hlinkClick r:id="rId7"/>
              </a:rPr>
              <a:t>https://pse.is/4rz8dg</a:t>
            </a:r>
            <a:endParaRPr lang="en-US" altLang="zh-TW" sz="1200" dirty="0">
              <a:latin typeface="微軟正黑體" panose="020B0604030504040204" pitchFamily="34" charset="-120"/>
              <a:ea typeface="微軟正黑體" panose="020B0604030504040204" pitchFamily="34" charset="-120"/>
            </a:endParaRPr>
          </a:p>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職業災害勞工保障權益手冊</a:t>
            </a:r>
            <a:r>
              <a:rPr lang="en-US" altLang="zh-TW" sz="1200" dirty="0">
                <a:latin typeface="微軟正黑體" panose="020B0604030504040204" pitchFamily="34" charset="-120"/>
                <a:ea typeface="微軟正黑體" panose="020B0604030504040204" pitchFamily="34" charset="-120"/>
              </a:rPr>
              <a:t>:</a:t>
            </a:r>
            <a:endParaRPr lang="zh-TW" altLang="en-US" sz="1200" dirty="0">
              <a:latin typeface="微軟正黑體" panose="020B0604030504040204" pitchFamily="34" charset="-120"/>
              <a:ea typeface="微軟正黑體" panose="020B0604030504040204" pitchFamily="34" charset="-120"/>
            </a:endParaRPr>
          </a:p>
          <a:p>
            <a:r>
              <a:rPr lang="en-US" altLang="zh-TW" sz="1200" dirty="0">
                <a:latin typeface="微軟正黑體" panose="020B0604030504040204" pitchFamily="34" charset="-120"/>
                <a:ea typeface="微軟正黑體" panose="020B0604030504040204" pitchFamily="34" charset="-120"/>
                <a:hlinkClick r:id="rId8"/>
              </a:rPr>
              <a:t>https://pse.is/4s3vv4</a:t>
            </a:r>
            <a:endParaRPr lang="en-US" altLang="zh-TW" sz="1200" dirty="0">
              <a:latin typeface="微軟正黑體" panose="020B0604030504040204" pitchFamily="34" charset="-120"/>
              <a:ea typeface="微軟正黑體" panose="020B0604030504040204" pitchFamily="34" charset="-120"/>
            </a:endParaRPr>
          </a:p>
          <a:p>
            <a:pPr marL="171450" indent="-171450">
              <a:buFont typeface="Wingdings" panose="05000000000000000000" pitchFamily="2" charset="2"/>
              <a:buChar char="l"/>
            </a:pPr>
            <a:r>
              <a:rPr lang="zh-TW" altLang="en-US" sz="1200" dirty="0">
                <a:latin typeface="微軟正黑體" panose="020B0604030504040204" pitchFamily="34" charset="-120"/>
                <a:ea typeface="微軟正黑體" panose="020B0604030504040204" pitchFamily="34" charset="-120"/>
              </a:rPr>
              <a:t>新北市職災勞工保護及重返職場服務</a:t>
            </a:r>
            <a:r>
              <a:rPr lang="en-US" altLang="zh-TW" sz="1200" dirty="0">
                <a:latin typeface="微軟正黑體" panose="020B0604030504040204" pitchFamily="34" charset="-120"/>
                <a:ea typeface="微軟正黑體" panose="020B0604030504040204" pitchFamily="34" charset="-120"/>
              </a:rPr>
              <a:t>:</a:t>
            </a:r>
          </a:p>
          <a:p>
            <a:r>
              <a:rPr lang="en-US" altLang="zh-TW" sz="1200" dirty="0">
                <a:latin typeface="微軟正黑體" panose="020B0604030504040204" pitchFamily="34" charset="-120"/>
                <a:ea typeface="微軟正黑體" panose="020B0604030504040204" pitchFamily="34" charset="-120"/>
                <a:hlinkClick r:id="rId9"/>
              </a:rPr>
              <a:t>https://ilabor.ntpc.gov.tw/video/content/912772748</a:t>
            </a:r>
            <a:endParaRPr lang="en-US" altLang="zh-TW" sz="1200" dirty="0">
              <a:latin typeface="微軟正黑體" panose="020B0604030504040204" pitchFamily="34" charset="-120"/>
              <a:ea typeface="微軟正黑體" panose="020B0604030504040204" pitchFamily="34" charset="-120"/>
            </a:endParaRPr>
          </a:p>
          <a:p>
            <a:endParaRPr lang="en-US" altLang="zh-TW" sz="1200" dirty="0">
              <a:latin typeface="微軟正黑體" panose="020B0604030504040204" pitchFamily="34" charset="-120"/>
              <a:ea typeface="微軟正黑體" panose="020B0604030504040204" pitchFamily="34" charset="-120"/>
            </a:endParaRPr>
          </a:p>
          <a:p>
            <a:endParaRPr lang="en-US" altLang="zh-TW" sz="1200" dirty="0">
              <a:latin typeface="微軟正黑體" panose="020B0604030504040204" pitchFamily="34" charset="-120"/>
              <a:ea typeface="微軟正黑體" panose="020B0604030504040204" pitchFamily="34" charset="-120"/>
            </a:endParaRPr>
          </a:p>
          <a:p>
            <a:endParaRPr lang="en-US" altLang="zh-TW" sz="1200" dirty="0">
              <a:latin typeface="微軟正黑體" panose="020B0604030504040204" pitchFamily="34" charset="-120"/>
              <a:ea typeface="微軟正黑體" panose="020B0604030504040204" pitchFamily="34" charset="-120"/>
            </a:endParaRPr>
          </a:p>
          <a:p>
            <a:endParaRPr lang="en-US" altLang="zh-TW" sz="1200" dirty="0">
              <a:latin typeface="微軟正黑體" panose="020B0604030504040204" pitchFamily="34" charset="-120"/>
              <a:ea typeface="微軟正黑體" panose="020B0604030504040204" pitchFamily="34" charset="-120"/>
            </a:endParaRPr>
          </a:p>
          <a:p>
            <a:endParaRPr lang="en-US" altLang="zh-TW" sz="12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149224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a:extLst>
              <a:ext uri="{FF2B5EF4-FFF2-40B4-BE49-F238E27FC236}">
                <a16:creationId xmlns:a16="http://schemas.microsoft.com/office/drawing/2014/main" id="{F4185951-0518-324B-8912-87DEC65E36F6}"/>
              </a:ext>
            </a:extLst>
          </p:cNvPr>
          <p:cNvPicPr>
            <a:picLocks noChangeAspect="1"/>
          </p:cNvPicPr>
          <p:nvPr/>
        </p:nvPicPr>
        <p:blipFill rotWithShape="1">
          <a:blip r:embed="rId3">
            <a:extLst>
              <a:ext uri="{28A0092B-C50C-407E-A947-70E740481C1C}">
                <a14:useLocalDpi xmlns:a14="http://schemas.microsoft.com/office/drawing/2010/main"/>
              </a:ext>
            </a:extLst>
          </a:blip>
          <a:srcRect l="799" t="17480" r="3911" b="1679"/>
          <a:stretch/>
        </p:blipFill>
        <p:spPr>
          <a:xfrm>
            <a:off x="0" y="0"/>
            <a:ext cx="12192000" cy="6898944"/>
          </a:xfrm>
          <a:prstGeom prst="rect">
            <a:avLst/>
          </a:prstGeom>
        </p:spPr>
      </p:pic>
      <p:pic>
        <p:nvPicPr>
          <p:cNvPr id="5" name="圖片 4">
            <a:extLst>
              <a:ext uri="{FF2B5EF4-FFF2-40B4-BE49-F238E27FC236}">
                <a16:creationId xmlns:a16="http://schemas.microsoft.com/office/drawing/2014/main" id="{D24EC601-DA3E-F04E-A2F0-BE1FFBFF6F7C}"/>
              </a:ext>
            </a:extLst>
          </p:cNvPr>
          <p:cNvPicPr>
            <a:picLocks noChangeAspect="1"/>
          </p:cNvPicPr>
          <p:nvPr/>
        </p:nvPicPr>
        <p:blipFill>
          <a:blip r:embed="rId4"/>
          <a:stretch>
            <a:fillRect/>
          </a:stretch>
        </p:blipFill>
        <p:spPr>
          <a:xfrm>
            <a:off x="4321727" y="851058"/>
            <a:ext cx="2524461" cy="1537626"/>
          </a:xfrm>
          <a:prstGeom prst="rect">
            <a:avLst/>
          </a:prstGeom>
        </p:spPr>
      </p:pic>
      <p:pic>
        <p:nvPicPr>
          <p:cNvPr id="6" name="圖片 5">
            <a:extLst>
              <a:ext uri="{FF2B5EF4-FFF2-40B4-BE49-F238E27FC236}">
                <a16:creationId xmlns:a16="http://schemas.microsoft.com/office/drawing/2014/main" id="{952ECE45-3BE4-2349-ADE6-EFFBCDC04057}"/>
              </a:ext>
            </a:extLst>
          </p:cNvPr>
          <p:cNvPicPr>
            <a:picLocks noChangeAspect="1"/>
          </p:cNvPicPr>
          <p:nvPr/>
        </p:nvPicPr>
        <p:blipFill>
          <a:blip r:embed="rId5"/>
          <a:stretch>
            <a:fillRect/>
          </a:stretch>
        </p:blipFill>
        <p:spPr>
          <a:xfrm>
            <a:off x="9997776" y="2988860"/>
            <a:ext cx="2194223" cy="3910084"/>
          </a:xfrm>
          <a:prstGeom prst="rect">
            <a:avLst/>
          </a:prstGeom>
        </p:spPr>
      </p:pic>
      <p:sp>
        <p:nvSpPr>
          <p:cNvPr id="9" name="矩形 8">
            <a:extLst>
              <a:ext uri="{FF2B5EF4-FFF2-40B4-BE49-F238E27FC236}">
                <a16:creationId xmlns:a16="http://schemas.microsoft.com/office/drawing/2014/main" id="{EE4B7895-9BD8-2343-97B4-56648F89F1AC}"/>
              </a:ext>
            </a:extLst>
          </p:cNvPr>
          <p:cNvSpPr/>
          <p:nvPr/>
        </p:nvSpPr>
        <p:spPr>
          <a:xfrm>
            <a:off x="5016754" y="4478339"/>
            <a:ext cx="1458097" cy="45719"/>
          </a:xfrm>
          <a:prstGeom prst="rect">
            <a:avLst/>
          </a:prstGeom>
          <a:solidFill>
            <a:srgbClr val="003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3" name="圖片 12">
            <a:extLst>
              <a:ext uri="{FF2B5EF4-FFF2-40B4-BE49-F238E27FC236}">
                <a16:creationId xmlns:a16="http://schemas.microsoft.com/office/drawing/2014/main" id="{A06F679C-E1C7-2D42-A6B7-07C287891EF8}"/>
              </a:ext>
            </a:extLst>
          </p:cNvPr>
          <p:cNvPicPr>
            <a:picLocks noChangeAspect="1"/>
          </p:cNvPicPr>
          <p:nvPr/>
        </p:nvPicPr>
        <p:blipFill>
          <a:blip r:embed="rId6"/>
          <a:stretch>
            <a:fillRect/>
          </a:stretch>
        </p:blipFill>
        <p:spPr>
          <a:xfrm rot="10800000">
            <a:off x="0" y="0"/>
            <a:ext cx="1776824" cy="3101650"/>
          </a:xfrm>
          <a:prstGeom prst="rect">
            <a:avLst/>
          </a:prstGeom>
        </p:spPr>
      </p:pic>
      <p:pic>
        <p:nvPicPr>
          <p:cNvPr id="8" name="圖片 7"/>
          <p:cNvPicPr>
            <a:picLocks noChangeAspect="1"/>
          </p:cNvPicPr>
          <p:nvPr/>
        </p:nvPicPr>
        <p:blipFill>
          <a:blip r:embed="rId7"/>
          <a:stretch>
            <a:fillRect/>
          </a:stretch>
        </p:blipFill>
        <p:spPr>
          <a:xfrm>
            <a:off x="5243384" y="4379354"/>
            <a:ext cx="209647" cy="45719"/>
          </a:xfrm>
          <a:prstGeom prst="rect">
            <a:avLst/>
          </a:prstGeom>
        </p:spPr>
      </p:pic>
      <p:sp>
        <p:nvSpPr>
          <p:cNvPr id="2" name="文字方塊 1">
            <a:extLst>
              <a:ext uri="{FF2B5EF4-FFF2-40B4-BE49-F238E27FC236}">
                <a16:creationId xmlns:a16="http://schemas.microsoft.com/office/drawing/2014/main" id="{ADB1B59F-C1A5-40F3-8F33-F0E28ED08334}"/>
              </a:ext>
            </a:extLst>
          </p:cNvPr>
          <p:cNvSpPr txBox="1"/>
          <p:nvPr/>
        </p:nvSpPr>
        <p:spPr>
          <a:xfrm>
            <a:off x="1940703" y="3620709"/>
            <a:ext cx="6834198" cy="830997"/>
          </a:xfrm>
          <a:prstGeom prst="rect">
            <a:avLst/>
          </a:prstGeom>
          <a:noFill/>
        </p:spPr>
        <p:txBody>
          <a:bodyPr wrap="square" rtlCol="0">
            <a:spAutoFit/>
          </a:bodyPr>
          <a:lstStyle/>
          <a:p>
            <a:pPr algn="ctr"/>
            <a:r>
              <a:rPr kumimoji="1" lang="en-US" altLang="zh-TW" sz="4400" b="1" dirty="0">
                <a:solidFill>
                  <a:srgbClr val="003F97"/>
                </a:solidFill>
                <a:latin typeface="Microsoft JhengHei" panose="020B0604030504040204" pitchFamily="34" charset="-120"/>
                <a:ea typeface="Microsoft JhengHei" panose="020B0604030504040204" pitchFamily="34" charset="-120"/>
              </a:rPr>
              <a:t>	</a:t>
            </a:r>
            <a:r>
              <a:rPr kumimoji="1" lang="en-US" altLang="zh-TW" sz="4800" b="1" dirty="0">
                <a:solidFill>
                  <a:srgbClr val="003F97"/>
                </a:solidFill>
                <a:latin typeface="Microsoft JhengHei" panose="020B0604030504040204" pitchFamily="34" charset="-120"/>
                <a:ea typeface="Microsoft JhengHei" panose="020B0604030504040204" pitchFamily="34" charset="-120"/>
              </a:rPr>
              <a:t>THANK YOU</a:t>
            </a:r>
          </a:p>
        </p:txBody>
      </p:sp>
    </p:spTree>
    <p:extLst>
      <p:ext uri="{BB962C8B-B14F-4D97-AF65-F5344CB8AC3E}">
        <p14:creationId xmlns:p14="http://schemas.microsoft.com/office/powerpoint/2010/main" val="2870318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4</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prstClr val="black"/>
                </a:solidFill>
                <a:cs typeface="Times New Roman" pitchFamily="18" charset="0"/>
              </a:rPr>
              <a:t>關於大四全學年校外實習學雜費收取說明</a:t>
            </a:r>
            <a:endParaRPr lang="zh-TW" altLang="en-US" sz="3600" dirty="0"/>
          </a:p>
        </p:txBody>
      </p:sp>
      <p:graphicFrame>
        <p:nvGraphicFramePr>
          <p:cNvPr id="7" name="表格 6">
            <a:extLst>
              <a:ext uri="{FF2B5EF4-FFF2-40B4-BE49-F238E27FC236}">
                <a16:creationId xmlns:a16="http://schemas.microsoft.com/office/drawing/2014/main" id="{5263FFB2-36D8-498E-9111-9A5D49226A22}"/>
              </a:ext>
            </a:extLst>
          </p:cNvPr>
          <p:cNvGraphicFramePr>
            <a:graphicFrameLocks noGrp="1"/>
          </p:cNvGraphicFramePr>
          <p:nvPr>
            <p:extLst>
              <p:ext uri="{D42A27DB-BD31-4B8C-83A1-F6EECF244321}">
                <p14:modId xmlns:p14="http://schemas.microsoft.com/office/powerpoint/2010/main" val="3297410887"/>
              </p:ext>
            </p:extLst>
          </p:nvPr>
        </p:nvGraphicFramePr>
        <p:xfrm>
          <a:off x="2157273" y="1087219"/>
          <a:ext cx="8167457" cy="4541520"/>
        </p:xfrm>
        <a:graphic>
          <a:graphicData uri="http://schemas.openxmlformats.org/drawingml/2006/table">
            <a:tbl>
              <a:tblPr firstRow="1" firstCol="1" bandRow="1">
                <a:tableStyleId>{5C22544A-7EE6-4342-B048-85BDC9FD1C3A}</a:tableStyleId>
              </a:tblPr>
              <a:tblGrid>
                <a:gridCol w="1949321">
                  <a:extLst>
                    <a:ext uri="{9D8B030D-6E8A-4147-A177-3AD203B41FA5}">
                      <a16:colId xmlns:a16="http://schemas.microsoft.com/office/drawing/2014/main" val="2576654146"/>
                    </a:ext>
                  </a:extLst>
                </a:gridCol>
                <a:gridCol w="3403308">
                  <a:extLst>
                    <a:ext uri="{9D8B030D-6E8A-4147-A177-3AD203B41FA5}">
                      <a16:colId xmlns:a16="http://schemas.microsoft.com/office/drawing/2014/main" val="3688012385"/>
                    </a:ext>
                  </a:extLst>
                </a:gridCol>
                <a:gridCol w="2814828">
                  <a:extLst>
                    <a:ext uri="{9D8B030D-6E8A-4147-A177-3AD203B41FA5}">
                      <a16:colId xmlns:a16="http://schemas.microsoft.com/office/drawing/2014/main" val="3599426031"/>
                    </a:ext>
                  </a:extLst>
                </a:gridCol>
              </a:tblGrid>
              <a:tr h="396522">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階段</a:t>
                      </a:r>
                      <a:endParaRPr lang="zh-TW" sz="2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顯性成本</a:t>
                      </a:r>
                      <a:endParaRPr lang="zh-TW" sz="2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隱形成本</a:t>
                      </a:r>
                      <a:endParaRPr lang="zh-TW" sz="2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extLst>
                  <a:ext uri="{0D108BD9-81ED-4DB2-BD59-A6C34878D82A}">
                    <a16:rowId xmlns:a16="http://schemas.microsoft.com/office/drawing/2014/main" val="3162712809"/>
                  </a:ext>
                </a:extLst>
              </a:tr>
              <a:tr h="2760063">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實習前</a:t>
                      </a:r>
                      <a:endParaRPr lang="zh-TW" sz="2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nchor="ctr"/>
                </a:tc>
                <a:tc>
                  <a:txBody>
                    <a:bodyPr/>
                    <a:lstStyle/>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各系辦理職涯</a:t>
                      </a: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畢業講座費用。</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各系辦理實習媒合</a:t>
                      </a: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實習行前說明會相關費用。</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印製實習學生實習手冊費用。</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每位實習學生之實習契約製作及寄送郵電費。</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替實習學生額外加保實習團體保險費用。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安排職涯</a:t>
                      </a: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畢業講座講師。</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運用學校、教師之網絡關係，商詢優質之實習機構，協議實習職務，各系需安排老師實地至實習機構進行評估。</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各系為個人排定實習計畫、與實習機構商討訂定實習契約。</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學校需審閱每位實習學生實習契約是否合法，以保障學生權益。</a:t>
                      </a:r>
                    </a:p>
                    <a:p>
                      <a:pPr marL="342900" lvl="0" indent="-342900">
                        <a:spcAft>
                          <a:spcPts val="0"/>
                        </a:spcAft>
                        <a:buFont typeface="+mj-lt"/>
                        <a:buAutoNum type="arabicPeriod"/>
                      </a:pPr>
                      <a:r>
                        <a:rPr lang="zh-TW" sz="1800" kern="100" dirty="0">
                          <a:effectLst/>
                          <a:latin typeface="微軟正黑體" panose="020B0604030504040204" pitchFamily="34" charset="-120"/>
                          <a:ea typeface="微軟正黑體" panose="020B0604030504040204" pitchFamily="34" charset="-120"/>
                        </a:rPr>
                        <a:t>如學生申請修課代實習，各系需安排選課及開會審議提案。</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extLst>
                  <a:ext uri="{0D108BD9-81ED-4DB2-BD59-A6C34878D82A}">
                    <a16:rowId xmlns:a16="http://schemas.microsoft.com/office/drawing/2014/main" val="1578791171"/>
                  </a:ext>
                </a:extLst>
              </a:tr>
            </a:tbl>
          </a:graphicData>
        </a:graphic>
      </p:graphicFrame>
    </p:spTree>
    <p:extLst>
      <p:ext uri="{BB962C8B-B14F-4D97-AF65-F5344CB8AC3E}">
        <p14:creationId xmlns:p14="http://schemas.microsoft.com/office/powerpoint/2010/main" val="1372084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5</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prstClr val="black"/>
                </a:solidFill>
                <a:cs typeface="Times New Roman" pitchFamily="18" charset="0"/>
              </a:rPr>
              <a:t>關於大四全學年校外實習學雜費收取說明</a:t>
            </a:r>
            <a:endParaRPr lang="zh-TW" altLang="en-US" sz="3600" dirty="0"/>
          </a:p>
        </p:txBody>
      </p:sp>
      <p:graphicFrame>
        <p:nvGraphicFramePr>
          <p:cNvPr id="7" name="表格 6">
            <a:extLst>
              <a:ext uri="{FF2B5EF4-FFF2-40B4-BE49-F238E27FC236}">
                <a16:creationId xmlns:a16="http://schemas.microsoft.com/office/drawing/2014/main" id="{5263FFB2-36D8-498E-9111-9A5D49226A22}"/>
              </a:ext>
            </a:extLst>
          </p:cNvPr>
          <p:cNvGraphicFramePr>
            <a:graphicFrameLocks noGrp="1"/>
          </p:cNvGraphicFramePr>
          <p:nvPr>
            <p:extLst>
              <p:ext uri="{D42A27DB-BD31-4B8C-83A1-F6EECF244321}">
                <p14:modId xmlns:p14="http://schemas.microsoft.com/office/powerpoint/2010/main" val="2388803869"/>
              </p:ext>
            </p:extLst>
          </p:nvPr>
        </p:nvGraphicFramePr>
        <p:xfrm>
          <a:off x="2146481" y="1011733"/>
          <a:ext cx="8202968" cy="5608320"/>
        </p:xfrm>
        <a:graphic>
          <a:graphicData uri="http://schemas.openxmlformats.org/drawingml/2006/table">
            <a:tbl>
              <a:tblPr firstRow="1" firstCol="1" bandRow="1">
                <a:tableStyleId>{5C22544A-7EE6-4342-B048-85BDC9FD1C3A}</a:tableStyleId>
              </a:tblPr>
              <a:tblGrid>
                <a:gridCol w="1957796">
                  <a:extLst>
                    <a:ext uri="{9D8B030D-6E8A-4147-A177-3AD203B41FA5}">
                      <a16:colId xmlns:a16="http://schemas.microsoft.com/office/drawing/2014/main" val="2576654146"/>
                    </a:ext>
                  </a:extLst>
                </a:gridCol>
                <a:gridCol w="3418106">
                  <a:extLst>
                    <a:ext uri="{9D8B030D-6E8A-4147-A177-3AD203B41FA5}">
                      <a16:colId xmlns:a16="http://schemas.microsoft.com/office/drawing/2014/main" val="3688012385"/>
                    </a:ext>
                  </a:extLst>
                </a:gridCol>
                <a:gridCol w="2827066">
                  <a:extLst>
                    <a:ext uri="{9D8B030D-6E8A-4147-A177-3AD203B41FA5}">
                      <a16:colId xmlns:a16="http://schemas.microsoft.com/office/drawing/2014/main" val="3599426031"/>
                    </a:ext>
                  </a:extLst>
                </a:gridCol>
              </a:tblGrid>
              <a:tr h="396522">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階段</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顯性成本</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隱形成本</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extLst>
                  <a:ext uri="{0D108BD9-81ED-4DB2-BD59-A6C34878D82A}">
                    <a16:rowId xmlns:a16="http://schemas.microsoft.com/office/drawing/2014/main" val="3162712809"/>
                  </a:ext>
                </a:extLst>
              </a:tr>
              <a:tr h="2760063">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實習中</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nchor="ctr"/>
                </a:tc>
                <a:tc>
                  <a:txBody>
                    <a:bodyPr/>
                    <a:lstStyle/>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每位實習學生皆有一位實習輔導教師，每學期皆須實地訪視學生</a:t>
                      </a:r>
                      <a:r>
                        <a:rPr lang="en-US" sz="1700" kern="100" dirty="0">
                          <a:effectLst/>
                          <a:latin typeface="微軟正黑體" panose="020B0604030504040204" pitchFamily="34" charset="-120"/>
                          <a:ea typeface="微軟正黑體" panose="020B0604030504040204" pitchFamily="34" charset="-120"/>
                        </a:rPr>
                        <a:t>2</a:t>
                      </a:r>
                      <a:r>
                        <a:rPr lang="zh-TW" sz="1700" kern="100" dirty="0">
                          <a:effectLst/>
                          <a:latin typeface="微軟正黑體" panose="020B0604030504040204" pitchFamily="34" charset="-120"/>
                          <a:ea typeface="微軟正黑體" panose="020B0604030504040204" pitchFamily="34" charset="-120"/>
                        </a:rPr>
                        <a:t>次的訪視差旅費及老師的意外保險費。</a:t>
                      </a:r>
                    </a:p>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各系辦理實習學生返校座談</a:t>
                      </a:r>
                      <a:r>
                        <a:rPr lang="en-US" sz="1700" kern="100" dirty="0">
                          <a:effectLst/>
                          <a:latin typeface="微軟正黑體" panose="020B0604030504040204" pitchFamily="34" charset="-120"/>
                          <a:ea typeface="微軟正黑體" panose="020B0604030504040204" pitchFamily="34" charset="-120"/>
                        </a:rPr>
                        <a:t>/</a:t>
                      </a:r>
                      <a:r>
                        <a:rPr lang="zh-TW" sz="1700" kern="100" dirty="0">
                          <a:effectLst/>
                          <a:latin typeface="微軟正黑體" panose="020B0604030504040204" pitchFamily="34" charset="-120"/>
                          <a:ea typeface="微軟正黑體" panose="020B0604030504040204" pitchFamily="34" charset="-120"/>
                        </a:rPr>
                        <a:t>講座相關費用。</a:t>
                      </a:r>
                    </a:p>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實習學生使用實習平台，上傳實習週記及實習心得電腦網路設備建置及維護相關費用。</a:t>
                      </a:r>
                    </a:p>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實習學生於校外實習期間仍然可以透過網路繼續使用學校電子書、電子資料庫、各類語言學習平台及專業證照軟體，也可以於學校圖書館借書，以上相關費用。</a:t>
                      </a:r>
                      <a:endParaRPr lang="zh-TW" sz="17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當學生於實習企業，適應不佳時，輔導老師隨時需輔導適應不佳之學生，若需轉職則須協助與企業溝通，安排學生轉職至新實習機構。</a:t>
                      </a:r>
                    </a:p>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輔導教師須透過實習平台，觀看學生實習週記關心每位實習學生，並於訪視後撰寫訪視紀錄。</a:t>
                      </a:r>
                    </a:p>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實習成績須由實習機構與實習輔導教師共同打成績，各系需與實習廠商協調提供成績及時數證明，學生方能完成學分認列。</a:t>
                      </a:r>
                    </a:p>
                    <a:p>
                      <a:pPr marL="342900" lvl="0" indent="-342900">
                        <a:spcAft>
                          <a:spcPts val="0"/>
                        </a:spcAft>
                        <a:buFont typeface="+mj-lt"/>
                        <a:buAutoNum type="arabicPeriod"/>
                      </a:pPr>
                      <a:r>
                        <a:rPr lang="zh-TW" sz="1700" kern="100" dirty="0">
                          <a:effectLst/>
                          <a:latin typeface="微軟正黑體" panose="020B0604030504040204" pitchFamily="34" charset="-120"/>
                          <a:ea typeface="微軟正黑體" panose="020B0604030504040204" pitchFamily="34" charset="-120"/>
                        </a:rPr>
                        <a:t>各系每學期皆會召開系實習委員會議、校則聘請法律專家、實習機構代表召開校實習委員會議，討論實習學生相關事項。</a:t>
                      </a:r>
                      <a:endParaRPr lang="zh-TW" sz="17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extLst>
                  <a:ext uri="{0D108BD9-81ED-4DB2-BD59-A6C34878D82A}">
                    <a16:rowId xmlns:a16="http://schemas.microsoft.com/office/drawing/2014/main" val="1578791171"/>
                  </a:ext>
                </a:extLst>
              </a:tr>
            </a:tbl>
          </a:graphicData>
        </a:graphic>
      </p:graphicFrame>
    </p:spTree>
    <p:extLst>
      <p:ext uri="{BB962C8B-B14F-4D97-AF65-F5344CB8AC3E}">
        <p14:creationId xmlns:p14="http://schemas.microsoft.com/office/powerpoint/2010/main" val="247831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6</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prstClr val="black"/>
                </a:solidFill>
                <a:cs typeface="Times New Roman" pitchFamily="18" charset="0"/>
              </a:rPr>
              <a:t>關於大四全學年校外實習學雜費收取說明</a:t>
            </a:r>
            <a:endParaRPr lang="zh-TW" altLang="en-US" sz="3600" dirty="0"/>
          </a:p>
        </p:txBody>
      </p:sp>
      <p:graphicFrame>
        <p:nvGraphicFramePr>
          <p:cNvPr id="4" name="表格 3">
            <a:extLst>
              <a:ext uri="{FF2B5EF4-FFF2-40B4-BE49-F238E27FC236}">
                <a16:creationId xmlns:a16="http://schemas.microsoft.com/office/drawing/2014/main" id="{C44C0990-A68B-48C3-8683-2A34550C7E14}"/>
              </a:ext>
            </a:extLst>
          </p:cNvPr>
          <p:cNvGraphicFramePr>
            <a:graphicFrameLocks noGrp="1"/>
          </p:cNvGraphicFramePr>
          <p:nvPr>
            <p:extLst>
              <p:ext uri="{D42A27DB-BD31-4B8C-83A1-F6EECF244321}">
                <p14:modId xmlns:p14="http://schemas.microsoft.com/office/powerpoint/2010/main" val="3301142530"/>
              </p:ext>
            </p:extLst>
          </p:nvPr>
        </p:nvGraphicFramePr>
        <p:xfrm>
          <a:off x="2125462" y="1082754"/>
          <a:ext cx="8199267" cy="2255520"/>
        </p:xfrm>
        <a:graphic>
          <a:graphicData uri="http://schemas.openxmlformats.org/drawingml/2006/table">
            <a:tbl>
              <a:tblPr firstRow="1" firstCol="1" bandRow="1">
                <a:tableStyleId>{5C22544A-7EE6-4342-B048-85BDC9FD1C3A}</a:tableStyleId>
              </a:tblPr>
              <a:tblGrid>
                <a:gridCol w="1956913">
                  <a:extLst>
                    <a:ext uri="{9D8B030D-6E8A-4147-A177-3AD203B41FA5}">
                      <a16:colId xmlns:a16="http://schemas.microsoft.com/office/drawing/2014/main" val="2258971466"/>
                    </a:ext>
                  </a:extLst>
                </a:gridCol>
                <a:gridCol w="3121177">
                  <a:extLst>
                    <a:ext uri="{9D8B030D-6E8A-4147-A177-3AD203B41FA5}">
                      <a16:colId xmlns:a16="http://schemas.microsoft.com/office/drawing/2014/main" val="3171843735"/>
                    </a:ext>
                  </a:extLst>
                </a:gridCol>
                <a:gridCol w="3121177">
                  <a:extLst>
                    <a:ext uri="{9D8B030D-6E8A-4147-A177-3AD203B41FA5}">
                      <a16:colId xmlns:a16="http://schemas.microsoft.com/office/drawing/2014/main" val="2292042666"/>
                    </a:ext>
                  </a:extLst>
                </a:gridCol>
              </a:tblGrid>
              <a:tr h="181431">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階段</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顯性成本</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隱形成本</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extLst>
                  <a:ext uri="{0D108BD9-81ED-4DB2-BD59-A6C34878D82A}">
                    <a16:rowId xmlns:a16="http://schemas.microsoft.com/office/drawing/2014/main" val="1909667402"/>
                  </a:ext>
                </a:extLst>
              </a:tr>
              <a:tr h="1526053">
                <a:tc>
                  <a:txBody>
                    <a:bodyPr/>
                    <a:lstStyle/>
                    <a:p>
                      <a:pPr algn="ctr">
                        <a:spcAft>
                          <a:spcPts val="0"/>
                        </a:spcAft>
                      </a:pPr>
                      <a:r>
                        <a:rPr lang="zh-TW" sz="2800" kern="100" dirty="0">
                          <a:effectLst/>
                          <a:latin typeface="微軟正黑體" panose="020B0604030504040204" pitchFamily="34" charset="-120"/>
                          <a:ea typeface="微軟正黑體" panose="020B0604030504040204" pitchFamily="34" charset="-120"/>
                        </a:rPr>
                        <a:t>實習後</a:t>
                      </a:r>
                      <a:endParaRPr lang="zh-TW" sz="32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nchor="ctr"/>
                </a:tc>
                <a:tc>
                  <a:txBody>
                    <a:bodyPr/>
                    <a:lstStyle/>
                    <a:p>
                      <a:pPr>
                        <a:spcAft>
                          <a:spcPts val="0"/>
                        </a:spcAft>
                      </a:pPr>
                      <a:r>
                        <a:rPr lang="zh-TW" sz="2000" kern="100" dirty="0">
                          <a:effectLst/>
                          <a:latin typeface="微軟正黑體" panose="020B0604030504040204" pitchFamily="34" charset="-120"/>
                          <a:ea typeface="微軟正黑體" panose="020B0604030504040204" pitchFamily="34" charset="-120"/>
                        </a:rPr>
                        <a:t>實習結束前，辦理實習成果發表競賽相關費用、發放實習學生實習成果競賽獎學金。</a:t>
                      </a:r>
                      <a:endParaRPr lang="zh-TW" sz="24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tc>
                  <a:txBody>
                    <a:bodyPr/>
                    <a:lstStyle/>
                    <a:p>
                      <a:pPr marL="342900" lvl="0" indent="-342900">
                        <a:spcAft>
                          <a:spcPts val="0"/>
                        </a:spcAft>
                        <a:buFont typeface="+mj-lt"/>
                        <a:buAutoNum type="arabicPeriod"/>
                      </a:pPr>
                      <a:r>
                        <a:rPr lang="zh-TW" sz="2000" kern="100" dirty="0">
                          <a:effectLst/>
                          <a:latin typeface="微軟正黑體" panose="020B0604030504040204" pitchFamily="34" charset="-120"/>
                          <a:ea typeface="微軟正黑體" panose="020B0604030504040204" pitchFamily="34" charset="-120"/>
                        </a:rPr>
                        <a:t>各系針對每學期實習機構須進行追蹤評估，判斷是否下學期繼續合作。</a:t>
                      </a:r>
                      <a:endParaRPr lang="zh-TW" sz="2400" kern="100" dirty="0">
                        <a:effectLst/>
                        <a:latin typeface="微軟正黑體" panose="020B0604030504040204" pitchFamily="34" charset="-120"/>
                        <a:ea typeface="微軟正黑體" panose="020B0604030504040204" pitchFamily="34" charset="-120"/>
                      </a:endParaRPr>
                    </a:p>
                    <a:p>
                      <a:pPr marL="342900" lvl="0" indent="-342900">
                        <a:spcAft>
                          <a:spcPts val="0"/>
                        </a:spcAft>
                        <a:buFont typeface="+mj-lt"/>
                        <a:buAutoNum type="arabicPeriod"/>
                      </a:pPr>
                      <a:r>
                        <a:rPr lang="zh-TW" sz="2000" kern="100" dirty="0">
                          <a:effectLst/>
                          <a:latin typeface="微軟正黑體" panose="020B0604030504040204" pitchFamily="34" charset="-120"/>
                          <a:ea typeface="微軟正黑體" panose="020B0604030504040204" pitchFamily="34" charset="-120"/>
                        </a:rPr>
                        <a:t>辦理成果發表會，表揚優良實習機構，以利後續實習合作。</a:t>
                      </a:r>
                      <a:endParaRPr lang="zh-TW" sz="24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40457" marR="40457" marT="0" marB="0"/>
                </a:tc>
                <a:extLst>
                  <a:ext uri="{0D108BD9-81ED-4DB2-BD59-A6C34878D82A}">
                    <a16:rowId xmlns:a16="http://schemas.microsoft.com/office/drawing/2014/main" val="3310814243"/>
                  </a:ext>
                </a:extLst>
              </a:tr>
            </a:tbl>
          </a:graphicData>
        </a:graphic>
      </p:graphicFrame>
    </p:spTree>
    <p:extLst>
      <p:ext uri="{BB962C8B-B14F-4D97-AF65-F5344CB8AC3E}">
        <p14:creationId xmlns:p14="http://schemas.microsoft.com/office/powerpoint/2010/main" val="3541070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7</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實習平台</a:t>
            </a:r>
          </a:p>
        </p:txBody>
      </p:sp>
      <p:sp>
        <p:nvSpPr>
          <p:cNvPr id="6" name="文字方塊 5">
            <a:extLst>
              <a:ext uri="{FF2B5EF4-FFF2-40B4-BE49-F238E27FC236}">
                <a16:creationId xmlns:a16="http://schemas.microsoft.com/office/drawing/2014/main" id="{1127460E-24AF-4FE9-8E8D-738CA78C205B}"/>
              </a:ext>
            </a:extLst>
          </p:cNvPr>
          <p:cNvSpPr txBox="1"/>
          <p:nvPr/>
        </p:nvSpPr>
        <p:spPr>
          <a:xfrm>
            <a:off x="298826" y="1164150"/>
            <a:ext cx="11792559" cy="1569660"/>
          </a:xfrm>
          <a:prstGeom prst="rect">
            <a:avLst/>
          </a:prstGeom>
          <a:noFill/>
        </p:spPr>
        <p:txBody>
          <a:bodyPr wrap="square" rtlCol="0">
            <a:spAutoFit/>
          </a:bodyPr>
          <a:lstStyle/>
          <a:p>
            <a:pPr marL="285750" indent="-285750">
              <a:buFont typeface="Wingdings" panose="05000000000000000000" pitchFamily="2" charset="2"/>
              <a:buChar char="l"/>
            </a:pPr>
            <a:r>
              <a:rPr lang="zh-TW" altLang="en-US" sz="2400" dirty="0">
                <a:latin typeface="微軟正黑體" panose="020B0604030504040204" pitchFamily="34" charset="-120"/>
                <a:ea typeface="微軟正黑體" panose="020B0604030504040204" pitchFamily="34" charset="-120"/>
              </a:rPr>
              <a:t>建議使用</a:t>
            </a:r>
            <a:r>
              <a:rPr lang="en-US" altLang="zh-TW" sz="2400" dirty="0">
                <a:latin typeface="微軟正黑體" panose="020B0604030504040204" pitchFamily="34" charset="-120"/>
                <a:ea typeface="微軟正黑體" panose="020B0604030504040204" pitchFamily="34" charset="-120"/>
              </a:rPr>
              <a:t>Microsoft Edge</a:t>
            </a:r>
            <a:r>
              <a:rPr lang="zh-TW" altLang="en-US" sz="2400" dirty="0">
                <a:latin typeface="微軟正黑體" panose="020B0604030504040204" pitchFamily="34" charset="-120"/>
                <a:ea typeface="微軟正黑體" panose="020B0604030504040204" pitchFamily="34" charset="-120"/>
              </a:rPr>
              <a:t>瀏覽器</a:t>
            </a:r>
            <a:endParaRPr lang="en-US" altLang="zh-TW" sz="24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en-US" sz="2400" dirty="0">
                <a:latin typeface="微軟正黑體" panose="020B0604030504040204" pitchFamily="34" charset="-120"/>
                <a:ea typeface="微軟正黑體" panose="020B0604030504040204" pitchFamily="34" charset="-120"/>
              </a:rPr>
              <a:t>學生實習平台帳號密碼預設非</a:t>
            </a:r>
            <a:r>
              <a:rPr lang="en-US" altLang="zh-TW" sz="2400" dirty="0">
                <a:latin typeface="微軟正黑體" panose="020B0604030504040204" pitchFamily="34" charset="-120"/>
                <a:ea typeface="微軟正黑體" panose="020B0604030504040204" pitchFamily="34" charset="-120"/>
              </a:rPr>
              <a:t>tip</a:t>
            </a:r>
            <a:r>
              <a:rPr lang="zh-TW" altLang="en-US" sz="2400" dirty="0">
                <a:latin typeface="微軟正黑體" panose="020B0604030504040204" pitchFamily="34" charset="-120"/>
                <a:ea typeface="微軟正黑體" panose="020B0604030504040204" pitchFamily="34" charset="-120"/>
              </a:rPr>
              <a:t>帳號密碼</a:t>
            </a:r>
            <a:endParaRPr lang="en-US" altLang="zh-TW" sz="2400" dirty="0">
              <a:latin typeface="微軟正黑體" panose="020B0604030504040204" pitchFamily="34" charset="-120"/>
              <a:ea typeface="微軟正黑體" panose="020B0604030504040204" pitchFamily="34" charset="-120"/>
            </a:endParaRPr>
          </a:p>
          <a:p>
            <a:pPr marL="285750" indent="-285750">
              <a:buFont typeface="Wingdings" panose="05000000000000000000" pitchFamily="2" charset="2"/>
              <a:buChar char="l"/>
            </a:pPr>
            <a:r>
              <a:rPr lang="zh-TW" altLang="en-US" sz="2400" dirty="0">
                <a:latin typeface="微軟正黑體" panose="020B0604030504040204" pitchFamily="34" charset="-120"/>
                <a:ea typeface="微軟正黑體" panose="020B0604030504040204" pitchFamily="34" charset="-120"/>
              </a:rPr>
              <a:t>操作手冊公告：學校首頁</a:t>
            </a:r>
            <a:r>
              <a:rPr lang="en-US" altLang="zh-TW" sz="2400" dirty="0">
                <a:latin typeface="微軟正黑體" panose="020B0604030504040204" pitchFamily="34" charset="-120"/>
                <a:ea typeface="微軟正黑體" panose="020B0604030504040204" pitchFamily="34" charset="-120"/>
              </a:rPr>
              <a:t>-&gt;</a:t>
            </a:r>
            <a:r>
              <a:rPr lang="zh-TW" altLang="en-US" sz="2400" dirty="0">
                <a:latin typeface="微軟正黑體" panose="020B0604030504040204" pitchFamily="34" charset="-120"/>
                <a:ea typeface="微軟正黑體" panose="020B0604030504040204" pitchFamily="34" charset="-120"/>
              </a:rPr>
              <a:t>行政單位</a:t>
            </a:r>
            <a:r>
              <a:rPr lang="en-US" altLang="zh-TW" sz="2400" dirty="0">
                <a:latin typeface="微軟正黑體" panose="020B0604030504040204" pitchFamily="34" charset="-120"/>
                <a:ea typeface="微軟正黑體" panose="020B0604030504040204" pitchFamily="34" charset="-120"/>
              </a:rPr>
              <a:t>-&gt;</a:t>
            </a:r>
            <a:r>
              <a:rPr lang="zh-TW" altLang="en-US" sz="2400" dirty="0">
                <a:latin typeface="微軟正黑體" panose="020B0604030504040204" pitchFamily="34" charset="-120"/>
                <a:ea typeface="微軟正黑體" panose="020B0604030504040204" pitchFamily="34" charset="-120"/>
              </a:rPr>
              <a:t>研究發展處</a:t>
            </a:r>
            <a:r>
              <a:rPr lang="en-US" altLang="zh-TW" sz="2400" dirty="0">
                <a:latin typeface="微軟正黑體" panose="020B0604030504040204" pitchFamily="34" charset="-120"/>
                <a:ea typeface="微軟正黑體" panose="020B0604030504040204" pitchFamily="34" charset="-120"/>
              </a:rPr>
              <a:t>-&gt;</a:t>
            </a:r>
            <a:r>
              <a:rPr lang="zh-TW" altLang="en-US" sz="2400" dirty="0">
                <a:latin typeface="微軟正黑體" panose="020B0604030504040204" pitchFamily="34" charset="-120"/>
                <a:ea typeface="微軟正黑體" panose="020B0604030504040204" pitchFamily="34" charset="-120"/>
              </a:rPr>
              <a:t>職涯發展中心</a:t>
            </a:r>
            <a:r>
              <a:rPr lang="en-US" altLang="zh-TW" sz="2400" dirty="0">
                <a:latin typeface="微軟正黑體" panose="020B0604030504040204" pitchFamily="34" charset="-120"/>
                <a:ea typeface="微軟正黑體" panose="020B0604030504040204" pitchFamily="34" charset="-120"/>
              </a:rPr>
              <a:t>-&gt;</a:t>
            </a:r>
            <a:r>
              <a:rPr lang="zh-TW" altLang="en-US" sz="2400" dirty="0">
                <a:latin typeface="微軟正黑體" panose="020B0604030504040204" pitchFamily="34" charset="-120"/>
                <a:ea typeface="微軟正黑體" panose="020B0604030504040204" pitchFamily="34" charset="-120"/>
              </a:rPr>
              <a:t>德明實習平台操作手冊及影片</a:t>
            </a:r>
          </a:p>
        </p:txBody>
      </p:sp>
      <p:pic>
        <p:nvPicPr>
          <p:cNvPr id="9" name="圖片 8">
            <a:extLst>
              <a:ext uri="{FF2B5EF4-FFF2-40B4-BE49-F238E27FC236}">
                <a16:creationId xmlns:a16="http://schemas.microsoft.com/office/drawing/2014/main" id="{F9EA107F-CACD-45D2-A7EB-466379536E5B}"/>
              </a:ext>
            </a:extLst>
          </p:cNvPr>
          <p:cNvPicPr/>
          <p:nvPr/>
        </p:nvPicPr>
        <p:blipFill>
          <a:blip r:embed="rId2"/>
          <a:stretch>
            <a:fillRect/>
          </a:stretch>
        </p:blipFill>
        <p:spPr>
          <a:xfrm>
            <a:off x="530071" y="2733810"/>
            <a:ext cx="5895196" cy="1151816"/>
          </a:xfrm>
          <a:prstGeom prst="rect">
            <a:avLst/>
          </a:prstGeom>
        </p:spPr>
      </p:pic>
      <p:pic>
        <p:nvPicPr>
          <p:cNvPr id="2" name="圖片 1">
            <a:extLst>
              <a:ext uri="{FF2B5EF4-FFF2-40B4-BE49-F238E27FC236}">
                <a16:creationId xmlns:a16="http://schemas.microsoft.com/office/drawing/2014/main" id="{E7C7D9D2-E327-44A6-8494-F7F40E06001C}"/>
              </a:ext>
            </a:extLst>
          </p:cNvPr>
          <p:cNvPicPr>
            <a:picLocks noChangeAspect="1"/>
          </p:cNvPicPr>
          <p:nvPr/>
        </p:nvPicPr>
        <p:blipFill rotWithShape="1">
          <a:blip r:embed="rId3"/>
          <a:srcRect b="23508"/>
          <a:stretch/>
        </p:blipFill>
        <p:spPr>
          <a:xfrm>
            <a:off x="618847" y="4011378"/>
            <a:ext cx="5978371" cy="2256195"/>
          </a:xfrm>
          <a:prstGeom prst="rect">
            <a:avLst/>
          </a:prstGeom>
          <a:ln>
            <a:solidFill>
              <a:schemeClr val="tx1"/>
            </a:solidFill>
          </a:ln>
        </p:spPr>
      </p:pic>
    </p:spTree>
    <p:extLst>
      <p:ext uri="{BB962C8B-B14F-4D97-AF65-F5344CB8AC3E}">
        <p14:creationId xmlns:p14="http://schemas.microsoft.com/office/powerpoint/2010/main" val="614301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8</a:t>
            </a:fld>
            <a:endParaRPr lang="zh-TW" altLang="en-US" dirty="0"/>
          </a:p>
        </p:txBody>
      </p:sp>
      <p:sp>
        <p:nvSpPr>
          <p:cNvPr id="5" name="標題 1"/>
          <p:cNvSpPr>
            <a:spLocks noGrp="1"/>
          </p:cNvSpPr>
          <p:nvPr>
            <p:ph type="title"/>
          </p:nvPr>
        </p:nvSpPr>
        <p:spPr>
          <a:xfrm>
            <a:off x="0" y="136525"/>
            <a:ext cx="10515600" cy="875208"/>
          </a:xfrm>
        </p:spPr>
        <p:txBody>
          <a:bodyPr>
            <a:normAutofit/>
          </a:bodyPr>
          <a:lstStyle/>
          <a:p>
            <a:pPr algn="l"/>
            <a:r>
              <a:rPr lang="zh-TW" altLang="en-US" sz="3600" dirty="0">
                <a:solidFill>
                  <a:schemeClr val="tx1"/>
                </a:solidFill>
              </a:rPr>
              <a:t>實習生須知</a:t>
            </a:r>
            <a:r>
              <a:rPr lang="en-US" altLang="zh-TW" sz="3600" dirty="0">
                <a:solidFill>
                  <a:schemeClr val="tx1"/>
                </a:solidFill>
              </a:rPr>
              <a:t>-</a:t>
            </a:r>
            <a:r>
              <a:rPr lang="zh-TW" altLang="en-US" sz="3600" dirty="0">
                <a:solidFill>
                  <a:schemeClr val="tx1"/>
                </a:solidFill>
              </a:rPr>
              <a:t>實習學生保險資訊</a:t>
            </a:r>
          </a:p>
        </p:txBody>
      </p:sp>
      <p:sp>
        <p:nvSpPr>
          <p:cNvPr id="7" name="文字方塊 6">
            <a:extLst>
              <a:ext uri="{FF2B5EF4-FFF2-40B4-BE49-F238E27FC236}">
                <a16:creationId xmlns:a16="http://schemas.microsoft.com/office/drawing/2014/main" id="{094AE1DF-4B40-4411-B7CD-A324C0A77B7C}"/>
              </a:ext>
            </a:extLst>
          </p:cNvPr>
          <p:cNvSpPr txBox="1"/>
          <p:nvPr/>
        </p:nvSpPr>
        <p:spPr>
          <a:xfrm>
            <a:off x="441247" y="1158028"/>
            <a:ext cx="11309506" cy="4401205"/>
          </a:xfrm>
          <a:prstGeom prst="rect">
            <a:avLst/>
          </a:prstGeom>
          <a:noFill/>
        </p:spPr>
        <p:txBody>
          <a:bodyPr wrap="none" rtlCol="0">
            <a:spAutoFit/>
          </a:bodyPr>
          <a:lstStyle/>
          <a:p>
            <a:r>
              <a:rPr lang="zh-TW" altLang="en-US" sz="2800" b="1" dirty="0">
                <a:latin typeface="微軟正黑體" panose="020B0604030504040204" pitchFamily="34" charset="-120"/>
                <a:ea typeface="微軟正黑體" panose="020B0604030504040204" pitchFamily="34" charset="-120"/>
              </a:rPr>
              <a:t>每學年度學校皆會為實習學生保兩種保險</a:t>
            </a:r>
            <a:endParaRPr lang="en-US" altLang="zh-TW" sz="2800" b="1" dirty="0">
              <a:latin typeface="微軟正黑體" panose="020B0604030504040204" pitchFamily="34" charset="-120"/>
              <a:ea typeface="微軟正黑體" panose="020B0604030504040204" pitchFamily="34" charset="-120"/>
            </a:endParaRPr>
          </a:p>
          <a:p>
            <a:endParaRPr lang="en-US" altLang="zh-TW" sz="2800" b="1" dirty="0">
              <a:latin typeface="微軟正黑體" panose="020B0604030504040204" pitchFamily="34" charset="-120"/>
              <a:ea typeface="微軟正黑體" panose="020B0604030504040204" pitchFamily="34" charset="-120"/>
            </a:endParaRPr>
          </a:p>
          <a:p>
            <a:pPr marL="457200" indent="-457200">
              <a:buFont typeface="Wingdings" panose="05000000000000000000" pitchFamily="2" charset="2"/>
              <a:buChar char="l"/>
            </a:pPr>
            <a:r>
              <a:rPr lang="zh-TW" altLang="en-US" sz="2800" b="1" dirty="0">
                <a:latin typeface="微軟正黑體" panose="020B0604030504040204" pitchFamily="34" charset="-120"/>
                <a:ea typeface="微軟正黑體" panose="020B0604030504040204" pitchFamily="34" charset="-120"/>
              </a:rPr>
              <a:t>大專校院校外實習學生團體保險</a:t>
            </a:r>
            <a:r>
              <a:rPr lang="en-US" altLang="zh-TW" sz="2800" b="1" dirty="0">
                <a:latin typeface="微軟正黑體" panose="020B0604030504040204" pitchFamily="34" charset="-120"/>
                <a:ea typeface="微軟正黑體" panose="020B0604030504040204" pitchFamily="34" charset="-120"/>
              </a:rPr>
              <a:t>-</a:t>
            </a:r>
            <a:r>
              <a:rPr lang="zh-TW" altLang="en-US" sz="2800" b="1" dirty="0">
                <a:latin typeface="微軟正黑體" panose="020B0604030504040204" pitchFamily="34" charset="-120"/>
                <a:ea typeface="微軟正黑體" panose="020B0604030504040204" pitchFamily="34" charset="-120"/>
              </a:rPr>
              <a:t>新光產物保險</a:t>
            </a:r>
            <a:endParaRPr lang="en-US" altLang="zh-TW" sz="2800" b="1" dirty="0">
              <a:latin typeface="微軟正黑體" panose="020B0604030504040204" pitchFamily="34" charset="-120"/>
              <a:ea typeface="微軟正黑體" panose="020B0604030504040204" pitchFamily="34" charset="-120"/>
            </a:endParaRPr>
          </a:p>
          <a:p>
            <a:pPr marL="457200" indent="-457200">
              <a:buFont typeface="+mj-lt"/>
              <a:buAutoNum type="arabicPeriod"/>
            </a:pPr>
            <a:r>
              <a:rPr lang="zh-TW" altLang="en-US" sz="2800" dirty="0">
                <a:latin typeface="微軟正黑體" panose="020B0604030504040204" pitchFamily="34" charset="-120"/>
                <a:ea typeface="微軟正黑體" panose="020B0604030504040204" pitchFamily="34" charset="-120"/>
              </a:rPr>
              <a:t>傷害保險</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失能或死亡</a:t>
            </a:r>
            <a:r>
              <a:rPr lang="en-US" altLang="zh-TW" sz="2800" dirty="0">
                <a:latin typeface="微軟正黑體" panose="020B0604030504040204" pitchFamily="34" charset="-120"/>
                <a:ea typeface="微軟正黑體" panose="020B0604030504040204" pitchFamily="34" charset="-120"/>
              </a:rPr>
              <a:t>):</a:t>
            </a:r>
          </a:p>
          <a:p>
            <a:pPr lvl="1"/>
            <a:r>
              <a:rPr lang="zh-TW" altLang="en-US" sz="2800" dirty="0">
                <a:latin typeface="微軟正黑體" panose="020B0604030504040204" pitchFamily="34" charset="-120"/>
                <a:ea typeface="微軟正黑體" panose="020B0604030504040204" pitchFamily="34" charset="-120"/>
              </a:rPr>
              <a:t>每人最高理賠金額</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新臺幣</a:t>
            </a:r>
            <a:r>
              <a:rPr lang="en-US" altLang="zh-TW" sz="2800" dirty="0">
                <a:latin typeface="微軟正黑體" panose="020B0604030504040204" pitchFamily="34" charset="-120"/>
                <a:ea typeface="微軟正黑體" panose="020B0604030504040204" pitchFamily="34" charset="-120"/>
              </a:rPr>
              <a:t>200 </a:t>
            </a:r>
            <a:r>
              <a:rPr lang="zh-TW" altLang="en-US" sz="2800" dirty="0">
                <a:latin typeface="微軟正黑體" panose="020B0604030504040204" pitchFamily="34" charset="-120"/>
                <a:ea typeface="微軟正黑體" panose="020B0604030504040204" pitchFamily="34" charset="-120"/>
              </a:rPr>
              <a:t>萬元。</a:t>
            </a:r>
            <a:endParaRPr lang="en-US" altLang="zh-TW" sz="2800" dirty="0">
              <a:latin typeface="微軟正黑體" panose="020B0604030504040204" pitchFamily="34" charset="-120"/>
              <a:ea typeface="微軟正黑體" panose="020B0604030504040204" pitchFamily="34" charset="-120"/>
            </a:endParaRPr>
          </a:p>
          <a:p>
            <a:pPr marL="457200" indent="-457200">
              <a:buFont typeface="+mj-lt"/>
              <a:buAutoNum type="arabicPeriod"/>
            </a:pPr>
            <a:r>
              <a:rPr lang="zh-TW" altLang="en-US" sz="2800" dirty="0">
                <a:latin typeface="微軟正黑體" panose="020B0604030504040204" pitchFamily="34" charset="-120"/>
                <a:ea typeface="微軟正黑體" panose="020B0604030504040204" pitchFamily="34" charset="-120"/>
              </a:rPr>
              <a:t>傷害醫療</a:t>
            </a:r>
            <a:r>
              <a:rPr lang="en-US" altLang="zh-TW" sz="2800" dirty="0">
                <a:latin typeface="微軟正黑體" panose="020B0604030504040204" pitchFamily="34" charset="-120"/>
                <a:ea typeface="微軟正黑體" panose="020B0604030504040204" pitchFamily="34" charset="-120"/>
              </a:rPr>
              <a:t>(</a:t>
            </a:r>
            <a:r>
              <a:rPr lang="zh-TW" altLang="en-US" sz="2800" dirty="0">
                <a:latin typeface="微軟正黑體" panose="020B0604030504040204" pitchFamily="34" charset="-120"/>
                <a:ea typeface="微軟正黑體" panose="020B0604030504040204" pitchFamily="34" charset="-120"/>
              </a:rPr>
              <a:t>含門診實支實付及傷害住院病房給付每日新臺幣</a:t>
            </a:r>
            <a:r>
              <a:rPr lang="en-US" altLang="zh-TW" sz="2800" dirty="0">
                <a:latin typeface="微軟正黑體" panose="020B0604030504040204" pitchFamily="34" charset="-120"/>
                <a:ea typeface="微軟正黑體" panose="020B0604030504040204" pitchFamily="34" charset="-120"/>
              </a:rPr>
              <a:t>1000 </a:t>
            </a:r>
            <a:r>
              <a:rPr lang="zh-TW" altLang="en-US" sz="2800" dirty="0">
                <a:latin typeface="微軟正黑體" panose="020B0604030504040204" pitchFamily="34" charset="-120"/>
                <a:ea typeface="微軟正黑體" panose="020B0604030504040204" pitchFamily="34" charset="-120"/>
              </a:rPr>
              <a:t>元</a:t>
            </a:r>
            <a:r>
              <a:rPr lang="en-US" altLang="zh-TW" sz="2800" dirty="0">
                <a:latin typeface="微軟正黑體" panose="020B0604030504040204" pitchFamily="34" charset="-120"/>
                <a:ea typeface="微軟正黑體" panose="020B0604030504040204" pitchFamily="34" charset="-120"/>
              </a:rPr>
              <a:t>): </a:t>
            </a:r>
          </a:p>
          <a:p>
            <a:pPr lvl="1"/>
            <a:r>
              <a:rPr lang="zh-TW" altLang="en-US" sz="2800" dirty="0">
                <a:latin typeface="微軟正黑體" panose="020B0604030504040204" pitchFamily="34" charset="-120"/>
                <a:ea typeface="微軟正黑體" panose="020B0604030504040204" pitchFamily="34" charset="-120"/>
              </a:rPr>
              <a:t>每人最高理賠金額新臺幣</a:t>
            </a:r>
            <a:r>
              <a:rPr lang="en-US" altLang="zh-TW" sz="2800" dirty="0">
                <a:latin typeface="微軟正黑體" panose="020B0604030504040204" pitchFamily="34" charset="-120"/>
                <a:ea typeface="微軟正黑體" panose="020B0604030504040204" pitchFamily="34" charset="-120"/>
              </a:rPr>
              <a:t>5 </a:t>
            </a:r>
            <a:r>
              <a:rPr lang="zh-TW" altLang="en-US" sz="2800" dirty="0">
                <a:latin typeface="微軟正黑體" panose="020B0604030504040204" pitchFamily="34" charset="-120"/>
                <a:ea typeface="微軟正黑體" panose="020B0604030504040204" pitchFamily="34" charset="-120"/>
              </a:rPr>
              <a:t>萬元。</a:t>
            </a:r>
            <a:endParaRPr lang="en-US" altLang="zh-TW" sz="2800" dirty="0">
              <a:latin typeface="微軟正黑體" panose="020B0604030504040204" pitchFamily="34" charset="-120"/>
              <a:ea typeface="微軟正黑體" panose="020B0604030504040204" pitchFamily="34" charset="-120"/>
            </a:endParaRPr>
          </a:p>
          <a:p>
            <a:pPr marL="457200" indent="-457200">
              <a:buFont typeface="Wingdings" panose="05000000000000000000" pitchFamily="2" charset="2"/>
              <a:buChar char="l"/>
            </a:pPr>
            <a:endParaRPr lang="en-US" altLang="zh-TW" sz="2800" b="1" dirty="0">
              <a:latin typeface="微軟正黑體" panose="020B0604030504040204" pitchFamily="34" charset="-120"/>
              <a:ea typeface="微軟正黑體" panose="020B0604030504040204" pitchFamily="34" charset="-120"/>
            </a:endParaRPr>
          </a:p>
          <a:p>
            <a:pPr marL="457200" indent="-457200">
              <a:buFont typeface="Wingdings" panose="05000000000000000000" pitchFamily="2" charset="2"/>
              <a:buChar char="l"/>
            </a:pPr>
            <a:r>
              <a:rPr lang="zh-TW" altLang="en-US" sz="2800" b="1" dirty="0">
                <a:latin typeface="微軟正黑體" panose="020B0604030504040204" pitchFamily="34" charset="-120"/>
                <a:ea typeface="微軟正黑體" panose="020B0604030504040204" pitchFamily="34" charset="-120"/>
              </a:rPr>
              <a:t>學生團體保險</a:t>
            </a:r>
            <a:r>
              <a:rPr lang="en-US" altLang="zh-TW" sz="2800" b="1" dirty="0">
                <a:latin typeface="微軟正黑體" panose="020B0604030504040204" pitchFamily="34" charset="-120"/>
                <a:ea typeface="微軟正黑體" panose="020B0604030504040204" pitchFamily="34" charset="-120"/>
              </a:rPr>
              <a:t>-</a:t>
            </a:r>
            <a:r>
              <a:rPr lang="zh-TW" altLang="en-US" sz="2800" b="1" dirty="0">
                <a:latin typeface="微軟正黑體" panose="020B0604030504040204" pitchFamily="34" charset="-120"/>
                <a:ea typeface="微軟正黑體" panose="020B0604030504040204" pitchFamily="34" charset="-120"/>
              </a:rPr>
              <a:t>三商美邦人壽保險</a:t>
            </a:r>
            <a:endParaRPr lang="en-US" altLang="zh-TW" sz="2800" b="1" dirty="0">
              <a:latin typeface="微軟正黑體" panose="020B0604030504040204" pitchFamily="34" charset="-120"/>
              <a:ea typeface="微軟正黑體" panose="020B0604030504040204" pitchFamily="34" charset="-120"/>
            </a:endParaRPr>
          </a:p>
          <a:p>
            <a:pPr marL="457200" lvl="2"/>
            <a:r>
              <a:rPr lang="zh-TW" altLang="en-US" sz="2800" dirty="0">
                <a:latin typeface="微軟正黑體" panose="020B0604030504040204" pitchFamily="34" charset="-120"/>
                <a:ea typeface="微軟正黑體" panose="020B0604030504040204" pitchFamily="34" charset="-120"/>
              </a:rPr>
              <a:t>保險內容請洽詢衛保組</a:t>
            </a:r>
            <a:endParaRPr lang="en-US" altLang="zh-TW" sz="28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85323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C47B849B-BDAF-496E-AEC6-355AA25D03A5}" type="slidenum">
              <a:rPr lang="zh-TW" altLang="en-US" smtClean="0"/>
              <a:pPr/>
              <a:t>9</a:t>
            </a:fld>
            <a:endParaRPr lang="zh-TW" altLang="en-US" dirty="0"/>
          </a:p>
        </p:txBody>
      </p:sp>
      <p:sp>
        <p:nvSpPr>
          <p:cNvPr id="5" name="標題 1"/>
          <p:cNvSpPr>
            <a:spLocks noGrp="1"/>
          </p:cNvSpPr>
          <p:nvPr>
            <p:ph type="title"/>
          </p:nvPr>
        </p:nvSpPr>
        <p:spPr>
          <a:xfrm>
            <a:off x="0" y="136525"/>
            <a:ext cx="10981678" cy="875208"/>
          </a:xfrm>
        </p:spPr>
        <p:txBody>
          <a:bodyPr>
            <a:noAutofit/>
          </a:bodyPr>
          <a:lstStyle/>
          <a:p>
            <a:pPr algn="l"/>
            <a:r>
              <a:rPr lang="zh-TW" altLang="en-US" sz="3600" dirty="0">
                <a:solidFill>
                  <a:schemeClr val="tx1"/>
                </a:solidFill>
              </a:rPr>
              <a:t>實習生須知</a:t>
            </a:r>
            <a:r>
              <a:rPr lang="en-US" altLang="zh-TW" sz="3600" dirty="0">
                <a:solidFill>
                  <a:schemeClr val="tx1"/>
                </a:solidFill>
              </a:rPr>
              <a:t>-</a:t>
            </a:r>
            <a:r>
              <a:rPr lang="zh-TW" altLang="en-US" sz="3600" dirty="0">
                <a:solidFill>
                  <a:schemeClr val="tx1"/>
                </a:solidFill>
              </a:rPr>
              <a:t>若與實習機構發生糾紛或爭議時協商處理</a:t>
            </a:r>
          </a:p>
        </p:txBody>
      </p:sp>
      <p:grpSp>
        <p:nvGrpSpPr>
          <p:cNvPr id="6" name="群組 5">
            <a:extLst>
              <a:ext uri="{FF2B5EF4-FFF2-40B4-BE49-F238E27FC236}">
                <a16:creationId xmlns:a16="http://schemas.microsoft.com/office/drawing/2014/main" id="{1314F5FB-77DC-4C2E-B202-F164780A5739}"/>
              </a:ext>
            </a:extLst>
          </p:cNvPr>
          <p:cNvGrpSpPr/>
          <p:nvPr/>
        </p:nvGrpSpPr>
        <p:grpSpPr>
          <a:xfrm>
            <a:off x="2219418" y="1207363"/>
            <a:ext cx="7761078" cy="5514112"/>
            <a:chOff x="1346855" y="543829"/>
            <a:chExt cx="9393353" cy="6284453"/>
          </a:xfrm>
        </p:grpSpPr>
        <p:sp>
          <p:nvSpPr>
            <p:cNvPr id="8" name="AutoShape 9">
              <a:extLst>
                <a:ext uri="{FF2B5EF4-FFF2-40B4-BE49-F238E27FC236}">
                  <a16:creationId xmlns:a16="http://schemas.microsoft.com/office/drawing/2014/main" id="{A8F9732A-2766-4EBC-A852-269DE8DDF5A3}"/>
                </a:ext>
              </a:extLst>
            </p:cNvPr>
            <p:cNvSpPr>
              <a:spLocks noChangeArrowheads="1"/>
            </p:cNvSpPr>
            <p:nvPr/>
          </p:nvSpPr>
          <p:spPr bwMode="gray">
            <a:xfrm>
              <a:off x="4618232" y="5933867"/>
              <a:ext cx="2808312" cy="894415"/>
            </a:xfrm>
            <a:prstGeom prst="roundRect">
              <a:avLst>
                <a:gd name="adj" fmla="val 16667"/>
              </a:avLst>
            </a:prstGeom>
            <a:solidFill>
              <a:srgbClr val="EB4544"/>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校級實習委員會</a:t>
              </a:r>
            </a:p>
          </p:txBody>
        </p:sp>
        <p:grpSp>
          <p:nvGrpSpPr>
            <p:cNvPr id="9" name="群組 8">
              <a:extLst>
                <a:ext uri="{FF2B5EF4-FFF2-40B4-BE49-F238E27FC236}">
                  <a16:creationId xmlns:a16="http://schemas.microsoft.com/office/drawing/2014/main" id="{9F73AA0D-427E-46C5-AD9D-235F30211375}"/>
                </a:ext>
              </a:extLst>
            </p:cNvPr>
            <p:cNvGrpSpPr/>
            <p:nvPr/>
          </p:nvGrpSpPr>
          <p:grpSpPr>
            <a:xfrm>
              <a:off x="1346855" y="543829"/>
              <a:ext cx="9393353" cy="6107834"/>
              <a:chOff x="1346855" y="543829"/>
              <a:chExt cx="9393353" cy="6107834"/>
            </a:xfrm>
          </p:grpSpPr>
          <p:grpSp>
            <p:nvGrpSpPr>
              <p:cNvPr id="10" name="群組 9">
                <a:extLst>
                  <a:ext uri="{FF2B5EF4-FFF2-40B4-BE49-F238E27FC236}">
                    <a16:creationId xmlns:a16="http://schemas.microsoft.com/office/drawing/2014/main" id="{F932F70F-FEA8-4C71-8115-0DD6B929B51B}"/>
                  </a:ext>
                </a:extLst>
              </p:cNvPr>
              <p:cNvGrpSpPr/>
              <p:nvPr/>
            </p:nvGrpSpPr>
            <p:grpSpPr>
              <a:xfrm>
                <a:off x="1607781" y="543829"/>
                <a:ext cx="8838401" cy="6107834"/>
                <a:chOff x="3012045" y="1193249"/>
                <a:chExt cx="5892267" cy="5900788"/>
              </a:xfrm>
            </p:grpSpPr>
            <p:sp>
              <p:nvSpPr>
                <p:cNvPr id="32" name="AutoShape 7">
                  <a:extLst>
                    <a:ext uri="{FF2B5EF4-FFF2-40B4-BE49-F238E27FC236}">
                      <a16:creationId xmlns:a16="http://schemas.microsoft.com/office/drawing/2014/main" id="{05DDB6A6-4D6E-4EF1-A08D-6C56B65A6E4F}"/>
                    </a:ext>
                  </a:extLst>
                </p:cNvPr>
                <p:cNvSpPr>
                  <a:spLocks noChangeArrowheads="1"/>
                </p:cNvSpPr>
                <p:nvPr/>
              </p:nvSpPr>
              <p:spPr bwMode="gray">
                <a:xfrm>
                  <a:off x="4919178" y="1193249"/>
                  <a:ext cx="2112235" cy="792088"/>
                </a:xfrm>
                <a:prstGeom prst="roundRect">
                  <a:avLst>
                    <a:gd name="adj" fmla="val 16667"/>
                  </a:avLst>
                </a:prstGeom>
                <a:solidFill>
                  <a:srgbClr val="FFC000"/>
                </a:solidFill>
                <a:ln w="9525">
                  <a:noFill/>
                  <a:round/>
                  <a:headEnd/>
                  <a:tailEnd/>
                </a:ln>
                <a:effectLst>
                  <a:outerShdw dist="35921" dir="2700000" algn="ctr" rotWithShape="0">
                    <a:schemeClr val="bg2"/>
                  </a:outerShdw>
                </a:effectLst>
              </p:spPr>
              <p:txBody>
                <a:bodyPr wrap="none" anchor="ctr"/>
                <a:lstStyle/>
                <a:p>
                  <a:pPr algn="ctr"/>
                  <a:r>
                    <a:rPr lang="zh-TW" altLang="en-US" sz="2800" b="1" dirty="0">
                      <a:solidFill>
                        <a:schemeClr val="bg1"/>
                      </a:solidFill>
                      <a:latin typeface="微軟正黑體" panose="020B0604030504040204" pitchFamily="34" charset="-120"/>
                      <a:ea typeface="微軟正黑體" panose="020B0604030504040204" pitchFamily="34" charset="-120"/>
                    </a:rPr>
                    <a:t>實習學生</a:t>
                  </a:r>
                </a:p>
              </p:txBody>
            </p:sp>
            <p:sp>
              <p:nvSpPr>
                <p:cNvPr id="33" name="AutoShape 11">
                  <a:extLst>
                    <a:ext uri="{FF2B5EF4-FFF2-40B4-BE49-F238E27FC236}">
                      <a16:creationId xmlns:a16="http://schemas.microsoft.com/office/drawing/2014/main" id="{7401D0ED-32FB-4C90-87A2-DE7986C78B05}"/>
                    </a:ext>
                  </a:extLst>
                </p:cNvPr>
                <p:cNvSpPr>
                  <a:spLocks noChangeArrowheads="1"/>
                </p:cNvSpPr>
                <p:nvPr/>
              </p:nvSpPr>
              <p:spPr bwMode="gray">
                <a:xfrm>
                  <a:off x="7176120" y="2339145"/>
                  <a:ext cx="1728192" cy="720080"/>
                </a:xfrm>
                <a:prstGeom prst="roundRect">
                  <a:avLst>
                    <a:gd name="adj" fmla="val 16667"/>
                  </a:avLst>
                </a:prstGeom>
                <a:solidFill>
                  <a:schemeClr val="accent1"/>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實習機構主管</a:t>
                  </a:r>
                </a:p>
              </p:txBody>
            </p:sp>
            <p:sp>
              <p:nvSpPr>
                <p:cNvPr id="34" name="AutoShape 11">
                  <a:extLst>
                    <a:ext uri="{FF2B5EF4-FFF2-40B4-BE49-F238E27FC236}">
                      <a16:creationId xmlns:a16="http://schemas.microsoft.com/office/drawing/2014/main" id="{5C54DEA9-20DD-4413-9E6A-C661521009F5}"/>
                    </a:ext>
                  </a:extLst>
                </p:cNvPr>
                <p:cNvSpPr>
                  <a:spLocks noChangeArrowheads="1"/>
                </p:cNvSpPr>
                <p:nvPr/>
              </p:nvSpPr>
              <p:spPr bwMode="gray">
                <a:xfrm>
                  <a:off x="5094083" y="2856990"/>
                  <a:ext cx="1728192" cy="864096"/>
                </a:xfrm>
                <a:prstGeom prst="flowChartDecision">
                  <a:avLst/>
                </a:prstGeom>
                <a:solidFill>
                  <a:schemeClr val="accent1"/>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問題解決</a:t>
                  </a:r>
                </a:p>
              </p:txBody>
            </p:sp>
            <p:sp>
              <p:nvSpPr>
                <p:cNvPr id="35" name="AutoShape 9">
                  <a:extLst>
                    <a:ext uri="{FF2B5EF4-FFF2-40B4-BE49-F238E27FC236}">
                      <a16:creationId xmlns:a16="http://schemas.microsoft.com/office/drawing/2014/main" id="{61D64013-D552-442E-BA04-6177987813DA}"/>
                    </a:ext>
                  </a:extLst>
                </p:cNvPr>
                <p:cNvSpPr>
                  <a:spLocks noChangeArrowheads="1"/>
                </p:cNvSpPr>
                <p:nvPr/>
              </p:nvSpPr>
              <p:spPr bwMode="gray">
                <a:xfrm>
                  <a:off x="7404305" y="6571203"/>
                  <a:ext cx="673803" cy="522834"/>
                </a:xfrm>
                <a:prstGeom prst="roundRect">
                  <a:avLst>
                    <a:gd name="adj" fmla="val 16667"/>
                  </a:avLst>
                </a:prstGeom>
                <a:solidFill>
                  <a:srgbClr val="EB4544"/>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結案</a:t>
                  </a:r>
                </a:p>
              </p:txBody>
            </p:sp>
            <p:sp>
              <p:nvSpPr>
                <p:cNvPr id="36" name="AutoShape 9">
                  <a:extLst>
                    <a:ext uri="{FF2B5EF4-FFF2-40B4-BE49-F238E27FC236}">
                      <a16:creationId xmlns:a16="http://schemas.microsoft.com/office/drawing/2014/main" id="{6BD0B721-BD90-4937-8DEF-953003A7BBA2}"/>
                    </a:ext>
                  </a:extLst>
                </p:cNvPr>
                <p:cNvSpPr>
                  <a:spLocks noChangeArrowheads="1"/>
                </p:cNvSpPr>
                <p:nvPr/>
              </p:nvSpPr>
              <p:spPr bwMode="gray">
                <a:xfrm>
                  <a:off x="5018692" y="4106438"/>
                  <a:ext cx="1872208" cy="849458"/>
                </a:xfrm>
                <a:prstGeom prst="roundRect">
                  <a:avLst>
                    <a:gd name="adj" fmla="val 16667"/>
                  </a:avLst>
                </a:prstGeom>
                <a:solidFill>
                  <a:srgbClr val="EB4544"/>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系級實習委員會</a:t>
                  </a:r>
                </a:p>
              </p:txBody>
            </p:sp>
            <p:sp>
              <p:nvSpPr>
                <p:cNvPr id="37" name="AutoShape 11">
                  <a:extLst>
                    <a:ext uri="{FF2B5EF4-FFF2-40B4-BE49-F238E27FC236}">
                      <a16:creationId xmlns:a16="http://schemas.microsoft.com/office/drawing/2014/main" id="{8051896F-230D-4FE2-AD47-E417D0634A2F}"/>
                    </a:ext>
                  </a:extLst>
                </p:cNvPr>
                <p:cNvSpPr>
                  <a:spLocks noChangeArrowheads="1"/>
                </p:cNvSpPr>
                <p:nvPr/>
              </p:nvSpPr>
              <p:spPr bwMode="gray">
                <a:xfrm>
                  <a:off x="3012045" y="2339144"/>
                  <a:ext cx="1728192" cy="720080"/>
                </a:xfrm>
                <a:prstGeom prst="roundRect">
                  <a:avLst>
                    <a:gd name="adj" fmla="val 16667"/>
                  </a:avLst>
                </a:prstGeom>
                <a:solidFill>
                  <a:srgbClr val="A9D25A"/>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實習輔導老師</a:t>
                  </a:r>
                </a:p>
              </p:txBody>
            </p:sp>
            <p:cxnSp>
              <p:nvCxnSpPr>
                <p:cNvPr id="38" name="直線接點 37">
                  <a:extLst>
                    <a:ext uri="{FF2B5EF4-FFF2-40B4-BE49-F238E27FC236}">
                      <a16:creationId xmlns:a16="http://schemas.microsoft.com/office/drawing/2014/main" id="{1FF44E1E-54B2-4135-8094-76A8C6B9EECC}"/>
                    </a:ext>
                  </a:extLst>
                </p:cNvPr>
                <p:cNvCxnSpPr>
                  <a:stCxn id="37" idx="3"/>
                  <a:endCxn id="33" idx="1"/>
                </p:cNvCxnSpPr>
                <p:nvPr/>
              </p:nvCxnSpPr>
              <p:spPr bwMode="auto">
                <a:xfrm>
                  <a:off x="4740237" y="2699184"/>
                  <a:ext cx="2435883" cy="1"/>
                </a:xfrm>
                <a:prstGeom prst="line">
                  <a:avLst/>
                </a:prstGeom>
                <a:solidFill>
                  <a:schemeClr val="accent1"/>
                </a:solidFill>
                <a:ln w="19050" cap="flat" cmpd="sng" algn="ctr">
                  <a:solidFill>
                    <a:schemeClr val="tx1"/>
                  </a:solidFill>
                  <a:prstDash val="solid"/>
                  <a:round/>
                  <a:headEnd type="triangle" w="lg" len="med"/>
                  <a:tailEnd type="triangle" w="lg" len="med"/>
                </a:ln>
                <a:effectLst/>
              </p:spPr>
            </p:cxnSp>
            <p:cxnSp>
              <p:nvCxnSpPr>
                <p:cNvPr id="39" name="直線接點 38">
                  <a:extLst>
                    <a:ext uri="{FF2B5EF4-FFF2-40B4-BE49-F238E27FC236}">
                      <a16:creationId xmlns:a16="http://schemas.microsoft.com/office/drawing/2014/main" id="{A071752C-1904-4599-A4E6-FD02A82D03FE}"/>
                    </a:ext>
                  </a:extLst>
                </p:cNvPr>
                <p:cNvCxnSpPr/>
                <p:nvPr/>
              </p:nvCxnSpPr>
              <p:spPr bwMode="auto">
                <a:xfrm>
                  <a:off x="5955116" y="3706033"/>
                  <a:ext cx="0" cy="378984"/>
                </a:xfrm>
                <a:prstGeom prst="line">
                  <a:avLst/>
                </a:prstGeom>
                <a:solidFill>
                  <a:schemeClr val="accent1"/>
                </a:solidFill>
                <a:ln w="19050" cap="flat" cmpd="sng" algn="ctr">
                  <a:solidFill>
                    <a:schemeClr val="tx1"/>
                  </a:solidFill>
                  <a:prstDash val="solid"/>
                  <a:round/>
                  <a:headEnd type="none" w="med" len="med"/>
                  <a:tailEnd type="triangle" w="lg" len="med"/>
                </a:ln>
                <a:effectLst/>
              </p:spPr>
            </p:cxnSp>
          </p:grpSp>
          <p:grpSp>
            <p:nvGrpSpPr>
              <p:cNvPr id="11" name="群組 10">
                <a:extLst>
                  <a:ext uri="{FF2B5EF4-FFF2-40B4-BE49-F238E27FC236}">
                    <a16:creationId xmlns:a16="http://schemas.microsoft.com/office/drawing/2014/main" id="{14CF1E76-2F0F-479D-9572-969AB00DCDDA}"/>
                  </a:ext>
                </a:extLst>
              </p:cNvPr>
              <p:cNvGrpSpPr/>
              <p:nvPr/>
            </p:nvGrpSpPr>
            <p:grpSpPr>
              <a:xfrm>
                <a:off x="1346855" y="1363710"/>
                <a:ext cx="9393353" cy="5287952"/>
                <a:chOff x="1346855" y="1363710"/>
                <a:chExt cx="9393353" cy="5287952"/>
              </a:xfrm>
            </p:grpSpPr>
            <p:sp>
              <p:nvSpPr>
                <p:cNvPr id="12" name="AutoShape 11">
                  <a:extLst>
                    <a:ext uri="{FF2B5EF4-FFF2-40B4-BE49-F238E27FC236}">
                      <a16:creationId xmlns:a16="http://schemas.microsoft.com/office/drawing/2014/main" id="{74B8F7F5-499E-41DC-858A-61138757FC5B}"/>
                    </a:ext>
                  </a:extLst>
                </p:cNvPr>
                <p:cNvSpPr>
                  <a:spLocks noChangeArrowheads="1"/>
                </p:cNvSpPr>
                <p:nvPr/>
              </p:nvSpPr>
              <p:spPr bwMode="gray">
                <a:xfrm>
                  <a:off x="4725763" y="4796245"/>
                  <a:ext cx="2592288" cy="894415"/>
                </a:xfrm>
                <a:prstGeom prst="flowChartDecision">
                  <a:avLst/>
                </a:prstGeom>
                <a:solidFill>
                  <a:schemeClr val="accent1"/>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問題解決</a:t>
                  </a:r>
                </a:p>
              </p:txBody>
            </p:sp>
            <p:sp>
              <p:nvSpPr>
                <p:cNvPr id="13" name="AutoShape 9">
                  <a:extLst>
                    <a:ext uri="{FF2B5EF4-FFF2-40B4-BE49-F238E27FC236}">
                      <a16:creationId xmlns:a16="http://schemas.microsoft.com/office/drawing/2014/main" id="{887B8801-012D-4541-9460-D9C79439304E}"/>
                    </a:ext>
                  </a:extLst>
                </p:cNvPr>
                <p:cNvSpPr>
                  <a:spLocks noChangeArrowheads="1"/>
                </p:cNvSpPr>
                <p:nvPr/>
              </p:nvSpPr>
              <p:spPr bwMode="gray">
                <a:xfrm>
                  <a:off x="9729503" y="6110483"/>
                  <a:ext cx="1010705" cy="541179"/>
                </a:xfrm>
                <a:prstGeom prst="roundRect">
                  <a:avLst>
                    <a:gd name="adj" fmla="val 16667"/>
                  </a:avLst>
                </a:prstGeom>
                <a:solidFill>
                  <a:srgbClr val="EB4544"/>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備查</a:t>
                  </a:r>
                </a:p>
              </p:txBody>
            </p:sp>
            <p:cxnSp>
              <p:nvCxnSpPr>
                <p:cNvPr id="14" name="肘形接點 51">
                  <a:extLst>
                    <a:ext uri="{FF2B5EF4-FFF2-40B4-BE49-F238E27FC236}">
                      <a16:creationId xmlns:a16="http://schemas.microsoft.com/office/drawing/2014/main" id="{AAC49985-F00E-4F16-85F2-AEF766E414C8}"/>
                    </a:ext>
                  </a:extLst>
                </p:cNvPr>
                <p:cNvCxnSpPr>
                  <a:stCxn id="33" idx="0"/>
                  <a:endCxn id="37" idx="0"/>
                </p:cNvCxnSpPr>
                <p:nvPr/>
              </p:nvCxnSpPr>
              <p:spPr>
                <a:xfrm rot="16200000" flipV="1">
                  <a:off x="6026982" y="-1393125"/>
                  <a:ext cx="1" cy="6246113"/>
                </a:xfrm>
                <a:prstGeom prst="bentConnector3">
                  <a:avLst>
                    <a:gd name="adj1" fmla="val 22860100000"/>
                  </a:avLst>
                </a:prstGeom>
                <a:solidFill>
                  <a:schemeClr val="accent1"/>
                </a:solidFill>
                <a:ln w="19050" cap="flat" cmpd="sng" algn="ctr">
                  <a:solidFill>
                    <a:schemeClr val="tx1"/>
                  </a:solidFill>
                  <a:prstDash val="solid"/>
                  <a:round/>
                  <a:headEnd type="triangle" w="lg" len="med"/>
                  <a:tailEnd type="triangle" w="lg" len="med"/>
                </a:ln>
                <a:effectLst/>
              </p:spPr>
            </p:cxnSp>
            <p:cxnSp>
              <p:nvCxnSpPr>
                <p:cNvPr id="15" name="直線接點 14">
                  <a:extLst>
                    <a:ext uri="{FF2B5EF4-FFF2-40B4-BE49-F238E27FC236}">
                      <a16:creationId xmlns:a16="http://schemas.microsoft.com/office/drawing/2014/main" id="{AF76B65D-B57F-46C1-8771-7760B635221D}"/>
                    </a:ext>
                  </a:extLst>
                </p:cNvPr>
                <p:cNvCxnSpPr>
                  <a:stCxn id="32" idx="2"/>
                </p:cNvCxnSpPr>
                <p:nvPr/>
              </p:nvCxnSpPr>
              <p:spPr>
                <a:xfrm>
                  <a:off x="6052658" y="1363710"/>
                  <a:ext cx="0" cy="128015"/>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6" name="肘形接點 57">
                  <a:extLst>
                    <a:ext uri="{FF2B5EF4-FFF2-40B4-BE49-F238E27FC236}">
                      <a16:creationId xmlns:a16="http://schemas.microsoft.com/office/drawing/2014/main" id="{608C9ACD-5334-4F6F-B60A-75159AC81D26}"/>
                    </a:ext>
                  </a:extLst>
                </p:cNvPr>
                <p:cNvCxnSpPr>
                  <a:stCxn id="37" idx="2"/>
                  <a:endCxn id="34" idx="1"/>
                </p:cNvCxnSpPr>
                <p:nvPr/>
              </p:nvCxnSpPr>
              <p:spPr>
                <a:xfrm rot="16200000" flipH="1">
                  <a:off x="3698442" y="1680759"/>
                  <a:ext cx="237878" cy="1826913"/>
                </a:xfrm>
                <a:prstGeom prst="bentConnector2">
                  <a:avLst/>
                </a:prstGeom>
                <a:ln w="19050">
                  <a:tailEnd type="triangle"/>
                </a:ln>
              </p:spPr>
              <p:style>
                <a:lnRef idx="2">
                  <a:schemeClr val="dk1"/>
                </a:lnRef>
                <a:fillRef idx="0">
                  <a:schemeClr val="dk1"/>
                </a:fillRef>
                <a:effectRef idx="1">
                  <a:schemeClr val="dk1"/>
                </a:effectRef>
                <a:fontRef idx="minor">
                  <a:schemeClr val="tx1"/>
                </a:fontRef>
              </p:style>
            </p:cxnSp>
            <p:cxnSp>
              <p:nvCxnSpPr>
                <p:cNvPr id="17" name="直線接點 16">
                  <a:extLst>
                    <a:ext uri="{FF2B5EF4-FFF2-40B4-BE49-F238E27FC236}">
                      <a16:creationId xmlns:a16="http://schemas.microsoft.com/office/drawing/2014/main" id="{D8239726-ED6D-4103-A610-F830ED6DA105}"/>
                    </a:ext>
                  </a:extLst>
                </p:cNvPr>
                <p:cNvCxnSpPr>
                  <a:stCxn id="36" idx="2"/>
                </p:cNvCxnSpPr>
                <p:nvPr/>
              </p:nvCxnSpPr>
              <p:spPr bwMode="auto">
                <a:xfrm flipH="1">
                  <a:off x="6021907" y="4438499"/>
                  <a:ext cx="1" cy="357746"/>
                </a:xfrm>
                <a:prstGeom prst="line">
                  <a:avLst/>
                </a:prstGeom>
                <a:solidFill>
                  <a:schemeClr val="accent1"/>
                </a:solidFill>
                <a:ln w="19050" cap="flat" cmpd="sng" algn="ctr">
                  <a:solidFill>
                    <a:schemeClr val="tx1"/>
                  </a:solidFill>
                  <a:prstDash val="solid"/>
                  <a:round/>
                  <a:headEnd type="none" w="med" len="med"/>
                  <a:tailEnd type="triangle" w="lg" len="med"/>
                </a:ln>
                <a:effectLst/>
              </p:spPr>
            </p:cxnSp>
            <p:cxnSp>
              <p:nvCxnSpPr>
                <p:cNvPr id="18" name="直線接點 17">
                  <a:extLst>
                    <a:ext uri="{FF2B5EF4-FFF2-40B4-BE49-F238E27FC236}">
                      <a16:creationId xmlns:a16="http://schemas.microsoft.com/office/drawing/2014/main" id="{186D68E3-D039-4C2B-8C13-284937780DBD}"/>
                    </a:ext>
                  </a:extLst>
                </p:cNvPr>
                <p:cNvCxnSpPr/>
                <p:nvPr/>
              </p:nvCxnSpPr>
              <p:spPr bwMode="auto">
                <a:xfrm>
                  <a:off x="6021907" y="5690660"/>
                  <a:ext cx="0" cy="243207"/>
                </a:xfrm>
                <a:prstGeom prst="line">
                  <a:avLst/>
                </a:prstGeom>
                <a:solidFill>
                  <a:schemeClr val="accent1"/>
                </a:solidFill>
                <a:ln w="19050" cap="flat" cmpd="sng" algn="ctr">
                  <a:solidFill>
                    <a:schemeClr val="tx1"/>
                  </a:solidFill>
                  <a:prstDash val="solid"/>
                  <a:round/>
                  <a:headEnd type="none" w="med" len="med"/>
                  <a:tailEnd type="triangle" w="lg" len="med"/>
                </a:ln>
                <a:effectLst/>
              </p:spPr>
            </p:cxnSp>
            <p:cxnSp>
              <p:nvCxnSpPr>
                <p:cNvPr id="19" name="直線單箭頭接點 18">
                  <a:extLst>
                    <a:ext uri="{FF2B5EF4-FFF2-40B4-BE49-F238E27FC236}">
                      <a16:creationId xmlns:a16="http://schemas.microsoft.com/office/drawing/2014/main" id="{C67EBA45-325A-4174-A088-0DA9D2261F0D}"/>
                    </a:ext>
                  </a:extLst>
                </p:cNvPr>
                <p:cNvCxnSpPr>
                  <a:endCxn id="36" idx="1"/>
                </p:cNvCxnSpPr>
                <p:nvPr/>
              </p:nvCxnSpPr>
              <p:spPr>
                <a:xfrm>
                  <a:off x="4313575" y="3998867"/>
                  <a:ext cx="304177" cy="0"/>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grpSp>
              <p:nvGrpSpPr>
                <p:cNvPr id="20" name="群組 19">
                  <a:extLst>
                    <a:ext uri="{FF2B5EF4-FFF2-40B4-BE49-F238E27FC236}">
                      <a16:creationId xmlns:a16="http://schemas.microsoft.com/office/drawing/2014/main" id="{B6E2C8B7-7FC9-4160-BE38-2E5090DED4C3}"/>
                    </a:ext>
                  </a:extLst>
                </p:cNvPr>
                <p:cNvGrpSpPr/>
                <p:nvPr/>
              </p:nvGrpSpPr>
              <p:grpSpPr>
                <a:xfrm>
                  <a:off x="1346855" y="2847948"/>
                  <a:ext cx="2966720" cy="3220712"/>
                  <a:chOff x="726227" y="2790087"/>
                  <a:chExt cx="2966720" cy="3220712"/>
                </a:xfrm>
              </p:grpSpPr>
              <p:grpSp>
                <p:nvGrpSpPr>
                  <p:cNvPr id="26" name="群組 25">
                    <a:extLst>
                      <a:ext uri="{FF2B5EF4-FFF2-40B4-BE49-F238E27FC236}">
                        <a16:creationId xmlns:a16="http://schemas.microsoft.com/office/drawing/2014/main" id="{5758C49F-1ECF-4E6F-A441-7C2E71A06EEC}"/>
                      </a:ext>
                    </a:extLst>
                  </p:cNvPr>
                  <p:cNvGrpSpPr/>
                  <p:nvPr/>
                </p:nvGrpSpPr>
                <p:grpSpPr>
                  <a:xfrm>
                    <a:off x="945867" y="2952483"/>
                    <a:ext cx="2592288" cy="2958542"/>
                    <a:chOff x="659078" y="2791717"/>
                    <a:chExt cx="2592288" cy="2958542"/>
                  </a:xfrm>
                </p:grpSpPr>
                <p:sp>
                  <p:nvSpPr>
                    <p:cNvPr id="28" name="AutoShape 11">
                      <a:extLst>
                        <a:ext uri="{FF2B5EF4-FFF2-40B4-BE49-F238E27FC236}">
                          <a16:creationId xmlns:a16="http://schemas.microsoft.com/office/drawing/2014/main" id="{426FDFD0-4B34-415A-8867-E3210C82602E}"/>
                        </a:ext>
                      </a:extLst>
                    </p:cNvPr>
                    <p:cNvSpPr>
                      <a:spLocks noChangeArrowheads="1"/>
                    </p:cNvSpPr>
                    <p:nvPr/>
                  </p:nvSpPr>
                  <p:spPr bwMode="gray">
                    <a:xfrm>
                      <a:off x="659078" y="2791717"/>
                      <a:ext cx="2592288" cy="745346"/>
                    </a:xfrm>
                    <a:prstGeom prst="roundRect">
                      <a:avLst>
                        <a:gd name="adj" fmla="val 16667"/>
                      </a:avLst>
                    </a:prstGeom>
                    <a:solidFill>
                      <a:schemeClr val="accent1"/>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實習機構主管</a:t>
                      </a:r>
                    </a:p>
                  </p:txBody>
                </p:sp>
                <p:sp>
                  <p:nvSpPr>
                    <p:cNvPr id="29" name="AutoShape 11">
                      <a:extLst>
                        <a:ext uri="{FF2B5EF4-FFF2-40B4-BE49-F238E27FC236}">
                          <a16:creationId xmlns:a16="http://schemas.microsoft.com/office/drawing/2014/main" id="{6D75BF9C-D150-4D86-9658-A4BF3C87D245}"/>
                        </a:ext>
                      </a:extLst>
                    </p:cNvPr>
                    <p:cNvSpPr>
                      <a:spLocks noChangeArrowheads="1"/>
                    </p:cNvSpPr>
                    <p:nvPr/>
                  </p:nvSpPr>
                  <p:spPr bwMode="gray">
                    <a:xfrm>
                      <a:off x="659078" y="3535284"/>
                      <a:ext cx="2592288" cy="745346"/>
                    </a:xfrm>
                    <a:prstGeom prst="roundRect">
                      <a:avLst>
                        <a:gd name="adj" fmla="val 16667"/>
                      </a:avLst>
                    </a:prstGeom>
                    <a:solidFill>
                      <a:srgbClr val="A9D25A"/>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實習輔導老師</a:t>
                      </a:r>
                    </a:p>
                  </p:txBody>
                </p:sp>
                <p:sp>
                  <p:nvSpPr>
                    <p:cNvPr id="30" name="AutoShape 11">
                      <a:extLst>
                        <a:ext uri="{FF2B5EF4-FFF2-40B4-BE49-F238E27FC236}">
                          <a16:creationId xmlns:a16="http://schemas.microsoft.com/office/drawing/2014/main" id="{9FD23F57-6464-48F6-A540-D4CE82929198}"/>
                        </a:ext>
                      </a:extLst>
                    </p:cNvPr>
                    <p:cNvSpPr>
                      <a:spLocks noChangeArrowheads="1"/>
                    </p:cNvSpPr>
                    <p:nvPr/>
                  </p:nvSpPr>
                  <p:spPr bwMode="gray">
                    <a:xfrm>
                      <a:off x="659078" y="4259567"/>
                      <a:ext cx="2592288" cy="745346"/>
                    </a:xfrm>
                    <a:prstGeom prst="roundRect">
                      <a:avLst>
                        <a:gd name="adj" fmla="val 16667"/>
                      </a:avLst>
                    </a:prstGeom>
                    <a:solidFill>
                      <a:srgbClr val="FFC000"/>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實習學生</a:t>
                      </a:r>
                    </a:p>
                  </p:txBody>
                </p:sp>
                <p:sp>
                  <p:nvSpPr>
                    <p:cNvPr id="31" name="AutoShape 11">
                      <a:extLst>
                        <a:ext uri="{FF2B5EF4-FFF2-40B4-BE49-F238E27FC236}">
                          <a16:creationId xmlns:a16="http://schemas.microsoft.com/office/drawing/2014/main" id="{D7483F61-1DB7-4C61-815D-9C69412C6B8B}"/>
                        </a:ext>
                      </a:extLst>
                    </p:cNvPr>
                    <p:cNvSpPr>
                      <a:spLocks noChangeArrowheads="1"/>
                    </p:cNvSpPr>
                    <p:nvPr/>
                  </p:nvSpPr>
                  <p:spPr bwMode="gray">
                    <a:xfrm>
                      <a:off x="659078" y="5004913"/>
                      <a:ext cx="2592288" cy="745346"/>
                    </a:xfrm>
                    <a:prstGeom prst="roundRect">
                      <a:avLst>
                        <a:gd name="adj" fmla="val 16667"/>
                      </a:avLst>
                    </a:prstGeom>
                    <a:solidFill>
                      <a:schemeClr val="accent2"/>
                    </a:solidFill>
                    <a:ln w="9525">
                      <a:noFill/>
                      <a:round/>
                      <a:headEnd/>
                      <a:tailEnd/>
                    </a:ln>
                    <a:effectLst>
                      <a:outerShdw dist="35921" dir="2700000" algn="ctr" rotWithShape="0">
                        <a:schemeClr val="bg2"/>
                      </a:outerShdw>
                    </a:effectLst>
                  </p:spPr>
                  <p:txBody>
                    <a:bodyPr wrap="none" anchor="ctr"/>
                    <a:lstStyle/>
                    <a:p>
                      <a:pPr algn="ctr"/>
                      <a:r>
                        <a:rPr lang="zh-TW" altLang="en-US" sz="2400" b="1" dirty="0">
                          <a:solidFill>
                            <a:schemeClr val="bg1"/>
                          </a:solidFill>
                          <a:latin typeface="微軟正黑體" panose="020B0604030504040204" pitchFamily="34" charset="-120"/>
                          <a:ea typeface="微軟正黑體" panose="020B0604030504040204" pitchFamily="34" charset="-120"/>
                        </a:rPr>
                        <a:t>實習學生家長</a:t>
                      </a:r>
                    </a:p>
                  </p:txBody>
                </p:sp>
              </p:grpSp>
              <p:sp>
                <p:nvSpPr>
                  <p:cNvPr id="27" name="矩形 26">
                    <a:extLst>
                      <a:ext uri="{FF2B5EF4-FFF2-40B4-BE49-F238E27FC236}">
                        <a16:creationId xmlns:a16="http://schemas.microsoft.com/office/drawing/2014/main" id="{97BC6C0C-E3DD-4CCB-9225-66DC760F7596}"/>
                      </a:ext>
                    </a:extLst>
                  </p:cNvPr>
                  <p:cNvSpPr/>
                  <p:nvPr/>
                </p:nvSpPr>
                <p:spPr>
                  <a:xfrm>
                    <a:off x="726227" y="2790087"/>
                    <a:ext cx="2966720" cy="322071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cxnSp>
              <p:nvCxnSpPr>
                <p:cNvPr id="21" name="肘形接點 79">
                  <a:extLst>
                    <a:ext uri="{FF2B5EF4-FFF2-40B4-BE49-F238E27FC236}">
                      <a16:creationId xmlns:a16="http://schemas.microsoft.com/office/drawing/2014/main" id="{5DB9B5A1-C5EF-4D8B-81BF-5DC9EEAD0B19}"/>
                    </a:ext>
                  </a:extLst>
                </p:cNvPr>
                <p:cNvCxnSpPr>
                  <a:stCxn id="34" idx="3"/>
                </p:cNvCxnSpPr>
                <p:nvPr/>
              </p:nvCxnSpPr>
              <p:spPr>
                <a:xfrm>
                  <a:off x="7323126" y="2713155"/>
                  <a:ext cx="1509145" cy="3397918"/>
                </a:xfrm>
                <a:prstGeom prst="bentConnector2">
                  <a:avLst/>
                </a:prstGeom>
                <a:ln w="19050">
                  <a:tailEnd type="triangle"/>
                </a:ln>
              </p:spPr>
              <p:style>
                <a:lnRef idx="2">
                  <a:schemeClr val="dk1"/>
                </a:lnRef>
                <a:fillRef idx="0">
                  <a:schemeClr val="dk1"/>
                </a:fillRef>
                <a:effectRef idx="1">
                  <a:schemeClr val="dk1"/>
                </a:effectRef>
                <a:fontRef idx="minor">
                  <a:schemeClr val="tx1"/>
                </a:fontRef>
              </p:style>
            </p:cxnSp>
            <p:cxnSp>
              <p:nvCxnSpPr>
                <p:cNvPr id="22" name="肘形接點 82">
                  <a:extLst>
                    <a:ext uri="{FF2B5EF4-FFF2-40B4-BE49-F238E27FC236}">
                      <a16:creationId xmlns:a16="http://schemas.microsoft.com/office/drawing/2014/main" id="{A7747B09-ADEF-4BE2-8A57-2A2DC1B562B3}"/>
                    </a:ext>
                  </a:extLst>
                </p:cNvPr>
                <p:cNvCxnSpPr>
                  <a:stCxn id="36" idx="3"/>
                </p:cNvCxnSpPr>
                <p:nvPr/>
              </p:nvCxnSpPr>
              <p:spPr>
                <a:xfrm>
                  <a:off x="7426064" y="3998868"/>
                  <a:ext cx="1251357" cy="2106983"/>
                </a:xfrm>
                <a:prstGeom prst="bentConnector2">
                  <a:avLst/>
                </a:prstGeom>
                <a:ln w="19050">
                  <a:tailEnd type="triangle"/>
                </a:ln>
              </p:spPr>
              <p:style>
                <a:lnRef idx="2">
                  <a:schemeClr val="dk1"/>
                </a:lnRef>
                <a:fillRef idx="0">
                  <a:schemeClr val="dk1"/>
                </a:fillRef>
                <a:effectRef idx="1">
                  <a:schemeClr val="dk1"/>
                </a:effectRef>
                <a:fontRef idx="minor">
                  <a:schemeClr val="tx1"/>
                </a:fontRef>
              </p:style>
            </p:cxnSp>
            <p:cxnSp>
              <p:nvCxnSpPr>
                <p:cNvPr id="23" name="肘形接點 84">
                  <a:extLst>
                    <a:ext uri="{FF2B5EF4-FFF2-40B4-BE49-F238E27FC236}">
                      <a16:creationId xmlns:a16="http://schemas.microsoft.com/office/drawing/2014/main" id="{5904670A-F54C-4F87-BE1E-4F94796E55BB}"/>
                    </a:ext>
                  </a:extLst>
                </p:cNvPr>
                <p:cNvCxnSpPr>
                  <a:stCxn id="12" idx="3"/>
                </p:cNvCxnSpPr>
                <p:nvPr/>
              </p:nvCxnSpPr>
              <p:spPr>
                <a:xfrm>
                  <a:off x="7318051" y="5243453"/>
                  <a:ext cx="1212417" cy="862398"/>
                </a:xfrm>
                <a:prstGeom prst="bentConnector3">
                  <a:avLst>
                    <a:gd name="adj1" fmla="val 99274"/>
                  </a:avLst>
                </a:prstGeom>
                <a:ln w="19050">
                  <a:tailEnd type="triangle"/>
                </a:ln>
              </p:spPr>
              <p:style>
                <a:lnRef idx="2">
                  <a:schemeClr val="dk1"/>
                </a:lnRef>
                <a:fillRef idx="0">
                  <a:schemeClr val="dk1"/>
                </a:fillRef>
                <a:effectRef idx="1">
                  <a:schemeClr val="dk1"/>
                </a:effectRef>
                <a:fontRef idx="minor">
                  <a:schemeClr val="tx1"/>
                </a:fontRef>
              </p:style>
            </p:cxnSp>
            <p:cxnSp>
              <p:nvCxnSpPr>
                <p:cNvPr id="24" name="直線單箭頭接點 23">
                  <a:extLst>
                    <a:ext uri="{FF2B5EF4-FFF2-40B4-BE49-F238E27FC236}">
                      <a16:creationId xmlns:a16="http://schemas.microsoft.com/office/drawing/2014/main" id="{7F11A108-FC55-4940-8C09-5C2C528E8376}"/>
                    </a:ext>
                  </a:extLst>
                </p:cNvPr>
                <p:cNvCxnSpPr>
                  <a:stCxn id="8" idx="3"/>
                  <a:endCxn id="35" idx="1"/>
                </p:cNvCxnSpPr>
                <p:nvPr/>
              </p:nvCxnSpPr>
              <p:spPr>
                <a:xfrm flipV="1">
                  <a:off x="7426544" y="6381074"/>
                  <a:ext cx="769627" cy="1"/>
                </a:xfrm>
                <a:prstGeom prst="straightConnector1">
                  <a:avLst/>
                </a:prstGeom>
                <a:ln w="19050">
                  <a:tailEnd type="triangle"/>
                </a:ln>
              </p:spPr>
              <p:style>
                <a:lnRef idx="2">
                  <a:schemeClr val="dk1"/>
                </a:lnRef>
                <a:fillRef idx="0">
                  <a:schemeClr val="dk1"/>
                </a:fillRef>
                <a:effectRef idx="1">
                  <a:schemeClr val="dk1"/>
                </a:effectRef>
                <a:fontRef idx="minor">
                  <a:schemeClr val="tx1"/>
                </a:fontRef>
              </p:style>
            </p:cxnSp>
            <p:cxnSp>
              <p:nvCxnSpPr>
                <p:cNvPr id="25" name="直線單箭頭接點 24">
                  <a:extLst>
                    <a:ext uri="{FF2B5EF4-FFF2-40B4-BE49-F238E27FC236}">
                      <a16:creationId xmlns:a16="http://schemas.microsoft.com/office/drawing/2014/main" id="{63F36569-7918-46A9-BAFF-4771A0997BFF}"/>
                    </a:ext>
                  </a:extLst>
                </p:cNvPr>
                <p:cNvCxnSpPr>
                  <a:stCxn id="35" idx="3"/>
                  <a:endCxn id="13" idx="1"/>
                </p:cNvCxnSpPr>
                <p:nvPr/>
              </p:nvCxnSpPr>
              <p:spPr>
                <a:xfrm flipV="1">
                  <a:off x="9206876" y="6381073"/>
                  <a:ext cx="522627" cy="1"/>
                </a:xfrm>
                <a:prstGeom prst="straightConnector1">
                  <a:avLst/>
                </a:prstGeom>
                <a:ln w="19050">
                  <a:tailEnd type="triangle"/>
                </a:ln>
              </p:spPr>
              <p:style>
                <a:lnRef idx="2">
                  <a:schemeClr val="dk1"/>
                </a:lnRef>
                <a:fillRef idx="0">
                  <a:schemeClr val="dk1"/>
                </a:fillRef>
                <a:effectRef idx="1">
                  <a:schemeClr val="dk1"/>
                </a:effectRef>
                <a:fontRef idx="minor">
                  <a:schemeClr val="tx1"/>
                </a:fontRef>
              </p:style>
            </p:cxnSp>
          </p:grpSp>
        </p:grpSp>
      </p:grpSp>
    </p:spTree>
    <p:extLst>
      <p:ext uri="{BB962C8B-B14F-4D97-AF65-F5344CB8AC3E}">
        <p14:creationId xmlns:p14="http://schemas.microsoft.com/office/powerpoint/2010/main" val="1550530623"/>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件" ma:contentTypeID="0x01010035E06C83AB39674A908D53E8BF5039B5" ma:contentTypeVersion="5" ma:contentTypeDescription="建立新的文件。" ma:contentTypeScope="" ma:versionID="8e954e891af4919bba6569b6b058aa4a">
  <xsd:schema xmlns:xsd="http://www.w3.org/2001/XMLSchema" xmlns:xs="http://www.w3.org/2001/XMLSchema" xmlns:p="http://schemas.microsoft.com/office/2006/metadata/properties" xmlns:ns3="8a792b4d-4239-48ef-8d6c-c0ed506c2d78" targetNamespace="http://schemas.microsoft.com/office/2006/metadata/properties" ma:root="true" ma:fieldsID="8f342ef516643bae55b7d522167c76f0" ns3:_="">
    <xsd:import namespace="8a792b4d-4239-48ef-8d6c-c0ed506c2d7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792b4d-4239-48ef-8d6c-c0ed506c2d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內容類型"/>
        <xsd:element ref="dc:title" minOccurs="0" maxOccurs="1" ma:index="4" ma:displayName="標題"/>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1F6700-C429-49AA-8D1C-05A064ED68C5}">
  <ds:schemaRefs>
    <ds:schemaRef ds:uri="http://www.w3.org/XML/1998/namespace"/>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purl.org/dc/terms/"/>
    <ds:schemaRef ds:uri="8a792b4d-4239-48ef-8d6c-c0ed506c2d78"/>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1DBF380F-7596-42F0-8408-22071B2437EA}">
  <ds:schemaRefs>
    <ds:schemaRef ds:uri="http://schemas.microsoft.com/sharepoint/v3/contenttype/forms"/>
  </ds:schemaRefs>
</ds:datastoreItem>
</file>

<file path=customXml/itemProps3.xml><?xml version="1.0" encoding="utf-8"?>
<ds:datastoreItem xmlns:ds="http://schemas.openxmlformats.org/officeDocument/2006/customXml" ds:itemID="{91B9B81A-B2E3-479B-BFC9-46DBC08523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792b4d-4239-48ef-8d6c-c0ed506c2d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18774</TotalTime>
  <Words>5045</Words>
  <Application>Microsoft Office PowerPoint</Application>
  <PresentationFormat>寬螢幕</PresentationFormat>
  <Paragraphs>399</Paragraphs>
  <Slides>36</Slides>
  <Notes>5</Notes>
  <HiddenSlides>0</HiddenSlides>
  <MMClips>0</MMClips>
  <ScaleCrop>false</ScaleCrop>
  <HeadingPairs>
    <vt:vector size="6" baseType="variant">
      <vt:variant>
        <vt:lpstr>使用字型</vt:lpstr>
      </vt:variant>
      <vt:variant>
        <vt:i4>13</vt:i4>
      </vt:variant>
      <vt:variant>
        <vt:lpstr>佈景主題</vt:lpstr>
      </vt:variant>
      <vt:variant>
        <vt:i4>1</vt:i4>
      </vt:variant>
      <vt:variant>
        <vt:lpstr>投影片標題</vt:lpstr>
      </vt:variant>
      <vt:variant>
        <vt:i4>36</vt:i4>
      </vt:variant>
    </vt:vector>
  </HeadingPairs>
  <TitlesOfParts>
    <vt:vector size="50" baseType="lpstr">
      <vt:lpstr>等线</vt:lpstr>
      <vt:lpstr>微软雅黑</vt:lpstr>
      <vt:lpstr>Montserrat</vt:lpstr>
      <vt:lpstr>宋体</vt:lpstr>
      <vt:lpstr>Yu Gothic UI Semibold</vt:lpstr>
      <vt:lpstr>微軟正黑體</vt:lpstr>
      <vt:lpstr>微軟正黑體</vt:lpstr>
      <vt:lpstr>新細明體</vt:lpstr>
      <vt:lpstr>Arial</vt:lpstr>
      <vt:lpstr>Calibri</vt:lpstr>
      <vt:lpstr>Calibri Light</vt:lpstr>
      <vt:lpstr>Times New Roman</vt:lpstr>
      <vt:lpstr>Wingdings</vt:lpstr>
      <vt:lpstr>Office 佈景主題</vt:lpstr>
      <vt:lpstr>PowerPoint 簡報</vt:lpstr>
      <vt:lpstr>PowerPoint 簡報</vt:lpstr>
      <vt:lpstr>關於大四全學年校外實習學雜費收取說明</vt:lpstr>
      <vt:lpstr>關於大四全學年校外實習學雜費收取說明</vt:lpstr>
      <vt:lpstr>關於大四全學年校外實習學雜費收取說明</vt:lpstr>
      <vt:lpstr>關於大四全學年校外實習學雜費收取說明</vt:lpstr>
      <vt:lpstr>實習平台</vt:lpstr>
      <vt:lpstr>實習生須知-實習學生保險資訊</vt:lpstr>
      <vt:lpstr>實習生須知-若與實習機構發生糾紛或爭議時協商處理</vt:lpstr>
      <vt:lpstr>實習生須知-實習期間發生性騷擾，應如何處理？</vt:lpstr>
      <vt:lpstr>實習生須知-實習期間發生性騷擾，應如何處理？</vt:lpstr>
      <vt:lpstr>實習生須知-職場倫理</vt:lpstr>
      <vt:lpstr>實習生須知-職場倫理</vt:lpstr>
      <vt:lpstr>勞工勞動權益-職場安全衛生健康</vt:lpstr>
      <vt:lpstr>勞工勞動權益-職場安全衛生健康</vt:lpstr>
      <vt:lpstr>勞工勞動權益-職場安全衛生健康</vt:lpstr>
      <vt:lpstr>勞工勞動權益-職場安全衛生健康</vt:lpstr>
      <vt:lpstr>勞工勞動權益-職場安全衛生健康</vt:lpstr>
      <vt:lpstr>勞工勞動權益-職業災害知多少</vt:lpstr>
      <vt:lpstr>勞工勞動權益-職業災害知多少</vt:lpstr>
      <vt:lpstr>勞工勞動權益-職場不法侵害</vt:lpstr>
      <vt:lpstr>勞工勞動權益－就業隱私要保障</vt:lpstr>
      <vt:lpstr>勞工勞動權益－就業隱私要保障</vt:lpstr>
      <vt:lpstr>勞工勞動權益－勞動契約</vt:lpstr>
      <vt:lpstr>勞工勞動權益－勞動契約</vt:lpstr>
      <vt:lpstr>勞工勞動權益－到職要加保</vt:lpstr>
      <vt:lpstr>勞工勞動權益－到職要加保</vt:lpstr>
      <vt:lpstr>勞工勞動權益－到職要加保</vt:lpstr>
      <vt:lpstr>勞工勞動權益－到職要加保</vt:lpstr>
      <vt:lpstr>勞工勞動權益－到職要加保</vt:lpstr>
      <vt:lpstr>勞工勞動權益－薪資覈實報</vt:lpstr>
      <vt:lpstr>勞工勞動權益－工資相關事</vt:lpstr>
      <vt:lpstr>勞工勞動權益－休假</vt:lpstr>
      <vt:lpstr>實習前的心態建立-職涯輔導線上課程</vt:lpstr>
      <vt:lpstr>資料來源</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張文彥</dc:creator>
  <cp:lastModifiedBy>何慧真 [huizhen]</cp:lastModifiedBy>
  <cp:revision>809</cp:revision>
  <cp:lastPrinted>2022-11-17T10:36:33Z</cp:lastPrinted>
  <dcterms:created xsi:type="dcterms:W3CDTF">2016-09-20T00:43:27Z</dcterms:created>
  <dcterms:modified xsi:type="dcterms:W3CDTF">2023-03-21T03:40:53Z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0x01010035E06C83AB39674A908D53E8BF5039B5</vt:lpwstr>
  </property>
</Properties>
</file>